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Show them the following simple sentences (only a few, it’s just gist) and have them find and decide in small teams of 2 or 3. I like to do this as a simple paper throw, pieces of paper per team (coloured if you can) and they write the answer and throw at teacher. You have to catch it and they love chucking stuff at you. CCQ ‘during’ to be sure they know what it means in class.</a:t>
            </a:r>
          </a:p>
        </p:txBody>
      </p:sp>
      <p:sp>
        <p:nvSpPr>
          <p:cNvPr id="186" name="Shape 186"/>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This is a speed reading exercise that sets up the later adverbs exercise. Don’t have them read it straight away, instead hand out face down in pairs and run the questions as a speed race. For the answers you can have them just use mini WB’s or play one of the following:</a:t>
            </a:r>
          </a:p>
          <a:p>
            <a:pPr indent="-171450" lvl="0" marL="171450" marR="0" rtl="0" algn="l">
              <a:spcBef>
                <a:spcPts val="0"/>
              </a:spcBef>
              <a:buClr>
                <a:schemeClr val="dk1"/>
              </a:buClr>
              <a:buSzPct val="100000"/>
              <a:buFont typeface="Calibri"/>
              <a:buChar char="-"/>
            </a:pPr>
            <a:r>
              <a:rPr b="0" i="0" lang="en-GB" sz="1200" u="none" cap="none" strike="noStrike">
                <a:solidFill>
                  <a:schemeClr val="dk1"/>
                </a:solidFill>
                <a:latin typeface="Calibri"/>
                <a:ea typeface="Calibri"/>
                <a:cs typeface="Calibri"/>
                <a:sym typeface="Calibri"/>
              </a:rPr>
              <a:t>Football into the correct circle on the floor at one end.</a:t>
            </a:r>
          </a:p>
          <a:p>
            <a:pPr indent="-171450" lvl="0" marL="171450" marR="0" rtl="0" algn="l">
              <a:spcBef>
                <a:spcPts val="0"/>
              </a:spcBef>
              <a:buClr>
                <a:schemeClr val="dk1"/>
              </a:buClr>
              <a:buSzPct val="100000"/>
              <a:buFont typeface="Calibri"/>
              <a:buChar char="-"/>
            </a:pPr>
            <a:r>
              <a:rPr b="0" i="0" lang="en-GB" sz="1200" u="none" cap="none" strike="noStrike">
                <a:solidFill>
                  <a:schemeClr val="dk1"/>
                </a:solidFill>
                <a:latin typeface="Calibri"/>
                <a:ea typeface="Calibri"/>
                <a:cs typeface="Calibri"/>
                <a:sym typeface="Calibri"/>
              </a:rPr>
              <a:t>Curling: Draw T and F on the floor in circles and have groups decide and slide a board rubber into correct answer, closest to centre wins.</a:t>
            </a:r>
          </a:p>
          <a:p>
            <a:pPr indent="-171450" lvl="0" marL="171450" marR="0" rtl="0" algn="l">
              <a:spcBef>
                <a:spcPts val="0"/>
              </a:spcBef>
              <a:buClr>
                <a:schemeClr val="dk1"/>
              </a:buClr>
              <a:buSzPct val="100000"/>
              <a:buFont typeface="Calibri"/>
              <a:buChar char="-"/>
            </a:pPr>
            <a:r>
              <a:rPr b="0" i="0" lang="en-GB" sz="1200" u="none" cap="none" strike="noStrike">
                <a:solidFill>
                  <a:schemeClr val="dk1"/>
                </a:solidFill>
                <a:latin typeface="Calibri"/>
                <a:ea typeface="Calibri"/>
                <a:cs typeface="Calibri"/>
                <a:sym typeface="Calibri"/>
              </a:rPr>
              <a:t>Group race: go through questions first and get them to write answers. Put circle in middle of floor and t and f at either end of the room, and then go back through questions. Class runs as a whole to correct answer and last person into the correct answer sits down till there is one left.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49" name="Shape 249"/>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5" name="Shape 25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56" name="Shape 256"/>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9" name="Shape 2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6" name="Shape 32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Ask them to think of further adverbs, at this level they should be able to come back with a few so give them 1-2 minutes and just feedback onto the whiteboard.</a:t>
            </a:r>
          </a:p>
        </p:txBody>
      </p:sp>
      <p:sp>
        <p:nvSpPr>
          <p:cNvPr id="327" name="Shape 327"/>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34" name="Shape 334"/>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0" name="Shape 340"/>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Treat this like a quiz – have them fill the timeline themselves in pairs on mini WB’s, then reveal the answers and reward any group that got them all in the right order.</a:t>
            </a:r>
          </a:p>
        </p:txBody>
      </p:sp>
      <p:sp>
        <p:nvSpPr>
          <p:cNvPr id="341" name="Shape 341"/>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7" name="Shape 36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For this it is important that they understand the gist of the reading, so if it says nothing in the text, they should be able to guess it would be never, but it tests both their reading and grammar comprehension – CCQ the answers as you go to be sure.</a:t>
            </a:r>
          </a:p>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Give them $100 in 2 $50 notes (you may need a lot for this game!). Let them bet, but make it clear they can change the amount according to how certain they are. Teams of 3-4 is good for this one, though you could use less if you want some students to be more involved. If a team ends up with no money because of too many wrong answers, then allow them to carry on betting with only $50, if they get it right they get some money back, but if they get it wrong, every other team gets 50 because they had no money. This helps keep the losing team involved and not just give up.</a:t>
            </a:r>
          </a:p>
        </p:txBody>
      </p:sp>
      <p:sp>
        <p:nvSpPr>
          <p:cNvPr id="368" name="Shape 36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Your students should know plenty of vocabulary about Christmas already, so the following are either picked for their importance to the rest of the lesson or as a more detailed understanding of specifics. The words are: Christmas pudding, carol singers, Turkey (or Christmas dinner), mince pies, Queen Elizabeth II (they only need to know it’s the Queen of England), speech, stockings, sherry, advent calendar and Christmas decorations. For the hangman, break the class into about 4 teams of 3-5. Show the picture on the WB, and one person from each team comes and gets the phrase from you. That student will then go back to their team and run the hangman. If the team fails they are out, and it’s first team to guess the word correctly.</a:t>
            </a:r>
          </a:p>
        </p:txBody>
      </p:sp>
      <p:sp>
        <p:nvSpPr>
          <p:cNvPr id="104" name="Shape 104"/>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4" name="Shape 4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0" name="Shape 4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0" name="Shape 4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6" name="Shape 48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For this you can run it how you like, either print out the game in groups or run it straight off the board in teams but as a class. I like to run as a class and get everyone talking together, and it also makes on the spot error corrections much easier, but the kids might enjoy doing it in smaller groups. If so obviously monitor for corrections and keep the focus on using adverbs to talk about the routines they may or may not follow. Take into account you may need to have them use their imaginations a little and elicit answers as some of them may not do anything for Christmas at all.</a:t>
            </a:r>
          </a:p>
        </p:txBody>
      </p:sp>
      <p:sp>
        <p:nvSpPr>
          <p:cNvPr id="487" name="Shape 487"/>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标题幻灯片">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标题和竖排文字">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垂直排列标题与文本">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标题和内容">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两栏内容">
    <p:spTree>
      <p:nvGrpSpPr>
        <p:cNvPr id="27" name="Shape 27"/>
        <p:cNvGrpSpPr/>
        <p:nvPr/>
      </p:nvGrpSpPr>
      <p:grpSpPr>
        <a:xfrm>
          <a:off x="0" y="0"/>
          <a:ext cx="0" cy="0"/>
          <a:chOff x="0" y="0"/>
          <a:chExt cx="0" cy="0"/>
        </a:xfrm>
      </p:grpSpPr>
      <p:sp>
        <p:nvSpPr>
          <p:cNvPr id="28" name="Shape 28"/>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457200" y="1600200"/>
            <a:ext cx="4038599"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2" type="body"/>
          </p:nvPr>
        </p:nvSpPr>
        <p:spPr>
          <a:xfrm>
            <a:off x="4648200" y="1600200"/>
            <a:ext cx="4038599"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节标题">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比较">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仅标题">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空白">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内容与标题">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图片与标题">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wrap="square"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3.jpg"/><Relationship Id="rId5" Type="http://schemas.openxmlformats.org/officeDocument/2006/relationships/image" Target="../media/image7.jpg"/><Relationship Id="rId6" Type="http://schemas.openxmlformats.org/officeDocument/2006/relationships/image" Target="../media/image6.jpg"/><Relationship Id="rId7" Type="http://schemas.openxmlformats.org/officeDocument/2006/relationships/image" Target="../media/image11.jpg"/><Relationship Id="rId8"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152400" y="381000"/>
            <a:ext cx="8580600" cy="1470000"/>
          </a:xfrm>
          <a:prstGeom prst="rect">
            <a:avLst/>
          </a:prstGeom>
          <a:noFill/>
          <a:ln>
            <a:noFill/>
          </a:ln>
        </p:spPr>
        <p:txBody>
          <a:bodyPr anchorCtr="0" anchor="ctr" bIns="45700" lIns="91425" rIns="91425" wrap="square" tIns="45700">
            <a:noAutofit/>
          </a:bodyPr>
          <a:lstStyle/>
          <a:p>
            <a:pPr indent="0" lvl="0" marL="0" marR="0" rtl="0" algn="l">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A VERY ENGLISH CHRISTMAS!</a:t>
            </a:r>
          </a:p>
        </p:txBody>
      </p:sp>
      <p:sp>
        <p:nvSpPr>
          <p:cNvPr id="89" name="Shape 89"/>
          <p:cNvSpPr txBox="1"/>
          <p:nvPr>
            <p:ph idx="1" type="subTitle"/>
          </p:nvPr>
        </p:nvSpPr>
        <p:spPr>
          <a:xfrm>
            <a:off x="152400" y="2590800"/>
            <a:ext cx="6400799" cy="175260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How often do you think we do things at Christmas?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http://savvyseniorswork.com/wp-content/uploads/2012/01/queen_elizabeth_ii1.jpg" id="151" name="Shape 151"/>
          <p:cNvPicPr preferRelativeResize="0"/>
          <p:nvPr/>
        </p:nvPicPr>
        <p:blipFill rotWithShape="1">
          <a:blip r:embed="rId3">
            <a:alphaModFix/>
          </a:blip>
          <a:srcRect b="0" l="0" r="0" t="0"/>
          <a:stretch/>
        </p:blipFill>
        <p:spPr>
          <a:xfrm>
            <a:off x="98884" y="505041"/>
            <a:ext cx="5387516" cy="6221340"/>
          </a:xfrm>
          <a:prstGeom prst="rect">
            <a:avLst/>
          </a:prstGeom>
          <a:noFill/>
          <a:ln>
            <a:noFill/>
          </a:ln>
        </p:spPr>
      </p:pic>
      <p:sp>
        <p:nvSpPr>
          <p:cNvPr id="152" name="Shape 152"/>
          <p:cNvSpPr txBox="1"/>
          <p:nvPr>
            <p:ph type="title"/>
          </p:nvPr>
        </p:nvSpPr>
        <p:spPr>
          <a:xfrm>
            <a:off x="5029200" y="274637"/>
            <a:ext cx="3962399" cy="3078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5400" u="none" cap="none" strike="noStrike">
                <a:solidFill>
                  <a:srgbClr val="00B050"/>
                </a:solidFill>
                <a:latin typeface="Algerian"/>
                <a:ea typeface="Algerian"/>
                <a:cs typeface="Algerian"/>
                <a:sym typeface="Algerian"/>
              </a:rPr>
              <a:t>QUEEN ELIZABETH II</a:t>
            </a:r>
          </a:p>
        </p:txBody>
      </p:sp>
      <p:sp>
        <p:nvSpPr>
          <p:cNvPr id="153" name="Shape 153"/>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5867400" y="274637"/>
            <a:ext cx="3200399" cy="3154361"/>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A SPEECH</a:t>
            </a:r>
          </a:p>
        </p:txBody>
      </p:sp>
      <p:sp>
        <p:nvSpPr>
          <p:cNvPr id="159" name="Shape 159"/>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asla-socal.org/wp-content/uploads/2011/12/speech.png" id="160" name="Shape 160"/>
          <p:cNvPicPr preferRelativeResize="0"/>
          <p:nvPr/>
        </p:nvPicPr>
        <p:blipFill rotWithShape="1">
          <a:blip r:embed="rId3">
            <a:alphaModFix/>
          </a:blip>
          <a:srcRect b="0" l="0" r="0" t="0"/>
          <a:stretch/>
        </p:blipFill>
        <p:spPr>
          <a:xfrm>
            <a:off x="152400" y="497506"/>
            <a:ext cx="5562600" cy="61699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2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0" y="0"/>
            <a:ext cx="9067799" cy="1173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stockings</a:t>
            </a:r>
          </a:p>
        </p:txBody>
      </p:sp>
      <p:sp>
        <p:nvSpPr>
          <p:cNvPr id="166" name="Shape 166"/>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s://tse4.mm.bing.net/th?id=OIP.M3011d037ea70a01ac37aa8cad50a532ao0&amp;pid=15.1" id="167" name="Shape 167"/>
          <p:cNvPicPr preferRelativeResize="0"/>
          <p:nvPr/>
        </p:nvPicPr>
        <p:blipFill rotWithShape="1">
          <a:blip r:embed="rId3">
            <a:alphaModFix/>
          </a:blip>
          <a:srcRect b="0" l="0" r="0" t="0"/>
          <a:stretch/>
        </p:blipFill>
        <p:spPr>
          <a:xfrm>
            <a:off x="63500" y="1244600"/>
            <a:ext cx="5803900" cy="5499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0" y="0"/>
            <a:ext cx="9067799" cy="1173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Advent calendar</a:t>
            </a:r>
          </a:p>
        </p:txBody>
      </p:sp>
      <p:sp>
        <p:nvSpPr>
          <p:cNvPr id="173" name="Shape 173"/>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mamaneedsmaintenance.com/wp-content/uploads/2010/11/chocolate_advent_calendar_open.jpg" id="174" name="Shape 174"/>
          <p:cNvPicPr preferRelativeResize="0"/>
          <p:nvPr/>
        </p:nvPicPr>
        <p:blipFill rotWithShape="1">
          <a:blip r:embed="rId3">
            <a:alphaModFix/>
          </a:blip>
          <a:srcRect b="0" l="0" r="0" t="0"/>
          <a:stretch/>
        </p:blipFill>
        <p:spPr>
          <a:xfrm>
            <a:off x="70427" y="1066800"/>
            <a:ext cx="5830288" cy="5667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descr="https://tse4.mm.bing.net/th?id=OIP.Ma88dd47636f121ca7d5d70b1bdc9e49do0&amp;pid=15.1" id="179" name="Shape 179"/>
          <p:cNvPicPr preferRelativeResize="0"/>
          <p:nvPr/>
        </p:nvPicPr>
        <p:blipFill rotWithShape="1">
          <a:blip r:embed="rId3">
            <a:alphaModFix/>
          </a:blip>
          <a:srcRect b="0" l="0" r="0" t="0"/>
          <a:stretch/>
        </p:blipFill>
        <p:spPr>
          <a:xfrm>
            <a:off x="63500" y="1154815"/>
            <a:ext cx="5346700" cy="5588884"/>
          </a:xfrm>
          <a:prstGeom prst="rect">
            <a:avLst/>
          </a:prstGeom>
          <a:noFill/>
          <a:ln>
            <a:noFill/>
          </a:ln>
        </p:spPr>
      </p:pic>
      <p:sp>
        <p:nvSpPr>
          <p:cNvPr id="180" name="Shape 180"/>
          <p:cNvSpPr txBox="1"/>
          <p:nvPr>
            <p:ph type="title"/>
          </p:nvPr>
        </p:nvSpPr>
        <p:spPr>
          <a:xfrm>
            <a:off x="0" y="0"/>
            <a:ext cx="9067799" cy="1173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sherry</a:t>
            </a:r>
          </a:p>
        </p:txBody>
      </p:sp>
      <p:sp>
        <p:nvSpPr>
          <p:cNvPr id="181" name="Shape 181"/>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thumbs.gograph.com/gg59689832.jpg" id="182" name="Shape 182"/>
          <p:cNvPicPr preferRelativeResize="0"/>
          <p:nvPr/>
        </p:nvPicPr>
        <p:blipFill rotWithShape="1">
          <a:blip r:embed="rId4">
            <a:alphaModFix/>
          </a:blip>
          <a:srcRect b="0" l="0" r="0" t="0"/>
          <a:stretch/>
        </p:blipFill>
        <p:spPr>
          <a:xfrm>
            <a:off x="4114800" y="4023167"/>
            <a:ext cx="1808353" cy="27205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READING – </a:t>
            </a:r>
            <a:r>
              <a:rPr b="1" i="1" lang="en-GB" sz="7200" u="none" cap="none" strike="noStrike">
                <a:solidFill>
                  <a:srgbClr val="FF0000"/>
                </a:solidFill>
                <a:latin typeface="Algerian"/>
                <a:ea typeface="Algerian"/>
                <a:cs typeface="Algerian"/>
                <a:sym typeface="Algerian"/>
              </a:rPr>
              <a:t>AN ENGLISH CHRISTMAS</a:t>
            </a:r>
          </a:p>
        </p:txBody>
      </p:sp>
      <p:sp>
        <p:nvSpPr>
          <p:cNvPr id="189" name="Shape 189"/>
          <p:cNvSpPr txBox="1"/>
          <p:nvPr>
            <p:ph idx="1" type="subTitle"/>
          </p:nvPr>
        </p:nvSpPr>
        <p:spPr>
          <a:xfrm>
            <a:off x="36285" y="2514600"/>
            <a:ext cx="6400799" cy="41148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Get into pairs.</a:t>
            </a:r>
          </a:p>
          <a:p>
            <a:pPr indent="-571500" lvl="0" marL="571500" marR="0" rtl="0" algn="l">
              <a:spcBef>
                <a:spcPts val="560"/>
              </a:spcBef>
              <a:spcAft>
                <a:spcPts val="0"/>
              </a:spcAft>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You each have a reading about Christmas in England.</a:t>
            </a:r>
          </a:p>
          <a:p>
            <a:pPr indent="-571500" lvl="0" marL="571500" marR="0" rtl="0" algn="l">
              <a:spcBef>
                <a:spcPts val="560"/>
              </a:spcBef>
              <a:spcAft>
                <a:spcPts val="0"/>
              </a:spcAft>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Look at the following statements. Does it happen before, during, or after Christmas day? </a:t>
            </a:r>
          </a:p>
          <a:p>
            <a:pPr indent="-571500" lvl="0" marL="571500" marR="0" rtl="0" algn="l">
              <a:spcBef>
                <a:spcPts val="560"/>
              </a:spcBef>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Read quickly and write on your paper – throw at teacher first!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195" name="Shape 195"/>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People go shopping in the sales on Boxing Day.</a:t>
            </a:r>
          </a:p>
        </p:txBody>
      </p:sp>
      <p:sp>
        <p:nvSpPr>
          <p:cNvPr id="196" name="Shape 196"/>
          <p:cNvSpPr txBox="1"/>
          <p:nvPr/>
        </p:nvSpPr>
        <p:spPr>
          <a:xfrm>
            <a:off x="1600200" y="3482369"/>
            <a:ext cx="328647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9600" u="none" cap="none" strike="noStrike">
                <a:solidFill>
                  <a:srgbClr val="92D050"/>
                </a:solidFill>
                <a:latin typeface="Comic Sans MS"/>
                <a:ea typeface="Comic Sans MS"/>
                <a:cs typeface="Comic Sans MS"/>
                <a:sym typeface="Comic Sans MS"/>
              </a:rPr>
              <a:t>after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822"/>
                                        <p:tgtEl>
                                          <p:spTgt spid="1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02" name="Shape 202"/>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We eat turkey and hot Christmas pudding.</a:t>
            </a:r>
          </a:p>
        </p:txBody>
      </p:sp>
      <p:sp>
        <p:nvSpPr>
          <p:cNvPr id="203" name="Shape 203"/>
          <p:cNvSpPr txBox="1"/>
          <p:nvPr/>
        </p:nvSpPr>
        <p:spPr>
          <a:xfrm>
            <a:off x="1600200" y="3482369"/>
            <a:ext cx="3781804"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during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822"/>
                                        <p:tgtEl>
                                          <p:spTgt spid="20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09" name="Shape 209"/>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We watch the Queen’s speech.</a:t>
            </a:r>
          </a:p>
        </p:txBody>
      </p:sp>
      <p:sp>
        <p:nvSpPr>
          <p:cNvPr id="210" name="Shape 210"/>
          <p:cNvSpPr txBox="1"/>
          <p:nvPr/>
        </p:nvSpPr>
        <p:spPr>
          <a:xfrm>
            <a:off x="1600200" y="3482369"/>
            <a:ext cx="3781804"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during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822"/>
                                        <p:tgtEl>
                                          <p:spTgt spid="21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16" name="Shape 216"/>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We take down the decorations for Christmas.</a:t>
            </a:r>
          </a:p>
        </p:txBody>
      </p:sp>
      <p:sp>
        <p:nvSpPr>
          <p:cNvPr id="217" name="Shape 217"/>
          <p:cNvSpPr txBox="1"/>
          <p:nvPr/>
        </p:nvSpPr>
        <p:spPr>
          <a:xfrm>
            <a:off x="1600200" y="3482369"/>
            <a:ext cx="328647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after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822"/>
                                        <p:tgtEl>
                                          <p:spTgt spid="21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PLAY THIS IF YOU LIKE!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23" name="Shape 223"/>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Children open their advent calendars.</a:t>
            </a:r>
          </a:p>
        </p:txBody>
      </p:sp>
      <p:sp>
        <p:nvSpPr>
          <p:cNvPr id="224" name="Shape 224"/>
          <p:cNvSpPr txBox="1"/>
          <p:nvPr/>
        </p:nvSpPr>
        <p:spPr>
          <a:xfrm>
            <a:off x="1600200" y="3482369"/>
            <a:ext cx="412965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before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1822"/>
                                        <p:tgtEl>
                                          <p:spTgt spid="22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30" name="Shape 230"/>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People go out with the children and carol sing</a:t>
            </a:r>
          </a:p>
        </p:txBody>
      </p:sp>
      <p:sp>
        <p:nvSpPr>
          <p:cNvPr id="231" name="Shape 231"/>
          <p:cNvSpPr txBox="1"/>
          <p:nvPr/>
        </p:nvSpPr>
        <p:spPr>
          <a:xfrm>
            <a:off x="1600200" y="3482369"/>
            <a:ext cx="412965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before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1822"/>
                                        <p:tgtEl>
                                          <p:spTgt spid="23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37" name="Shape 237"/>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Some people go to church.</a:t>
            </a:r>
          </a:p>
        </p:txBody>
      </p:sp>
      <p:sp>
        <p:nvSpPr>
          <p:cNvPr id="238" name="Shape 238"/>
          <p:cNvSpPr txBox="1"/>
          <p:nvPr/>
        </p:nvSpPr>
        <p:spPr>
          <a:xfrm>
            <a:off x="1600200" y="3482369"/>
            <a:ext cx="3781804"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during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822"/>
                                        <p:tgtEl>
                                          <p:spTgt spid="2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44" name="Shape 244"/>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Children leave a mince pie and sherry out for Father Christmas.</a:t>
            </a:r>
          </a:p>
        </p:txBody>
      </p:sp>
      <p:sp>
        <p:nvSpPr>
          <p:cNvPr id="245" name="Shape 245"/>
          <p:cNvSpPr txBox="1"/>
          <p:nvPr/>
        </p:nvSpPr>
        <p:spPr>
          <a:xfrm>
            <a:off x="1600200" y="3733800"/>
            <a:ext cx="412965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before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822"/>
                                        <p:tgtEl>
                                          <p:spTgt spid="24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CHRISTMAS TRUE OR FALSE!</a:t>
            </a:r>
          </a:p>
        </p:txBody>
      </p:sp>
      <p:sp>
        <p:nvSpPr>
          <p:cNvPr id="252" name="Shape 252"/>
          <p:cNvSpPr txBox="1"/>
          <p:nvPr>
            <p:ph idx="1" type="subTitle"/>
          </p:nvPr>
        </p:nvSpPr>
        <p:spPr>
          <a:xfrm>
            <a:off x="36285" y="2514600"/>
            <a:ext cx="6400799" cy="41148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Look at the following statements.</a:t>
            </a:r>
          </a:p>
          <a:p>
            <a:pPr indent="-571500" lvl="0" marL="571500" marR="0" rtl="0" algn="l">
              <a:spcBef>
                <a:spcPts val="720"/>
              </a:spcBef>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Look through your reading and decide if they are True or False.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CHRISTMAS TRUE OR FALSE!</a:t>
            </a:r>
          </a:p>
        </p:txBody>
      </p:sp>
      <p:sp>
        <p:nvSpPr>
          <p:cNvPr id="259" name="Shape 259"/>
          <p:cNvSpPr txBox="1"/>
          <p:nvPr>
            <p:ph idx="1" type="subTitle"/>
          </p:nvPr>
        </p:nvSpPr>
        <p:spPr>
          <a:xfrm>
            <a:off x="3352800" y="1524000"/>
            <a:ext cx="3276600" cy="5181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rgbClr val="888888"/>
              </a:buClr>
              <a:buSzPct val="25000"/>
              <a:buFont typeface="Arial"/>
              <a:buNone/>
            </a:pPr>
            <a:r>
              <a:t/>
            </a:r>
            <a:endParaRPr b="1" i="0" sz="3600" u="none" cap="none" strike="noStrike">
              <a:solidFill>
                <a:srgbClr val="00B050"/>
              </a:solidFill>
              <a:latin typeface="Comic Sans MS"/>
              <a:ea typeface="Comic Sans MS"/>
              <a:cs typeface="Comic Sans MS"/>
              <a:sym typeface="Comic Sans MS"/>
            </a:endParaRPr>
          </a:p>
          <a:p>
            <a:pPr indent="0" lvl="0" marL="0" marR="0" rtl="0" algn="l">
              <a:spcBef>
                <a:spcPts val="720"/>
              </a:spcBef>
              <a:spcAft>
                <a:spcPts val="0"/>
              </a:spcAft>
              <a:buClr>
                <a:srgbClr val="00B050"/>
              </a:buClr>
              <a:buSzPct val="25000"/>
              <a:buFont typeface="Arial"/>
              <a:buNone/>
            </a:pPr>
            <a:r>
              <a:rPr b="1" i="0" lang="en-GB" sz="3600" u="none" cap="none" strike="noStrike">
                <a:solidFill>
                  <a:srgbClr val="00B050"/>
                </a:solidFill>
                <a:latin typeface="Comic Sans MS"/>
                <a:ea typeface="Comic Sans MS"/>
                <a:cs typeface="Comic Sans MS"/>
                <a:sym typeface="Comic Sans MS"/>
              </a:rPr>
              <a:t>Santa means true!</a:t>
            </a:r>
          </a:p>
          <a:p>
            <a:pPr indent="0" lvl="0" marL="0" marR="0" rtl="0" algn="l">
              <a:spcBef>
                <a:spcPts val="720"/>
              </a:spcBef>
              <a:spcAft>
                <a:spcPts val="0"/>
              </a:spcAft>
              <a:buClr>
                <a:srgbClr val="888888"/>
              </a:buClr>
              <a:buSzPct val="25000"/>
              <a:buFont typeface="Arial"/>
              <a:buNone/>
            </a:pPr>
            <a:r>
              <a:t/>
            </a:r>
            <a:endParaRPr b="1" i="0" sz="3600" u="none" cap="none" strike="noStrike">
              <a:solidFill>
                <a:srgbClr val="00B050"/>
              </a:solidFill>
              <a:latin typeface="Comic Sans MS"/>
              <a:ea typeface="Comic Sans MS"/>
              <a:cs typeface="Comic Sans MS"/>
              <a:sym typeface="Comic Sans MS"/>
            </a:endParaRPr>
          </a:p>
          <a:p>
            <a:pPr indent="0" lvl="0" marL="0" marR="0" rtl="0" algn="l">
              <a:spcBef>
                <a:spcPts val="720"/>
              </a:spcBef>
              <a:buClr>
                <a:srgbClr val="00B050"/>
              </a:buClr>
              <a:buSzPct val="25000"/>
              <a:buFont typeface="Arial"/>
              <a:buNone/>
            </a:pPr>
            <a:r>
              <a:rPr b="1" i="0" lang="en-GB" sz="3600" u="none" cap="none" strike="noStrike">
                <a:solidFill>
                  <a:srgbClr val="00B050"/>
                </a:solidFill>
                <a:latin typeface="Comic Sans MS"/>
                <a:ea typeface="Comic Sans MS"/>
                <a:cs typeface="Comic Sans MS"/>
                <a:sym typeface="Comic Sans MS"/>
              </a:rPr>
              <a:t>The Grinch means false!</a:t>
            </a:r>
          </a:p>
        </p:txBody>
      </p:sp>
      <p:pic>
        <p:nvPicPr>
          <p:cNvPr descr="https://tse1.mm.bing.net/th?&amp;id=OIP.M697e81721ab48d75720b977d615c9318H0&amp;w=299&amp;h=264&amp;c=0&amp;pid=1.9&amp;rs=0&amp;p=0" id="260" name="Shape 260"/>
          <p:cNvPicPr preferRelativeResize="0"/>
          <p:nvPr/>
        </p:nvPicPr>
        <p:blipFill rotWithShape="1">
          <a:blip r:embed="rId3">
            <a:alphaModFix/>
          </a:blip>
          <a:srcRect b="0" l="0" r="0" t="0"/>
          <a:stretch/>
        </p:blipFill>
        <p:spPr>
          <a:xfrm>
            <a:off x="304798" y="1524000"/>
            <a:ext cx="2847975" cy="2514599"/>
          </a:xfrm>
          <a:prstGeom prst="rect">
            <a:avLst/>
          </a:prstGeom>
          <a:noFill/>
          <a:ln>
            <a:noFill/>
          </a:ln>
        </p:spPr>
      </p:pic>
      <p:pic>
        <p:nvPicPr>
          <p:cNvPr descr="http://www.millionairemarketingmachines.com/wp-content/uploads/2014/09/Grinch.jpg" id="261" name="Shape 261"/>
          <p:cNvPicPr preferRelativeResize="0"/>
          <p:nvPr/>
        </p:nvPicPr>
        <p:blipFill rotWithShape="1">
          <a:blip r:embed="rId4">
            <a:alphaModFix/>
          </a:blip>
          <a:srcRect b="0" l="0" r="0" t="0"/>
          <a:stretch/>
        </p:blipFill>
        <p:spPr>
          <a:xfrm>
            <a:off x="304797" y="4191000"/>
            <a:ext cx="2847975" cy="2514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67" name="Shape 267"/>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It always snows at Christmas time in London.</a:t>
            </a:r>
          </a:p>
        </p:txBody>
      </p:sp>
      <p:pic>
        <p:nvPicPr>
          <p:cNvPr descr="http://www.millionairemarketingmachines.com/wp-content/uploads/2014/09/Grinch.jpg" id="268" name="Shape 268"/>
          <p:cNvPicPr preferRelativeResize="0"/>
          <p:nvPr/>
        </p:nvPicPr>
        <p:blipFill rotWithShape="1">
          <a:blip r:embed="rId3">
            <a:alphaModFix/>
          </a:blip>
          <a:srcRect b="0" l="0" r="0" t="0"/>
          <a:stretch/>
        </p:blipFill>
        <p:spPr>
          <a:xfrm>
            <a:off x="2590800" y="31242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ppt_w</p:attrName>
                                        </p:attrNameLst>
                                      </p:cBhvr>
                                      <p:tavLst>
                                        <p:tav fmla="" tm="0">
                                          <p:val>
                                            <p:strVal val="0"/>
                                          </p:val>
                                        </p:tav>
                                        <p:tav fmla="" tm="100000">
                                          <p:val>
                                            <p:strVal val="#ppt_w"/>
                                          </p:val>
                                        </p:tav>
                                      </p:tavLst>
                                    </p:anim>
                                    <p:anim calcmode="lin" valueType="num">
                                      <p:cBhvr additive="base">
                                        <p:cTn dur="500"/>
                                        <p:tgtEl>
                                          <p:spTgt spid="2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74" name="Shape 274"/>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Advent calendars have 25 doors to open on them.</a:t>
            </a:r>
          </a:p>
        </p:txBody>
      </p:sp>
      <p:pic>
        <p:nvPicPr>
          <p:cNvPr descr="https://tse1.mm.bing.net/th?&amp;id=OIP.M697e81721ab48d75720b977d615c9318H0&amp;w=299&amp;h=264&amp;c=0&amp;pid=1.9&amp;rs=0&amp;p=0" id="275" name="Shape 275"/>
          <p:cNvPicPr preferRelativeResize="0"/>
          <p:nvPr/>
        </p:nvPicPr>
        <p:blipFill rotWithShape="1">
          <a:blip r:embed="rId3">
            <a:alphaModFix/>
          </a:blip>
          <a:srcRect b="0" l="0" r="0" t="0"/>
          <a:stretch/>
        </p:blipFill>
        <p:spPr>
          <a:xfrm>
            <a:off x="2362200" y="31242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ppt_w</p:attrName>
                                        </p:attrNameLst>
                                      </p:cBhvr>
                                      <p:tavLst>
                                        <p:tav fmla="" tm="0">
                                          <p:val>
                                            <p:strVal val="0"/>
                                          </p:val>
                                        </p:tav>
                                        <p:tav fmla="" tm="100000">
                                          <p:val>
                                            <p:strVal val="#ppt_w"/>
                                          </p:val>
                                        </p:tav>
                                      </p:tavLst>
                                    </p:anim>
                                    <p:anim calcmode="lin" valueType="num">
                                      <p:cBhvr additive="base">
                                        <p:cTn dur="500"/>
                                        <p:tgtEl>
                                          <p:spTgt spid="2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81" name="Shape 281"/>
          <p:cNvSpPr txBox="1"/>
          <p:nvPr>
            <p:ph idx="1" type="body"/>
          </p:nvPr>
        </p:nvSpPr>
        <p:spPr>
          <a:xfrm>
            <a:off x="457200" y="13716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Some people think it’s too dangerous for children to go carol singing these days.</a:t>
            </a:r>
          </a:p>
        </p:txBody>
      </p:sp>
      <p:pic>
        <p:nvPicPr>
          <p:cNvPr descr="https://tse1.mm.bing.net/th?&amp;id=OIP.M697e81721ab48d75720b977d615c9318H0&amp;w=299&amp;h=264&amp;c=0&amp;pid=1.9&amp;rs=0&amp;p=0" id="282" name="Shape 282"/>
          <p:cNvPicPr preferRelativeResize="0"/>
          <p:nvPr/>
        </p:nvPicPr>
        <p:blipFill rotWithShape="1">
          <a:blip r:embed="rId3">
            <a:alphaModFix/>
          </a:blip>
          <a:srcRect b="0" l="0" r="0" t="0"/>
          <a:stretch/>
        </p:blipFill>
        <p:spPr>
          <a:xfrm>
            <a:off x="2438400" y="35814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88" name="Shape 288"/>
          <p:cNvSpPr txBox="1"/>
          <p:nvPr>
            <p:ph idx="1" type="body"/>
          </p:nvPr>
        </p:nvSpPr>
        <p:spPr>
          <a:xfrm>
            <a:off x="457200" y="12954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Children leave milk and mince pies out for Father Christmas.</a:t>
            </a:r>
          </a:p>
        </p:txBody>
      </p:sp>
      <p:pic>
        <p:nvPicPr>
          <p:cNvPr descr="http://www.millionairemarketingmachines.com/wp-content/uploads/2014/09/Grinch.jpg" id="289" name="Shape 289"/>
          <p:cNvPicPr preferRelativeResize="0"/>
          <p:nvPr/>
        </p:nvPicPr>
        <p:blipFill rotWithShape="1">
          <a:blip r:embed="rId3">
            <a:alphaModFix/>
          </a:blip>
          <a:srcRect b="0" l="0" r="0" t="0"/>
          <a:stretch/>
        </p:blipFill>
        <p:spPr>
          <a:xfrm>
            <a:off x="2590800" y="35814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ctrTitle"/>
          </p:nvPr>
        </p:nvSpPr>
        <p:spPr>
          <a:xfrm>
            <a:off x="1219200" y="457200"/>
            <a:ext cx="7772400" cy="1470024"/>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800" u="none" cap="none" strike="noStrike">
                <a:solidFill>
                  <a:srgbClr val="FF0000"/>
                </a:solidFill>
                <a:latin typeface="Algerian"/>
                <a:ea typeface="Algerian"/>
                <a:cs typeface="Algerian"/>
                <a:sym typeface="Algerian"/>
              </a:rPr>
              <a:t>CHRISTMAS WORDS!</a:t>
            </a:r>
          </a:p>
        </p:txBody>
      </p:sp>
      <p:sp>
        <p:nvSpPr>
          <p:cNvPr id="100" name="Shape 100"/>
          <p:cNvSpPr txBox="1"/>
          <p:nvPr>
            <p:ph idx="1" type="subTitle"/>
          </p:nvPr>
        </p:nvSpPr>
        <p:spPr>
          <a:xfrm>
            <a:off x="228600" y="2590800"/>
            <a:ext cx="6400799" cy="175260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00B050"/>
              </a:buClr>
              <a:buSzPct val="25000"/>
              <a:buFont typeface="Arial"/>
              <a:buNone/>
            </a:pPr>
            <a:r>
              <a:rPr b="1" i="0" lang="en-GB" sz="3330" u="none" cap="none" strike="noStrike">
                <a:solidFill>
                  <a:srgbClr val="00B050"/>
                </a:solidFill>
                <a:latin typeface="Comic Sans MS"/>
                <a:ea typeface="Comic Sans MS"/>
                <a:cs typeface="Comic Sans MS"/>
                <a:sym typeface="Comic Sans MS"/>
              </a:rPr>
              <a:t>How many words do you know about Christmas? Think of as many as you can in groups…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95" name="Shape 295"/>
          <p:cNvSpPr txBox="1"/>
          <p:nvPr>
            <p:ph idx="1" type="body"/>
          </p:nvPr>
        </p:nvSpPr>
        <p:spPr>
          <a:xfrm>
            <a:off x="0" y="1371600"/>
            <a:ext cx="91440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Only good children get presents from Father Christmas.</a:t>
            </a:r>
          </a:p>
        </p:txBody>
      </p:sp>
      <p:pic>
        <p:nvPicPr>
          <p:cNvPr descr="https://tse1.mm.bing.net/th?&amp;id=OIP.M697e81721ab48d75720b977d615c9318H0&amp;w=299&amp;h=264&amp;c=0&amp;pid=1.9&amp;rs=0&amp;p=0" id="296" name="Shape 296"/>
          <p:cNvPicPr preferRelativeResize="0"/>
          <p:nvPr/>
        </p:nvPicPr>
        <p:blipFill rotWithShape="1">
          <a:blip r:embed="rId3">
            <a:alphaModFix/>
          </a:blip>
          <a:srcRect b="0" l="0" r="0" t="0"/>
          <a:stretch/>
        </p:blipFill>
        <p:spPr>
          <a:xfrm>
            <a:off x="2438400" y="3207326"/>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302" name="Shape 302"/>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Everyone likes to go out on Christmas day to celebrate.</a:t>
            </a:r>
          </a:p>
        </p:txBody>
      </p:sp>
      <p:pic>
        <p:nvPicPr>
          <p:cNvPr descr="http://www.millionairemarketingmachines.com/wp-content/uploads/2014/09/Grinch.jpg" id="303" name="Shape 303"/>
          <p:cNvPicPr preferRelativeResize="0"/>
          <p:nvPr/>
        </p:nvPicPr>
        <p:blipFill rotWithShape="1">
          <a:blip r:embed="rId3">
            <a:alphaModFix/>
          </a:blip>
          <a:srcRect b="0" l="0" r="0" t="0"/>
          <a:stretch/>
        </p:blipFill>
        <p:spPr>
          <a:xfrm>
            <a:off x="2590800" y="33528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309" name="Shape 309"/>
          <p:cNvSpPr txBox="1"/>
          <p:nvPr>
            <p:ph idx="1" type="body"/>
          </p:nvPr>
        </p:nvSpPr>
        <p:spPr>
          <a:xfrm>
            <a:off x="0" y="1295400"/>
            <a:ext cx="91440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If you get the penny in the Christmas pudding you will get bad luck.</a:t>
            </a:r>
          </a:p>
        </p:txBody>
      </p:sp>
      <p:pic>
        <p:nvPicPr>
          <p:cNvPr descr="http://www.millionairemarketingmachines.com/wp-content/uploads/2014/09/Grinch.jpg" id="310" name="Shape 310"/>
          <p:cNvPicPr preferRelativeResize="0"/>
          <p:nvPr/>
        </p:nvPicPr>
        <p:blipFill rotWithShape="1">
          <a:blip r:embed="rId3">
            <a:alphaModFix/>
          </a:blip>
          <a:srcRect b="0" l="0" r="0" t="0"/>
          <a:stretch/>
        </p:blipFill>
        <p:spPr>
          <a:xfrm>
            <a:off x="2590800" y="35052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316" name="Shape 316"/>
          <p:cNvSpPr txBox="1"/>
          <p:nvPr>
            <p:ph idx="1" type="body"/>
          </p:nvPr>
        </p:nvSpPr>
        <p:spPr>
          <a:xfrm>
            <a:off x="0" y="1447800"/>
            <a:ext cx="91440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Christmas is to celebrate the birth of Jesus Christ 2000 years ago.</a:t>
            </a:r>
          </a:p>
        </p:txBody>
      </p:sp>
      <p:pic>
        <p:nvPicPr>
          <p:cNvPr descr="https://tse1.mm.bing.net/th?&amp;id=OIP.M697e81721ab48d75720b977d615c9318H0&amp;w=299&amp;h=264&amp;c=0&amp;pid=1.9&amp;rs=0&amp;p=0" id="317" name="Shape 317"/>
          <p:cNvPicPr preferRelativeResize="0"/>
          <p:nvPr/>
        </p:nvPicPr>
        <p:blipFill rotWithShape="1">
          <a:blip r:embed="rId3">
            <a:alphaModFix/>
          </a:blip>
          <a:srcRect b="0" l="0" r="0" t="0"/>
          <a:stretch/>
        </p:blipFill>
        <p:spPr>
          <a:xfrm>
            <a:off x="2590800" y="3764973"/>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0" y="76200"/>
            <a:ext cx="9144000" cy="1417638"/>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1" i="0" lang="en-GB" sz="6000" u="none" cap="none" strike="noStrike">
                <a:solidFill>
                  <a:srgbClr val="FF0000"/>
                </a:solidFill>
                <a:latin typeface="Algerian"/>
                <a:ea typeface="Algerian"/>
                <a:cs typeface="Algerian"/>
                <a:sym typeface="Algerian"/>
              </a:rPr>
              <a:t>GRAMMAR</a:t>
            </a:r>
            <a:r>
              <a:rPr b="1" i="0" lang="en-GB" sz="6000" u="none" cap="none" strike="noStrike">
                <a:solidFill>
                  <a:srgbClr val="00B050"/>
                </a:solidFill>
                <a:latin typeface="Algerian"/>
                <a:ea typeface="Algerian"/>
                <a:cs typeface="Algerian"/>
                <a:sym typeface="Algerian"/>
              </a:rPr>
              <a:t> </a:t>
            </a:r>
            <a:r>
              <a:rPr b="1" i="0" lang="en-GB" sz="6000" u="none" cap="none" strike="noStrike">
                <a:solidFill>
                  <a:srgbClr val="FF0000"/>
                </a:solidFill>
                <a:latin typeface="Algerian"/>
                <a:ea typeface="Algerian"/>
                <a:cs typeface="Algerian"/>
                <a:sym typeface="Algerian"/>
              </a:rPr>
              <a:t>–</a:t>
            </a:r>
            <a:r>
              <a:rPr b="1" i="0" lang="en-GB" sz="6000" u="none" cap="none" strike="noStrike">
                <a:solidFill>
                  <a:srgbClr val="00B050"/>
                </a:solidFill>
                <a:latin typeface="Algerian"/>
                <a:ea typeface="Algerian"/>
                <a:cs typeface="Algerian"/>
                <a:sym typeface="Algerian"/>
              </a:rPr>
              <a:t> </a:t>
            </a:r>
            <a:br>
              <a:rPr b="1" i="0" lang="en-GB" sz="6000" u="none" cap="none" strike="noStrike">
                <a:solidFill>
                  <a:srgbClr val="00B050"/>
                </a:solidFill>
                <a:latin typeface="Algerian"/>
                <a:ea typeface="Algerian"/>
                <a:cs typeface="Algerian"/>
                <a:sym typeface="Algerian"/>
              </a:rPr>
            </a:br>
            <a:r>
              <a:rPr b="1" i="0" lang="en-GB" sz="6000" u="none" cap="none" strike="noStrike">
                <a:solidFill>
                  <a:srgbClr val="00B050"/>
                </a:solidFill>
                <a:latin typeface="Algerian"/>
                <a:ea typeface="Algerian"/>
                <a:cs typeface="Algerian"/>
                <a:sym typeface="Algerian"/>
              </a:rPr>
              <a:t>ADVERBS OF FREQUENCY</a:t>
            </a:r>
          </a:p>
        </p:txBody>
      </p:sp>
      <p:sp>
        <p:nvSpPr>
          <p:cNvPr id="323" name="Shape 323"/>
          <p:cNvSpPr txBox="1"/>
          <p:nvPr>
            <p:ph idx="1" type="body"/>
          </p:nvPr>
        </p:nvSpPr>
        <p:spPr>
          <a:xfrm>
            <a:off x="457200" y="1600200"/>
            <a:ext cx="8229600" cy="51816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92D050"/>
              </a:buClr>
              <a:buSzPct val="25000"/>
              <a:buFont typeface="Arial"/>
              <a:buNone/>
            </a:pPr>
            <a:r>
              <a:rPr b="0" i="0" lang="en-GB" sz="3200" u="none" cap="none" strike="noStrike">
                <a:solidFill>
                  <a:srgbClr val="92D050"/>
                </a:solidFill>
                <a:latin typeface="Comic Sans MS"/>
                <a:ea typeface="Comic Sans MS"/>
                <a:cs typeface="Comic Sans MS"/>
                <a:sym typeface="Comic Sans MS"/>
              </a:rPr>
              <a:t>Find the sentences in the text that talk about how often things happen…</a:t>
            </a:r>
          </a:p>
          <a:p>
            <a:pPr indent="0" lvl="0" marL="0" marR="0" rtl="0" algn="ctr">
              <a:lnSpc>
                <a:spcPct val="90000"/>
              </a:lnSpc>
              <a:spcBef>
                <a:spcPts val="640"/>
              </a:spcBef>
              <a:spcAft>
                <a:spcPts val="0"/>
              </a:spcAft>
              <a:buClr>
                <a:srgbClr val="FF0000"/>
              </a:buClr>
              <a:buSzPct val="25000"/>
              <a:buFont typeface="Arial"/>
              <a:buNone/>
            </a:pPr>
            <a:r>
              <a:rPr b="0" i="0" lang="en-GB" sz="3200" u="none" cap="none" strike="noStrike">
                <a:solidFill>
                  <a:srgbClr val="FF0000"/>
                </a:solidFill>
                <a:latin typeface="Comic Sans MS"/>
                <a:ea typeface="Comic Sans MS"/>
                <a:cs typeface="Comic Sans MS"/>
                <a:sym typeface="Comic Sans MS"/>
              </a:rPr>
              <a:t>‘Some children call him Santa Claus, but in England he is still </a:t>
            </a:r>
            <a:r>
              <a:rPr b="1" i="0" lang="en-GB" sz="3200" u="none" cap="none" strike="noStrike">
                <a:solidFill>
                  <a:srgbClr val="FF0000"/>
                </a:solidFill>
                <a:latin typeface="Comic Sans MS"/>
                <a:ea typeface="Comic Sans MS"/>
                <a:cs typeface="Comic Sans MS"/>
                <a:sym typeface="Comic Sans MS"/>
              </a:rPr>
              <a:t>most often </a:t>
            </a:r>
            <a:r>
              <a:rPr b="0" i="0" lang="en-GB" sz="3200" u="none" cap="none" strike="noStrike">
                <a:solidFill>
                  <a:srgbClr val="FF0000"/>
                </a:solidFill>
                <a:latin typeface="Comic Sans MS"/>
                <a:ea typeface="Comic Sans MS"/>
                <a:cs typeface="Comic Sans MS"/>
                <a:sym typeface="Comic Sans MS"/>
              </a:rPr>
              <a:t>referred to as Father Christmas.’ </a:t>
            </a:r>
          </a:p>
          <a:p>
            <a:pPr indent="0" lvl="0" marL="0" marR="0" rtl="0" algn="ctr">
              <a:lnSpc>
                <a:spcPct val="90000"/>
              </a:lnSpc>
              <a:spcBef>
                <a:spcPts val="640"/>
              </a:spcBef>
              <a:spcAft>
                <a:spcPts val="0"/>
              </a:spcAft>
              <a:buClr>
                <a:schemeClr val="dk1"/>
              </a:buClr>
              <a:buSzPct val="25000"/>
              <a:buFont typeface="Arial"/>
              <a:buNone/>
            </a:pPr>
            <a:r>
              <a:t/>
            </a:r>
            <a:endParaRPr b="0" i="0" sz="3200" u="none" cap="none" strike="noStrike">
              <a:solidFill>
                <a:srgbClr val="FF0000"/>
              </a:solidFill>
              <a:latin typeface="Comic Sans MS"/>
              <a:ea typeface="Comic Sans MS"/>
              <a:cs typeface="Comic Sans MS"/>
              <a:sym typeface="Comic Sans MS"/>
            </a:endParaRPr>
          </a:p>
          <a:p>
            <a:pPr indent="0" lvl="0" marL="0" marR="0" rtl="0" algn="ctr">
              <a:lnSpc>
                <a:spcPct val="90000"/>
              </a:lnSpc>
              <a:spcBef>
                <a:spcPts val="640"/>
              </a:spcBef>
              <a:buClr>
                <a:srgbClr val="FF0000"/>
              </a:buClr>
              <a:buSzPct val="25000"/>
              <a:buFont typeface="Arial"/>
              <a:buNone/>
            </a:pPr>
            <a:r>
              <a:rPr b="0" i="0" lang="en-GB" sz="3200" u="none" cap="none" strike="noStrike">
                <a:solidFill>
                  <a:srgbClr val="FF0000"/>
                </a:solidFill>
                <a:latin typeface="Comic Sans MS"/>
                <a:ea typeface="Comic Sans MS"/>
                <a:cs typeface="Comic Sans MS"/>
                <a:sym typeface="Comic Sans MS"/>
              </a:rPr>
              <a:t>‘Christmas is always pictured as snowy, but in England, and especially in the south in places like London, it </a:t>
            </a:r>
            <a:r>
              <a:rPr b="1" i="0" lang="en-GB" sz="3200" u="none" cap="none" strike="noStrike">
                <a:solidFill>
                  <a:srgbClr val="FF0000"/>
                </a:solidFill>
                <a:latin typeface="Comic Sans MS"/>
                <a:ea typeface="Comic Sans MS"/>
                <a:cs typeface="Comic Sans MS"/>
                <a:sym typeface="Comic Sans MS"/>
              </a:rPr>
              <a:t>almost never </a:t>
            </a:r>
            <a:r>
              <a:rPr b="0" i="0" lang="en-GB" sz="3200" u="none" cap="none" strike="noStrike">
                <a:solidFill>
                  <a:srgbClr val="FF0000"/>
                </a:solidFill>
                <a:latin typeface="Comic Sans MS"/>
                <a:ea typeface="Comic Sans MS"/>
                <a:cs typeface="Comic Sans MS"/>
                <a:sym typeface="Comic Sans MS"/>
              </a:rPr>
              <a:t>snows at that time of year.’</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0" y="76200"/>
            <a:ext cx="9144000" cy="1417638"/>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1" i="0" lang="en-GB" sz="6000" u="none" cap="none" strike="noStrike">
                <a:solidFill>
                  <a:srgbClr val="FF0000"/>
                </a:solidFill>
                <a:latin typeface="Algerian"/>
                <a:ea typeface="Algerian"/>
                <a:cs typeface="Algerian"/>
                <a:sym typeface="Algerian"/>
              </a:rPr>
              <a:t>GRAMMAR</a:t>
            </a:r>
            <a:r>
              <a:rPr b="1" i="0" lang="en-GB" sz="6000" u="none" cap="none" strike="noStrike">
                <a:solidFill>
                  <a:srgbClr val="00B050"/>
                </a:solidFill>
                <a:latin typeface="Algerian"/>
                <a:ea typeface="Algerian"/>
                <a:cs typeface="Algerian"/>
                <a:sym typeface="Algerian"/>
              </a:rPr>
              <a:t> </a:t>
            </a:r>
            <a:r>
              <a:rPr b="1" i="0" lang="en-GB" sz="6000" u="none" cap="none" strike="noStrike">
                <a:solidFill>
                  <a:srgbClr val="FF0000"/>
                </a:solidFill>
                <a:latin typeface="Algerian"/>
                <a:ea typeface="Algerian"/>
                <a:cs typeface="Algerian"/>
                <a:sym typeface="Algerian"/>
              </a:rPr>
              <a:t>–</a:t>
            </a:r>
            <a:r>
              <a:rPr b="1" i="0" lang="en-GB" sz="6000" u="none" cap="none" strike="noStrike">
                <a:solidFill>
                  <a:srgbClr val="00B050"/>
                </a:solidFill>
                <a:latin typeface="Algerian"/>
                <a:ea typeface="Algerian"/>
                <a:cs typeface="Algerian"/>
                <a:sym typeface="Algerian"/>
              </a:rPr>
              <a:t> </a:t>
            </a:r>
            <a:br>
              <a:rPr b="1" i="0" lang="en-GB" sz="6000" u="none" cap="none" strike="noStrike">
                <a:solidFill>
                  <a:srgbClr val="00B050"/>
                </a:solidFill>
                <a:latin typeface="Algerian"/>
                <a:ea typeface="Algerian"/>
                <a:cs typeface="Algerian"/>
                <a:sym typeface="Algerian"/>
              </a:rPr>
            </a:br>
            <a:r>
              <a:rPr b="1" i="0" lang="en-GB" sz="6000" u="none" cap="none" strike="noStrike">
                <a:solidFill>
                  <a:srgbClr val="00B050"/>
                </a:solidFill>
                <a:latin typeface="Algerian"/>
                <a:ea typeface="Algerian"/>
                <a:cs typeface="Algerian"/>
                <a:sym typeface="Algerian"/>
              </a:rPr>
              <a:t>ADVERBS OF FREQUENCY</a:t>
            </a:r>
          </a:p>
        </p:txBody>
      </p:sp>
      <p:sp>
        <p:nvSpPr>
          <p:cNvPr id="330" name="Shape 330"/>
          <p:cNvSpPr txBox="1"/>
          <p:nvPr>
            <p:ph idx="1" type="body"/>
          </p:nvPr>
        </p:nvSpPr>
        <p:spPr>
          <a:xfrm>
            <a:off x="457200" y="1741550"/>
            <a:ext cx="5791200" cy="504030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00B050"/>
              </a:buClr>
              <a:buSzPct val="25000"/>
              <a:buFont typeface="Arial"/>
              <a:buNone/>
            </a:pPr>
            <a:r>
              <a:rPr b="1" i="1" lang="en-GB" sz="4000" u="none" cap="none" strike="noStrike">
                <a:solidFill>
                  <a:srgbClr val="00B050"/>
                </a:solidFill>
                <a:latin typeface="Comic Sans MS"/>
                <a:ea typeface="Comic Sans MS"/>
                <a:cs typeface="Comic Sans MS"/>
                <a:sym typeface="Comic Sans MS"/>
              </a:rPr>
              <a:t>Most often </a:t>
            </a:r>
            <a:r>
              <a:rPr b="0" i="0" lang="en-GB" sz="4000" u="none" cap="none" strike="noStrike">
                <a:solidFill>
                  <a:srgbClr val="92D050"/>
                </a:solidFill>
                <a:latin typeface="Comic Sans MS"/>
                <a:ea typeface="Comic Sans MS"/>
                <a:cs typeface="Comic Sans MS"/>
                <a:sym typeface="Comic Sans MS"/>
              </a:rPr>
              <a:t>and </a:t>
            </a:r>
            <a:r>
              <a:rPr b="1" i="1" lang="en-GB" sz="4000" u="none" cap="none" strike="noStrike">
                <a:solidFill>
                  <a:srgbClr val="00B050"/>
                </a:solidFill>
                <a:latin typeface="Comic Sans MS"/>
                <a:ea typeface="Comic Sans MS"/>
                <a:cs typeface="Comic Sans MS"/>
                <a:sym typeface="Comic Sans MS"/>
              </a:rPr>
              <a:t>almost never </a:t>
            </a:r>
            <a:r>
              <a:rPr b="0" i="0" lang="en-GB" sz="4000" u="none" cap="none" strike="noStrike">
                <a:solidFill>
                  <a:srgbClr val="92D050"/>
                </a:solidFill>
                <a:latin typeface="Comic Sans MS"/>
                <a:ea typeface="Comic Sans MS"/>
                <a:cs typeface="Comic Sans MS"/>
                <a:sym typeface="Comic Sans MS"/>
              </a:rPr>
              <a:t>are two adverbs we use to talk about how often we do things. Can you think of any others…?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How often do you…?</a:t>
            </a:r>
          </a:p>
        </p:txBody>
      </p:sp>
      <p:sp>
        <p:nvSpPr>
          <p:cNvPr id="337" name="Shape 337"/>
          <p:cNvSpPr txBox="1"/>
          <p:nvPr>
            <p:ph idx="1" type="subTitle"/>
          </p:nvPr>
        </p:nvSpPr>
        <p:spPr>
          <a:xfrm>
            <a:off x="27708" y="1828800"/>
            <a:ext cx="6400799" cy="41148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In pairs you will have a list of adverbs.</a:t>
            </a:r>
          </a:p>
          <a:p>
            <a:pPr indent="-571500" lvl="0" marL="571500" marR="0" rtl="0" algn="l">
              <a:spcBef>
                <a:spcPts val="720"/>
              </a:spcBef>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Look at the following timeline and decide where each goes.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0" y="76200"/>
            <a:ext cx="9144000" cy="1417638"/>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1" i="0" lang="en-GB" sz="6000" u="none" cap="none" strike="noStrike">
                <a:solidFill>
                  <a:srgbClr val="FF0000"/>
                </a:solidFill>
                <a:latin typeface="Algerian"/>
                <a:ea typeface="Algerian"/>
                <a:cs typeface="Algerian"/>
                <a:sym typeface="Algerian"/>
              </a:rPr>
              <a:t>GRAMMAR</a:t>
            </a:r>
            <a:r>
              <a:rPr b="1" i="0" lang="en-GB" sz="6000" u="none" cap="none" strike="noStrike">
                <a:solidFill>
                  <a:srgbClr val="00B050"/>
                </a:solidFill>
                <a:latin typeface="Algerian"/>
                <a:ea typeface="Algerian"/>
                <a:cs typeface="Algerian"/>
                <a:sym typeface="Algerian"/>
              </a:rPr>
              <a:t> </a:t>
            </a:r>
            <a:r>
              <a:rPr b="1" i="0" lang="en-GB" sz="6000" u="none" cap="none" strike="noStrike">
                <a:solidFill>
                  <a:srgbClr val="FF0000"/>
                </a:solidFill>
                <a:latin typeface="Algerian"/>
                <a:ea typeface="Algerian"/>
                <a:cs typeface="Algerian"/>
                <a:sym typeface="Algerian"/>
              </a:rPr>
              <a:t>–</a:t>
            </a:r>
            <a:r>
              <a:rPr b="1" i="0" lang="en-GB" sz="6000" u="none" cap="none" strike="noStrike">
                <a:solidFill>
                  <a:srgbClr val="00B050"/>
                </a:solidFill>
                <a:latin typeface="Algerian"/>
                <a:ea typeface="Algerian"/>
                <a:cs typeface="Algerian"/>
                <a:sym typeface="Algerian"/>
              </a:rPr>
              <a:t> </a:t>
            </a:r>
            <a:br>
              <a:rPr b="1" i="0" lang="en-GB" sz="6000" u="none" cap="none" strike="noStrike">
                <a:solidFill>
                  <a:srgbClr val="00B050"/>
                </a:solidFill>
                <a:latin typeface="Algerian"/>
                <a:ea typeface="Algerian"/>
                <a:cs typeface="Algerian"/>
                <a:sym typeface="Algerian"/>
              </a:rPr>
            </a:br>
            <a:r>
              <a:rPr b="1" i="0" lang="en-GB" sz="6000" u="none" cap="none" strike="noStrike">
                <a:solidFill>
                  <a:srgbClr val="00B050"/>
                </a:solidFill>
                <a:latin typeface="Algerian"/>
                <a:ea typeface="Algerian"/>
                <a:cs typeface="Algerian"/>
                <a:sym typeface="Algerian"/>
              </a:rPr>
              <a:t>ADVERBS OF FREQUENCY</a:t>
            </a:r>
          </a:p>
        </p:txBody>
      </p:sp>
      <p:sp>
        <p:nvSpPr>
          <p:cNvPr id="344" name="Shape 344"/>
          <p:cNvSpPr txBox="1"/>
          <p:nvPr>
            <p:ph idx="1" type="body"/>
          </p:nvPr>
        </p:nvSpPr>
        <p:spPr>
          <a:xfrm>
            <a:off x="457200" y="5791200"/>
            <a:ext cx="8381999"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4000" u="none" cap="none" strike="noStrike">
              <a:solidFill>
                <a:srgbClr val="92D050"/>
              </a:solidFill>
              <a:latin typeface="Comic Sans MS"/>
              <a:ea typeface="Comic Sans MS"/>
              <a:cs typeface="Comic Sans MS"/>
              <a:sym typeface="Comic Sans MS"/>
            </a:endParaRPr>
          </a:p>
        </p:txBody>
      </p:sp>
      <p:cxnSp>
        <p:nvCxnSpPr>
          <p:cNvPr id="345" name="Shape 345"/>
          <p:cNvCxnSpPr/>
          <p:nvPr/>
        </p:nvCxnSpPr>
        <p:spPr>
          <a:xfrm flipH="1" rot="10800000">
            <a:off x="914400" y="2667000"/>
            <a:ext cx="7315200" cy="76199"/>
          </a:xfrm>
          <a:prstGeom prst="straightConnector1">
            <a:avLst/>
          </a:prstGeom>
          <a:noFill/>
          <a:ln cap="flat" cmpd="sng" w="50800">
            <a:solidFill>
              <a:srgbClr val="FF0000"/>
            </a:solidFill>
            <a:prstDash val="solid"/>
            <a:round/>
            <a:headEnd len="med" w="med" type="none"/>
            <a:tailEnd len="med" w="med" type="none"/>
          </a:ln>
        </p:spPr>
      </p:cxnSp>
      <p:cxnSp>
        <p:nvCxnSpPr>
          <p:cNvPr id="346" name="Shape 346"/>
          <p:cNvCxnSpPr/>
          <p:nvPr/>
        </p:nvCxnSpPr>
        <p:spPr>
          <a:xfrm>
            <a:off x="914400" y="2476500"/>
            <a:ext cx="0" cy="533399"/>
          </a:xfrm>
          <a:prstGeom prst="straightConnector1">
            <a:avLst/>
          </a:prstGeom>
          <a:noFill/>
          <a:ln cap="flat" cmpd="sng" w="50800">
            <a:solidFill>
              <a:srgbClr val="FF0000"/>
            </a:solidFill>
            <a:prstDash val="solid"/>
            <a:round/>
            <a:headEnd len="med" w="med" type="none"/>
            <a:tailEnd len="med" w="med" type="none"/>
          </a:ln>
        </p:spPr>
      </p:cxnSp>
      <p:cxnSp>
        <p:nvCxnSpPr>
          <p:cNvPr id="347" name="Shape 347"/>
          <p:cNvCxnSpPr/>
          <p:nvPr/>
        </p:nvCxnSpPr>
        <p:spPr>
          <a:xfrm>
            <a:off x="8229600" y="2476500"/>
            <a:ext cx="0" cy="419099"/>
          </a:xfrm>
          <a:prstGeom prst="straightConnector1">
            <a:avLst/>
          </a:prstGeom>
          <a:noFill/>
          <a:ln cap="flat" cmpd="sng" w="50800">
            <a:solidFill>
              <a:srgbClr val="FF0000"/>
            </a:solidFill>
            <a:prstDash val="solid"/>
            <a:round/>
            <a:headEnd len="med" w="med" type="none"/>
            <a:tailEnd len="med" w="med" type="none"/>
          </a:ln>
        </p:spPr>
      </p:cxnSp>
      <p:sp>
        <p:nvSpPr>
          <p:cNvPr id="348" name="Shape 348"/>
          <p:cNvSpPr txBox="1"/>
          <p:nvPr/>
        </p:nvSpPr>
        <p:spPr>
          <a:xfrm>
            <a:off x="309907" y="2014834"/>
            <a:ext cx="1225015"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2400">
                <a:solidFill>
                  <a:srgbClr val="92D050"/>
                </a:solidFill>
                <a:latin typeface="Comic Sans MS"/>
                <a:ea typeface="Comic Sans MS"/>
                <a:cs typeface="Comic Sans MS"/>
                <a:sym typeface="Comic Sans MS"/>
              </a:rPr>
              <a:t>NEVER</a:t>
            </a:r>
          </a:p>
        </p:txBody>
      </p:sp>
      <p:sp>
        <p:nvSpPr>
          <p:cNvPr id="349" name="Shape 349"/>
          <p:cNvSpPr txBox="1"/>
          <p:nvPr/>
        </p:nvSpPr>
        <p:spPr>
          <a:xfrm>
            <a:off x="7463203" y="2014834"/>
            <a:ext cx="1532791"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2400">
                <a:solidFill>
                  <a:srgbClr val="92D050"/>
                </a:solidFill>
                <a:latin typeface="Comic Sans MS"/>
                <a:ea typeface="Comic Sans MS"/>
                <a:cs typeface="Comic Sans MS"/>
                <a:sym typeface="Comic Sans MS"/>
              </a:rPr>
              <a:t>ALWAYS</a:t>
            </a:r>
          </a:p>
        </p:txBody>
      </p:sp>
      <p:sp>
        <p:nvSpPr>
          <p:cNvPr id="350" name="Shape 350"/>
          <p:cNvSpPr/>
          <p:nvPr/>
        </p:nvSpPr>
        <p:spPr>
          <a:xfrm>
            <a:off x="5947535" y="3625517"/>
            <a:ext cx="1000595"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OFTEN</a:t>
            </a:r>
          </a:p>
        </p:txBody>
      </p:sp>
      <p:sp>
        <p:nvSpPr>
          <p:cNvPr id="351" name="Shape 351"/>
          <p:cNvSpPr/>
          <p:nvPr/>
        </p:nvSpPr>
        <p:spPr>
          <a:xfrm>
            <a:off x="4038600" y="4622860"/>
            <a:ext cx="1672253"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SOMETIMES</a:t>
            </a:r>
          </a:p>
        </p:txBody>
      </p:sp>
      <p:sp>
        <p:nvSpPr>
          <p:cNvPr id="352" name="Shape 352"/>
          <p:cNvSpPr/>
          <p:nvPr/>
        </p:nvSpPr>
        <p:spPr>
          <a:xfrm>
            <a:off x="2008075" y="3613666"/>
            <a:ext cx="1808508"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HARDLY EVER</a:t>
            </a:r>
          </a:p>
        </p:txBody>
      </p:sp>
      <p:sp>
        <p:nvSpPr>
          <p:cNvPr id="353" name="Shape 353"/>
          <p:cNvSpPr/>
          <p:nvPr/>
        </p:nvSpPr>
        <p:spPr>
          <a:xfrm>
            <a:off x="5195567" y="4084721"/>
            <a:ext cx="1252265"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USUALLY</a:t>
            </a:r>
          </a:p>
        </p:txBody>
      </p:sp>
      <p:sp>
        <p:nvSpPr>
          <p:cNvPr id="354" name="Shape 354"/>
          <p:cNvSpPr/>
          <p:nvPr/>
        </p:nvSpPr>
        <p:spPr>
          <a:xfrm>
            <a:off x="6684717" y="3059667"/>
            <a:ext cx="2297423"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ALMOST ALWAYS</a:t>
            </a:r>
          </a:p>
        </p:txBody>
      </p:sp>
      <p:sp>
        <p:nvSpPr>
          <p:cNvPr id="355" name="Shape 355"/>
          <p:cNvSpPr/>
          <p:nvPr/>
        </p:nvSpPr>
        <p:spPr>
          <a:xfrm>
            <a:off x="501625" y="3059667"/>
            <a:ext cx="2066591"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ALMOST NEVER</a:t>
            </a:r>
          </a:p>
        </p:txBody>
      </p:sp>
      <p:sp>
        <p:nvSpPr>
          <p:cNvPr id="356" name="Shape 356"/>
          <p:cNvSpPr/>
          <p:nvPr/>
        </p:nvSpPr>
        <p:spPr>
          <a:xfrm>
            <a:off x="2840434" y="4084721"/>
            <a:ext cx="1731564"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 NOT OFTEN</a:t>
            </a:r>
          </a:p>
        </p:txBody>
      </p:sp>
      <p:cxnSp>
        <p:nvCxnSpPr>
          <p:cNvPr id="357" name="Shape 357"/>
          <p:cNvCxnSpPr>
            <a:stCxn id="355" idx="0"/>
          </p:cNvCxnSpPr>
          <p:nvPr/>
        </p:nvCxnSpPr>
        <p:spPr>
          <a:xfrm rot="10800000">
            <a:off x="1534921" y="2743167"/>
            <a:ext cx="0" cy="316500"/>
          </a:xfrm>
          <a:prstGeom prst="straightConnector1">
            <a:avLst/>
          </a:prstGeom>
          <a:noFill/>
          <a:ln cap="flat" cmpd="sng" w="38100">
            <a:solidFill>
              <a:srgbClr val="00B050"/>
            </a:solidFill>
            <a:prstDash val="solid"/>
            <a:round/>
            <a:headEnd len="med" w="med" type="none"/>
            <a:tailEnd len="lg" w="lg" type="stealth"/>
          </a:ln>
        </p:spPr>
      </p:cxnSp>
      <p:cxnSp>
        <p:nvCxnSpPr>
          <p:cNvPr id="358" name="Shape 358"/>
          <p:cNvCxnSpPr>
            <a:stCxn id="352" idx="0"/>
          </p:cNvCxnSpPr>
          <p:nvPr/>
        </p:nvCxnSpPr>
        <p:spPr>
          <a:xfrm rot="10800000">
            <a:off x="2912329" y="2743066"/>
            <a:ext cx="0" cy="870600"/>
          </a:xfrm>
          <a:prstGeom prst="straightConnector1">
            <a:avLst/>
          </a:prstGeom>
          <a:noFill/>
          <a:ln cap="flat" cmpd="sng" w="38100">
            <a:solidFill>
              <a:srgbClr val="00B050"/>
            </a:solidFill>
            <a:prstDash val="solid"/>
            <a:round/>
            <a:headEnd len="med" w="med" type="none"/>
            <a:tailEnd len="lg" w="lg" type="stealth"/>
          </a:ln>
        </p:spPr>
      </p:cxnSp>
      <p:cxnSp>
        <p:nvCxnSpPr>
          <p:cNvPr id="359" name="Shape 359"/>
          <p:cNvCxnSpPr/>
          <p:nvPr/>
        </p:nvCxnSpPr>
        <p:spPr>
          <a:xfrm rot="10800000">
            <a:off x="4038600" y="2743200"/>
            <a:ext cx="0" cy="1341520"/>
          </a:xfrm>
          <a:prstGeom prst="straightConnector1">
            <a:avLst/>
          </a:prstGeom>
          <a:noFill/>
          <a:ln cap="flat" cmpd="sng" w="38100">
            <a:solidFill>
              <a:srgbClr val="00B050"/>
            </a:solidFill>
            <a:prstDash val="solid"/>
            <a:round/>
            <a:headEnd len="med" w="med" type="none"/>
            <a:tailEnd len="lg" w="lg" type="stealth"/>
          </a:ln>
        </p:spPr>
      </p:cxnSp>
      <p:cxnSp>
        <p:nvCxnSpPr>
          <p:cNvPr id="360" name="Shape 360"/>
          <p:cNvCxnSpPr>
            <a:stCxn id="351" idx="0"/>
          </p:cNvCxnSpPr>
          <p:nvPr/>
        </p:nvCxnSpPr>
        <p:spPr>
          <a:xfrm rot="10800000">
            <a:off x="4874726" y="2743060"/>
            <a:ext cx="0" cy="1879800"/>
          </a:xfrm>
          <a:prstGeom prst="straightConnector1">
            <a:avLst/>
          </a:prstGeom>
          <a:noFill/>
          <a:ln cap="flat" cmpd="sng" w="38100">
            <a:solidFill>
              <a:srgbClr val="00B050"/>
            </a:solidFill>
            <a:prstDash val="solid"/>
            <a:round/>
            <a:headEnd len="med" w="med" type="none"/>
            <a:tailEnd len="lg" w="lg" type="stealth"/>
          </a:ln>
        </p:spPr>
      </p:cxnSp>
      <p:cxnSp>
        <p:nvCxnSpPr>
          <p:cNvPr id="361" name="Shape 361"/>
          <p:cNvCxnSpPr>
            <a:stCxn id="353" idx="0"/>
          </p:cNvCxnSpPr>
          <p:nvPr/>
        </p:nvCxnSpPr>
        <p:spPr>
          <a:xfrm rot="10800000">
            <a:off x="5821700" y="2743121"/>
            <a:ext cx="0" cy="1341600"/>
          </a:xfrm>
          <a:prstGeom prst="straightConnector1">
            <a:avLst/>
          </a:prstGeom>
          <a:noFill/>
          <a:ln cap="flat" cmpd="sng" w="38100">
            <a:solidFill>
              <a:srgbClr val="00B050"/>
            </a:solidFill>
            <a:prstDash val="solid"/>
            <a:round/>
            <a:headEnd len="med" w="med" type="none"/>
            <a:tailEnd len="lg" w="lg" type="stealth"/>
          </a:ln>
        </p:spPr>
      </p:cxnSp>
      <p:cxnSp>
        <p:nvCxnSpPr>
          <p:cNvPr id="362" name="Shape 362"/>
          <p:cNvCxnSpPr>
            <a:stCxn id="350" idx="0"/>
          </p:cNvCxnSpPr>
          <p:nvPr/>
        </p:nvCxnSpPr>
        <p:spPr>
          <a:xfrm rot="10800000">
            <a:off x="6447833" y="2743217"/>
            <a:ext cx="0" cy="882300"/>
          </a:xfrm>
          <a:prstGeom prst="straightConnector1">
            <a:avLst/>
          </a:prstGeom>
          <a:noFill/>
          <a:ln cap="flat" cmpd="sng" w="38100">
            <a:solidFill>
              <a:srgbClr val="00B050"/>
            </a:solidFill>
            <a:prstDash val="solid"/>
            <a:round/>
            <a:headEnd len="med" w="med" type="none"/>
            <a:tailEnd len="lg" w="lg" type="stealth"/>
          </a:ln>
        </p:spPr>
      </p:cxnSp>
      <p:cxnSp>
        <p:nvCxnSpPr>
          <p:cNvPr id="363" name="Shape 363"/>
          <p:cNvCxnSpPr/>
          <p:nvPr/>
        </p:nvCxnSpPr>
        <p:spPr>
          <a:xfrm rot="10800000">
            <a:off x="7463203" y="2743199"/>
            <a:ext cx="0" cy="316468"/>
          </a:xfrm>
          <a:prstGeom prst="straightConnector1">
            <a:avLst/>
          </a:prstGeom>
          <a:noFill/>
          <a:ln cap="flat" cmpd="sng" w="38100">
            <a:solidFill>
              <a:srgbClr val="00B050"/>
            </a:solidFill>
            <a:prstDash val="solid"/>
            <a:round/>
            <a:headEnd len="med" w="med" type="none"/>
            <a:tailEnd len="lg" w="lg" type="stealth"/>
          </a:ln>
        </p:spPr>
      </p:cxnSp>
      <p:pic>
        <p:nvPicPr>
          <p:cNvPr id="364" name="Shape 364"/>
          <p:cNvPicPr preferRelativeResize="0"/>
          <p:nvPr/>
        </p:nvPicPr>
        <p:blipFill rotWithShape="1">
          <a:blip r:embed="rId3">
            <a:alphaModFix/>
          </a:blip>
          <a:srcRect b="0" l="0" r="0" t="0"/>
          <a:stretch/>
        </p:blipFill>
        <p:spPr>
          <a:xfrm>
            <a:off x="501625" y="5631873"/>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Shape 370"/>
          <p:cNvSpPr txBox="1"/>
          <p:nvPr>
            <p:ph type="ctrTitle"/>
          </p:nvPr>
        </p:nvSpPr>
        <p:spPr>
          <a:xfrm>
            <a:off x="-1066800" y="304800"/>
            <a:ext cx="10210799"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000" u="none" cap="none" strike="noStrike">
                <a:solidFill>
                  <a:srgbClr val="FF0000"/>
                </a:solidFill>
                <a:latin typeface="Algerian"/>
                <a:ea typeface="Algerian"/>
                <a:cs typeface="Algerian"/>
                <a:sym typeface="Algerian"/>
              </a:rPr>
              <a:t>ADVERBS BETTING GAME</a:t>
            </a:r>
          </a:p>
        </p:txBody>
      </p:sp>
      <p:sp>
        <p:nvSpPr>
          <p:cNvPr id="371" name="Shape 371"/>
          <p:cNvSpPr txBox="1"/>
          <p:nvPr>
            <p:ph idx="1" type="subTitle"/>
          </p:nvPr>
        </p:nvSpPr>
        <p:spPr>
          <a:xfrm>
            <a:off x="36273" y="1676400"/>
            <a:ext cx="6615000" cy="5029200"/>
          </a:xfrm>
          <a:prstGeom prst="rect">
            <a:avLst/>
          </a:prstGeom>
          <a:noFill/>
          <a:ln>
            <a:noFill/>
          </a:ln>
        </p:spPr>
        <p:txBody>
          <a:bodyPr anchorCtr="0" anchor="t" bIns="45700" lIns="91425" rIns="91425" wrap="square" tIns="45700">
            <a:noAutofit/>
          </a:bodyPr>
          <a:lstStyle/>
          <a:p>
            <a:pPr indent="-571500" lvl="0" marL="571500" marR="0" rtl="0" algn="l">
              <a:lnSpc>
                <a:spcPct val="80000"/>
              </a:lnSpc>
              <a:spcBef>
                <a:spcPts val="0"/>
              </a:spcBef>
              <a:spcAft>
                <a:spcPts val="0"/>
              </a:spcAft>
              <a:buClr>
                <a:srgbClr val="00B050"/>
              </a:buClr>
              <a:buSzPct val="100909"/>
              <a:buFont typeface="Noto Sans Symbols"/>
              <a:buChar char="❖"/>
            </a:pPr>
            <a:r>
              <a:rPr b="1" i="0" lang="en-GB" sz="3330" u="none" cap="none" strike="noStrike">
                <a:solidFill>
                  <a:srgbClr val="00B050"/>
                </a:solidFill>
                <a:latin typeface="Comic Sans MS"/>
                <a:ea typeface="Comic Sans MS"/>
                <a:cs typeface="Comic Sans MS"/>
                <a:sym typeface="Comic Sans MS"/>
              </a:rPr>
              <a:t>Look at the following sentences about Christmas in England.</a:t>
            </a:r>
          </a:p>
          <a:p>
            <a:pPr indent="-571500" lvl="0" marL="571500" marR="0" rtl="0" algn="l">
              <a:lnSpc>
                <a:spcPct val="80000"/>
              </a:lnSpc>
              <a:spcBef>
                <a:spcPts val="666"/>
              </a:spcBef>
              <a:spcAft>
                <a:spcPts val="0"/>
              </a:spcAft>
              <a:buClr>
                <a:srgbClr val="00B050"/>
              </a:buClr>
              <a:buSzPct val="100909"/>
              <a:buFont typeface="Noto Sans Symbols"/>
              <a:buChar char="❖"/>
            </a:pPr>
            <a:r>
              <a:rPr b="1" i="0" lang="en-GB" sz="3330" u="none" cap="none" strike="noStrike">
                <a:solidFill>
                  <a:srgbClr val="00B050"/>
                </a:solidFill>
                <a:latin typeface="Comic Sans MS"/>
                <a:ea typeface="Comic Sans MS"/>
                <a:cs typeface="Comic Sans MS"/>
                <a:sym typeface="Comic Sans MS"/>
              </a:rPr>
              <a:t>Think about what you have heard, and decide/guess which adverb phrase goes in the gap.</a:t>
            </a:r>
          </a:p>
          <a:p>
            <a:pPr indent="-571500" lvl="0" marL="571500" marR="0" rtl="0" algn="l">
              <a:lnSpc>
                <a:spcPct val="80000"/>
              </a:lnSpc>
              <a:spcBef>
                <a:spcPts val="666"/>
              </a:spcBef>
              <a:buClr>
                <a:srgbClr val="00B050"/>
              </a:buClr>
              <a:buSzPct val="100909"/>
              <a:buFont typeface="Noto Sans Symbols"/>
              <a:buChar char="❖"/>
            </a:pPr>
            <a:r>
              <a:rPr b="1" i="0" lang="en-GB" sz="3330" u="none" cap="none" strike="noStrike">
                <a:solidFill>
                  <a:srgbClr val="00B050"/>
                </a:solidFill>
                <a:latin typeface="Comic Sans MS"/>
                <a:ea typeface="Comic Sans MS"/>
                <a:cs typeface="Comic Sans MS"/>
                <a:sym typeface="Comic Sans MS"/>
              </a:rPr>
              <a:t>Bet as much money as you feel confident betting.</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77" name="Shape 377"/>
          <p:cNvSpPr txBox="1"/>
          <p:nvPr>
            <p:ph idx="1" type="body"/>
          </p:nvPr>
        </p:nvSpPr>
        <p:spPr>
          <a:xfrm>
            <a:off x="457200" y="1600200"/>
            <a:ext cx="8229600" cy="16763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It _______ snow in London on Christmas day.</a:t>
            </a:r>
          </a:p>
        </p:txBody>
      </p:sp>
      <p:sp>
        <p:nvSpPr>
          <p:cNvPr id="378" name="Shape 378"/>
          <p:cNvSpPr txBox="1"/>
          <p:nvPr>
            <p:ph idx="2" type="body"/>
          </p:nvPr>
        </p:nvSpPr>
        <p:spPr>
          <a:xfrm>
            <a:off x="408709" y="37338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Hardly ever / almost never </a:t>
            </a:r>
          </a:p>
        </p:txBody>
      </p:sp>
      <p:pic>
        <p:nvPicPr>
          <p:cNvPr id="379" name="Shape 379"/>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1822"/>
                                        <p:tgtEl>
                                          <p:spTgt spid="37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800" u="none" cap="none" strike="noStrike">
                <a:solidFill>
                  <a:srgbClr val="FF0000"/>
                </a:solidFill>
                <a:latin typeface="Algerian"/>
                <a:ea typeface="Algerian"/>
                <a:cs typeface="Algerian"/>
                <a:sym typeface="Algerian"/>
              </a:rPr>
              <a:t>CHRISTMAS HANGMAN!</a:t>
            </a:r>
          </a:p>
        </p:txBody>
      </p:sp>
      <p:sp>
        <p:nvSpPr>
          <p:cNvPr id="107" name="Shape 107"/>
          <p:cNvSpPr txBox="1"/>
          <p:nvPr>
            <p:ph idx="1" type="subTitle"/>
          </p:nvPr>
        </p:nvSpPr>
        <p:spPr>
          <a:xfrm>
            <a:off x="105160" y="2485075"/>
            <a:ext cx="6400800" cy="41148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3000" u="none" cap="none" strike="noStrike">
                <a:solidFill>
                  <a:srgbClr val="00B050"/>
                </a:solidFill>
                <a:latin typeface="Comic Sans MS"/>
                <a:ea typeface="Comic Sans MS"/>
                <a:cs typeface="Comic Sans MS"/>
                <a:sym typeface="Comic Sans MS"/>
              </a:rPr>
              <a:t>Break into 4 teams.</a:t>
            </a:r>
          </a:p>
          <a:p>
            <a:pPr indent="-571500" lvl="0" marL="571500" marR="0" rtl="0" algn="l">
              <a:spcBef>
                <a:spcPts val="600"/>
              </a:spcBef>
              <a:spcAft>
                <a:spcPts val="0"/>
              </a:spcAft>
              <a:buClr>
                <a:srgbClr val="00B050"/>
              </a:buClr>
              <a:buSzPct val="100000"/>
              <a:buFont typeface="Noto Sans Symbols"/>
              <a:buChar char="❖"/>
            </a:pPr>
            <a:r>
              <a:rPr b="1" i="0" lang="en-GB" sz="3000" u="none" cap="none" strike="noStrike">
                <a:solidFill>
                  <a:srgbClr val="00B050"/>
                </a:solidFill>
                <a:latin typeface="Comic Sans MS"/>
                <a:ea typeface="Comic Sans MS"/>
                <a:cs typeface="Comic Sans MS"/>
                <a:sym typeface="Comic Sans MS"/>
              </a:rPr>
              <a:t>One person come and get the word/phrase from teacher.</a:t>
            </a:r>
          </a:p>
          <a:p>
            <a:pPr indent="-571500" lvl="0" marL="571500" marR="0" rtl="0" algn="l">
              <a:spcBef>
                <a:spcPts val="600"/>
              </a:spcBef>
              <a:spcAft>
                <a:spcPts val="0"/>
              </a:spcAft>
              <a:buClr>
                <a:srgbClr val="00B050"/>
              </a:buClr>
              <a:buSzPct val="100000"/>
              <a:buFont typeface="Noto Sans Symbols"/>
              <a:buChar char="❖"/>
            </a:pPr>
            <a:r>
              <a:rPr b="1" i="0" lang="en-GB" sz="3000" u="none" cap="none" strike="noStrike">
                <a:solidFill>
                  <a:srgbClr val="00B050"/>
                </a:solidFill>
                <a:latin typeface="Comic Sans MS"/>
                <a:ea typeface="Comic Sans MS"/>
                <a:cs typeface="Comic Sans MS"/>
                <a:sym typeface="Comic Sans MS"/>
              </a:rPr>
              <a:t>That student will go back and play hangman with their team. </a:t>
            </a:r>
          </a:p>
          <a:p>
            <a:pPr indent="-571500" lvl="0" marL="571500" marR="0" rtl="0" algn="l">
              <a:spcBef>
                <a:spcPts val="600"/>
              </a:spcBef>
              <a:buClr>
                <a:srgbClr val="00B050"/>
              </a:buClr>
              <a:buSzPct val="100000"/>
              <a:buFont typeface="Noto Sans Symbols"/>
              <a:buChar char="❖"/>
            </a:pPr>
            <a:r>
              <a:rPr b="1" i="1" lang="en-GB" sz="3000" u="none" cap="none" strike="noStrike">
                <a:solidFill>
                  <a:srgbClr val="00B050"/>
                </a:solidFill>
                <a:latin typeface="Comic Sans MS"/>
                <a:ea typeface="Comic Sans MS"/>
                <a:cs typeface="Comic Sans MS"/>
                <a:sym typeface="Comic Sans MS"/>
              </a:rPr>
              <a:t>First team to guess correctly wins!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85" name="Shape 385"/>
          <p:cNvSpPr txBox="1"/>
          <p:nvPr>
            <p:ph idx="1" type="body"/>
          </p:nvPr>
        </p:nvSpPr>
        <p:spPr>
          <a:xfrm>
            <a:off x="457200" y="1600200"/>
            <a:ext cx="8229600" cy="16763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______ eat out on Christmas day.</a:t>
            </a:r>
          </a:p>
        </p:txBody>
      </p:sp>
      <p:sp>
        <p:nvSpPr>
          <p:cNvPr id="386" name="Shape 386"/>
          <p:cNvSpPr txBox="1"/>
          <p:nvPr>
            <p:ph idx="2" type="body"/>
          </p:nvPr>
        </p:nvSpPr>
        <p:spPr>
          <a:xfrm>
            <a:off x="415635" y="41910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Hardly ever </a:t>
            </a:r>
          </a:p>
        </p:txBody>
      </p:sp>
      <p:pic>
        <p:nvPicPr>
          <p:cNvPr id="387" name="Shape 387"/>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animEffect filter="fade" transition="in">
                                      <p:cBhvr>
                                        <p:cTn dur="1822"/>
                                        <p:tgtEl>
                                          <p:spTgt spid="38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93" name="Shape 393"/>
          <p:cNvSpPr txBox="1"/>
          <p:nvPr>
            <p:ph idx="1" type="body"/>
          </p:nvPr>
        </p:nvSpPr>
        <p:spPr>
          <a:xfrm>
            <a:off x="457200" y="1600200"/>
            <a:ext cx="8229600" cy="20573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000" u="none" cap="none" strike="noStrike">
                <a:solidFill>
                  <a:srgbClr val="00B050"/>
                </a:solidFill>
                <a:latin typeface="Comic Sans MS"/>
                <a:ea typeface="Comic Sans MS"/>
                <a:cs typeface="Comic Sans MS"/>
                <a:sym typeface="Comic Sans MS"/>
              </a:rPr>
              <a:t>English people ______ decorate the outside of their houses with Christmas decorations.</a:t>
            </a:r>
          </a:p>
        </p:txBody>
      </p:sp>
      <p:sp>
        <p:nvSpPr>
          <p:cNvPr id="394" name="Shape 394"/>
          <p:cNvSpPr txBox="1"/>
          <p:nvPr>
            <p:ph idx="2" type="body"/>
          </p:nvPr>
        </p:nvSpPr>
        <p:spPr>
          <a:xfrm>
            <a:off x="408709" y="42672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sometimes</a:t>
            </a:r>
          </a:p>
        </p:txBody>
      </p:sp>
      <p:pic>
        <p:nvPicPr>
          <p:cNvPr id="395" name="Shape 395"/>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1822"/>
                                        <p:tgtEl>
                                          <p:spTgt spid="39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01" name="Shape 401"/>
          <p:cNvSpPr txBox="1"/>
          <p:nvPr>
            <p:ph idx="1" type="body"/>
          </p:nvPr>
        </p:nvSpPr>
        <p:spPr>
          <a:xfrm>
            <a:off x="457200" y="1600200"/>
            <a:ext cx="8229600" cy="25145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have fireworks on Christmas day.</a:t>
            </a:r>
          </a:p>
        </p:txBody>
      </p:sp>
      <p:sp>
        <p:nvSpPr>
          <p:cNvPr id="402" name="Shape 402"/>
          <p:cNvSpPr txBox="1"/>
          <p:nvPr>
            <p:ph idx="2" type="body"/>
          </p:nvPr>
        </p:nvSpPr>
        <p:spPr>
          <a:xfrm>
            <a:off x="436418" y="43434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never</a:t>
            </a:r>
          </a:p>
        </p:txBody>
      </p:sp>
      <p:pic>
        <p:nvPicPr>
          <p:cNvPr id="403" name="Shape 403"/>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animEffect filter="fade" transition="in">
                                      <p:cBhvr>
                                        <p:cTn dur="1822"/>
                                        <p:tgtEl>
                                          <p:spTgt spid="40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09" name="Shape 409"/>
          <p:cNvSpPr txBox="1"/>
          <p:nvPr>
            <p:ph idx="1" type="body"/>
          </p:nvPr>
        </p:nvSpPr>
        <p:spPr>
          <a:xfrm>
            <a:off x="457200" y="1600200"/>
            <a:ext cx="8229600" cy="19811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440" u="none" cap="none" strike="noStrike">
                <a:solidFill>
                  <a:srgbClr val="00B050"/>
                </a:solidFill>
                <a:latin typeface="Comic Sans MS"/>
                <a:ea typeface="Comic Sans MS"/>
                <a:cs typeface="Comic Sans MS"/>
                <a:sym typeface="Comic Sans MS"/>
              </a:rPr>
              <a:t>English people _____ leave their decorations up until the 12</a:t>
            </a:r>
            <a:r>
              <a:rPr b="1" baseline="30000" i="0" lang="en-GB" sz="4440" u="none" cap="none" strike="noStrike">
                <a:solidFill>
                  <a:srgbClr val="00B050"/>
                </a:solidFill>
                <a:latin typeface="Comic Sans MS"/>
                <a:ea typeface="Comic Sans MS"/>
                <a:cs typeface="Comic Sans MS"/>
                <a:sym typeface="Comic Sans MS"/>
              </a:rPr>
              <a:t>th</a:t>
            </a:r>
            <a:r>
              <a:rPr b="1" i="0" lang="en-GB" sz="4440" u="none" cap="none" strike="noStrike">
                <a:solidFill>
                  <a:srgbClr val="00B050"/>
                </a:solidFill>
                <a:latin typeface="Comic Sans MS"/>
                <a:ea typeface="Comic Sans MS"/>
                <a:cs typeface="Comic Sans MS"/>
                <a:sym typeface="Comic Sans MS"/>
              </a:rPr>
              <a:t> January.</a:t>
            </a:r>
          </a:p>
        </p:txBody>
      </p:sp>
      <p:sp>
        <p:nvSpPr>
          <p:cNvPr id="410" name="Shape 410"/>
          <p:cNvSpPr txBox="1"/>
          <p:nvPr>
            <p:ph idx="2" type="body"/>
          </p:nvPr>
        </p:nvSpPr>
        <p:spPr>
          <a:xfrm>
            <a:off x="408709" y="42672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4995" u="none" cap="none" strike="noStrike">
                <a:solidFill>
                  <a:srgbClr val="FF0000"/>
                </a:solidFill>
                <a:latin typeface="Comic Sans MS"/>
                <a:ea typeface="Comic Sans MS"/>
                <a:cs typeface="Comic Sans MS"/>
                <a:sym typeface="Comic Sans MS"/>
              </a:rPr>
              <a:t>almost never </a:t>
            </a:r>
          </a:p>
        </p:txBody>
      </p:sp>
      <p:pic>
        <p:nvPicPr>
          <p:cNvPr id="411" name="Shape 411"/>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animEffect filter="fade" transition="in">
                                      <p:cBhvr>
                                        <p:cTn dur="1822"/>
                                        <p:tgtEl>
                                          <p:spTgt spid="41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17" name="Shape 417"/>
          <p:cNvSpPr txBox="1"/>
          <p:nvPr>
            <p:ph idx="1" type="body"/>
          </p:nvPr>
        </p:nvSpPr>
        <p:spPr>
          <a:xfrm>
            <a:off x="457200" y="1600200"/>
            <a:ext cx="8229600" cy="23621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Trains _____ run on Christmas day.</a:t>
            </a:r>
          </a:p>
        </p:txBody>
      </p:sp>
      <p:sp>
        <p:nvSpPr>
          <p:cNvPr id="418" name="Shape 418"/>
          <p:cNvSpPr txBox="1"/>
          <p:nvPr>
            <p:ph idx="2" type="body"/>
          </p:nvPr>
        </p:nvSpPr>
        <p:spPr>
          <a:xfrm>
            <a:off x="408709" y="41910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never </a:t>
            </a:r>
          </a:p>
        </p:txBody>
      </p:sp>
      <p:pic>
        <p:nvPicPr>
          <p:cNvPr id="419" name="Shape 419"/>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animEffect filter="fade" transition="in">
                                      <p:cBhvr>
                                        <p:cTn dur="1822"/>
                                        <p:tgtEl>
                                          <p:spTgt spid="41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25" name="Shape 425"/>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In England, Christmas pudding is ____ served hot.</a:t>
            </a:r>
          </a:p>
        </p:txBody>
      </p:sp>
      <p:sp>
        <p:nvSpPr>
          <p:cNvPr id="426" name="Shape 426"/>
          <p:cNvSpPr txBox="1"/>
          <p:nvPr>
            <p:ph idx="2" type="body"/>
          </p:nvPr>
        </p:nvSpPr>
        <p:spPr>
          <a:xfrm>
            <a:off x="408709" y="43434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almost always</a:t>
            </a:r>
          </a:p>
        </p:txBody>
      </p:sp>
      <p:pic>
        <p:nvPicPr>
          <p:cNvPr id="427" name="Shape 427"/>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1822"/>
                                        <p:tgtEl>
                                          <p:spTgt spid="4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Shape 43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33" name="Shape 433"/>
          <p:cNvSpPr txBox="1"/>
          <p:nvPr>
            <p:ph idx="1" type="body"/>
          </p:nvPr>
        </p:nvSpPr>
        <p:spPr>
          <a:xfrm>
            <a:off x="457200" y="1600200"/>
            <a:ext cx="8229600" cy="26669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440" u="none" cap="none" strike="noStrike">
                <a:solidFill>
                  <a:srgbClr val="00B050"/>
                </a:solidFill>
                <a:latin typeface="Comic Sans MS"/>
                <a:ea typeface="Comic Sans MS"/>
                <a:cs typeface="Comic Sans MS"/>
                <a:sym typeface="Comic Sans MS"/>
              </a:rPr>
              <a:t>English children ____ put out a glass of sherry and a mince pie for Santa on Christmas Eve.</a:t>
            </a:r>
          </a:p>
        </p:txBody>
      </p:sp>
      <p:sp>
        <p:nvSpPr>
          <p:cNvPr id="434" name="Shape 434"/>
          <p:cNvSpPr txBox="1"/>
          <p:nvPr>
            <p:ph idx="2" type="body"/>
          </p:nvPr>
        </p:nvSpPr>
        <p:spPr>
          <a:xfrm>
            <a:off x="408709" y="44196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4995" u="none" cap="none" strike="noStrike">
                <a:solidFill>
                  <a:srgbClr val="FF0000"/>
                </a:solidFill>
                <a:latin typeface="Comic Sans MS"/>
                <a:ea typeface="Comic Sans MS"/>
                <a:cs typeface="Comic Sans MS"/>
                <a:sym typeface="Comic Sans MS"/>
              </a:rPr>
              <a:t>often</a:t>
            </a:r>
          </a:p>
        </p:txBody>
      </p:sp>
      <p:pic>
        <p:nvPicPr>
          <p:cNvPr id="435" name="Shape 435"/>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Effect filter="fade" transition="in">
                                      <p:cBhvr>
                                        <p:cTn dur="1822"/>
                                        <p:tgtEl>
                                          <p:spTgt spid="43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41" name="Shape 441"/>
          <p:cNvSpPr txBox="1"/>
          <p:nvPr>
            <p:ph idx="1" type="body"/>
          </p:nvPr>
        </p:nvSpPr>
        <p:spPr>
          <a:xfrm>
            <a:off x="457200" y="1600200"/>
            <a:ext cx="8229600" cy="22097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go to church on Christmas day.</a:t>
            </a:r>
          </a:p>
        </p:txBody>
      </p:sp>
      <p:sp>
        <p:nvSpPr>
          <p:cNvPr id="442" name="Shape 442"/>
          <p:cNvSpPr txBox="1"/>
          <p:nvPr>
            <p:ph idx="2" type="body"/>
          </p:nvPr>
        </p:nvSpPr>
        <p:spPr>
          <a:xfrm>
            <a:off x="408709" y="43434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sometimes</a:t>
            </a:r>
          </a:p>
        </p:txBody>
      </p:sp>
      <p:pic>
        <p:nvPicPr>
          <p:cNvPr id="443" name="Shape 443"/>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animEffect filter="fade" transition="in">
                                      <p:cBhvr>
                                        <p:cTn dur="1822"/>
                                        <p:tgtEl>
                                          <p:spTgt spid="4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49" name="Shape 449"/>
          <p:cNvSpPr txBox="1"/>
          <p:nvPr>
            <p:ph idx="1" type="body"/>
          </p:nvPr>
        </p:nvSpPr>
        <p:spPr>
          <a:xfrm>
            <a:off x="457200" y="1600200"/>
            <a:ext cx="8229600" cy="205739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440" u="none" cap="none" strike="noStrike">
                <a:solidFill>
                  <a:srgbClr val="00B050"/>
                </a:solidFill>
                <a:latin typeface="Comic Sans MS"/>
                <a:ea typeface="Comic Sans MS"/>
                <a:cs typeface="Comic Sans MS"/>
                <a:sym typeface="Comic Sans MS"/>
              </a:rPr>
              <a:t>English people _____ listen to the Queen’s speech on Christmas day.</a:t>
            </a:r>
          </a:p>
        </p:txBody>
      </p:sp>
      <p:sp>
        <p:nvSpPr>
          <p:cNvPr id="450" name="Shape 450"/>
          <p:cNvSpPr txBox="1"/>
          <p:nvPr>
            <p:ph idx="2" type="body"/>
          </p:nvPr>
        </p:nvSpPr>
        <p:spPr>
          <a:xfrm>
            <a:off x="408709" y="44196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4995" u="none" cap="none" strike="noStrike">
                <a:solidFill>
                  <a:srgbClr val="FF0000"/>
                </a:solidFill>
                <a:latin typeface="Comic Sans MS"/>
                <a:ea typeface="Comic Sans MS"/>
                <a:cs typeface="Comic Sans MS"/>
                <a:sym typeface="Comic Sans MS"/>
              </a:rPr>
              <a:t>often</a:t>
            </a:r>
          </a:p>
        </p:txBody>
      </p:sp>
      <p:pic>
        <p:nvPicPr>
          <p:cNvPr id="451" name="Shape 451"/>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1822"/>
                                        <p:tgtEl>
                                          <p:spTgt spid="45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57" name="Shape 457"/>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______ use the expression Santa or Santa Claus.</a:t>
            </a:r>
          </a:p>
        </p:txBody>
      </p:sp>
      <p:sp>
        <p:nvSpPr>
          <p:cNvPr id="458" name="Shape 458"/>
          <p:cNvSpPr txBox="1"/>
          <p:nvPr>
            <p:ph idx="2" type="body"/>
          </p:nvPr>
        </p:nvSpPr>
        <p:spPr>
          <a:xfrm>
            <a:off x="415635" y="42672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sometimes</a:t>
            </a:r>
          </a:p>
        </p:txBody>
      </p:sp>
      <p:pic>
        <p:nvPicPr>
          <p:cNvPr id="459" name="Shape 459"/>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1822"/>
                                        <p:tgtEl>
                                          <p:spTgt spid="4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600" u="none" cap="none" strike="noStrike">
                <a:solidFill>
                  <a:srgbClr val="00B050"/>
                </a:solidFill>
                <a:latin typeface="Algerian"/>
                <a:ea typeface="Algerian"/>
                <a:cs typeface="Algerian"/>
                <a:sym typeface="Algerian"/>
              </a:rPr>
              <a:t>CHRISTMAS PUDDING</a:t>
            </a:r>
          </a:p>
        </p:txBody>
      </p:sp>
      <p:sp>
        <p:nvSpPr>
          <p:cNvPr id="113" name="Shape 113"/>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theforeverplan.co.uk/wp-content/uploads/2012/11/christmas-pudding-on-red-tablecloth.jpg" id="114" name="Shape 114"/>
          <p:cNvPicPr preferRelativeResize="0"/>
          <p:nvPr/>
        </p:nvPicPr>
        <p:blipFill rotWithShape="1">
          <a:blip r:embed="rId3">
            <a:alphaModFix/>
          </a:blip>
          <a:srcRect b="0" l="0" r="0" t="0"/>
          <a:stretch/>
        </p:blipFill>
        <p:spPr>
          <a:xfrm>
            <a:off x="91208" y="1600200"/>
            <a:ext cx="5928591" cy="509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65" name="Shape 465"/>
          <p:cNvSpPr txBox="1"/>
          <p:nvPr>
            <p:ph idx="1" type="body"/>
          </p:nvPr>
        </p:nvSpPr>
        <p:spPr>
          <a:xfrm>
            <a:off x="457200" y="1600200"/>
            <a:ext cx="8229600" cy="16763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put presents in stockings.</a:t>
            </a:r>
          </a:p>
        </p:txBody>
      </p:sp>
      <p:sp>
        <p:nvSpPr>
          <p:cNvPr id="466" name="Shape 466"/>
          <p:cNvSpPr txBox="1"/>
          <p:nvPr>
            <p:ph idx="2" type="body"/>
          </p:nvPr>
        </p:nvSpPr>
        <p:spPr>
          <a:xfrm>
            <a:off x="408709" y="43434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often</a:t>
            </a:r>
          </a:p>
        </p:txBody>
      </p:sp>
      <p:pic>
        <p:nvPicPr>
          <p:cNvPr id="467" name="Shape 467"/>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1822"/>
                                        <p:tgtEl>
                                          <p:spTgt spid="46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Shape 47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73" name="Shape 473"/>
          <p:cNvSpPr txBox="1"/>
          <p:nvPr>
            <p:ph idx="1" type="body"/>
          </p:nvPr>
        </p:nvSpPr>
        <p:spPr>
          <a:xfrm>
            <a:off x="457200" y="1600200"/>
            <a:ext cx="8229600" cy="22097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kids _____ go carol singing outside peoples houses.</a:t>
            </a:r>
          </a:p>
        </p:txBody>
      </p:sp>
      <p:sp>
        <p:nvSpPr>
          <p:cNvPr id="474" name="Shape 474"/>
          <p:cNvSpPr txBox="1"/>
          <p:nvPr>
            <p:ph idx="2" type="body"/>
          </p:nvPr>
        </p:nvSpPr>
        <p:spPr>
          <a:xfrm>
            <a:off x="408709" y="42672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don’t often</a:t>
            </a:r>
          </a:p>
        </p:txBody>
      </p:sp>
      <p:pic>
        <p:nvPicPr>
          <p:cNvPr id="475" name="Shape 475"/>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animEffect filter="fade" transition="in">
                                      <p:cBhvr>
                                        <p:cTn dur="1822"/>
                                        <p:tgtEl>
                                          <p:spTgt spid="47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81" name="Shape 481"/>
          <p:cNvSpPr txBox="1"/>
          <p:nvPr>
            <p:ph idx="1" type="body"/>
          </p:nvPr>
        </p:nvSpPr>
        <p:spPr>
          <a:xfrm>
            <a:off x="152400" y="1600200"/>
            <a:ext cx="8763000" cy="22097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invite friends around for Christmas dinner.</a:t>
            </a:r>
          </a:p>
        </p:txBody>
      </p:sp>
      <p:sp>
        <p:nvSpPr>
          <p:cNvPr id="482" name="Shape 482"/>
          <p:cNvSpPr txBox="1"/>
          <p:nvPr>
            <p:ph idx="2" type="body"/>
          </p:nvPr>
        </p:nvSpPr>
        <p:spPr>
          <a:xfrm>
            <a:off x="408709" y="44196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hardly ever</a:t>
            </a:r>
          </a:p>
        </p:txBody>
      </p:sp>
      <p:pic>
        <p:nvPicPr>
          <p:cNvPr id="483" name="Shape 483"/>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animEffect filter="fade" transition="in">
                                      <p:cBhvr>
                                        <p:cTn dur="1822"/>
                                        <p:tgtEl>
                                          <p:spTgt spid="4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Shape 489"/>
          <p:cNvSpPr txBox="1"/>
          <p:nvPr>
            <p:ph type="ctrTitle"/>
          </p:nvPr>
        </p:nvSpPr>
        <p:spPr>
          <a:xfrm>
            <a:off x="-1066800" y="304800"/>
            <a:ext cx="10210799"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000" u="none" cap="none" strike="noStrike">
                <a:solidFill>
                  <a:srgbClr val="FF0000"/>
                </a:solidFill>
                <a:latin typeface="Algerian"/>
                <a:ea typeface="Algerian"/>
                <a:cs typeface="Algerian"/>
                <a:sym typeface="Algerian"/>
              </a:rPr>
              <a:t>CHRISTMAS BOARD GAME</a:t>
            </a:r>
          </a:p>
        </p:txBody>
      </p:sp>
      <p:sp>
        <p:nvSpPr>
          <p:cNvPr id="490" name="Shape 490"/>
          <p:cNvSpPr txBox="1"/>
          <p:nvPr>
            <p:ph idx="1" type="subTitle"/>
          </p:nvPr>
        </p:nvSpPr>
        <p:spPr>
          <a:xfrm>
            <a:off x="147599" y="1828800"/>
            <a:ext cx="6261000" cy="50292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Get into 4 groups.</a:t>
            </a:r>
          </a:p>
          <a:p>
            <a:pPr indent="-571500" lvl="0" marL="571500" marR="0" rtl="0" algn="l">
              <a:spcBef>
                <a:spcPts val="72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On the board is a board game, take it in turns to role the dice.</a:t>
            </a:r>
          </a:p>
          <a:p>
            <a:pPr indent="-571500" lvl="0" marL="571500" marR="0" rtl="0" algn="l">
              <a:spcBef>
                <a:spcPts val="720"/>
              </a:spcBef>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Use the adverbs to talk about what you do at Christmas – best answers win!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7200" u="none" cap="none" strike="noStrike">
                <a:solidFill>
                  <a:srgbClr val="00B050"/>
                </a:solidFill>
                <a:latin typeface="Algerian"/>
                <a:ea typeface="Algerian"/>
                <a:cs typeface="Algerian"/>
                <a:sym typeface="Algerian"/>
              </a:rPr>
              <a:t>CAROL SINGERS</a:t>
            </a:r>
          </a:p>
        </p:txBody>
      </p:sp>
      <p:sp>
        <p:nvSpPr>
          <p:cNvPr id="120" name="Shape 120"/>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wildsoundmovies.com/images/christmas_carol_singers.jpg" id="121" name="Shape 121"/>
          <p:cNvPicPr preferRelativeResize="0"/>
          <p:nvPr/>
        </p:nvPicPr>
        <p:blipFill rotWithShape="1">
          <a:blip r:embed="rId3">
            <a:alphaModFix/>
          </a:blip>
          <a:srcRect b="0" l="0" r="0" t="0"/>
          <a:stretch/>
        </p:blipFill>
        <p:spPr>
          <a:xfrm>
            <a:off x="152400" y="1447800"/>
            <a:ext cx="5791200" cy="52292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http://www.luxtica.com/images/christmas-decorations-christmas-lights-and-outdoor-christmas-decorations-64506.jpg" id="126" name="Shape 126"/>
          <p:cNvPicPr preferRelativeResize="0"/>
          <p:nvPr/>
        </p:nvPicPr>
        <p:blipFill rotWithShape="1">
          <a:blip r:embed="rId3">
            <a:alphaModFix/>
          </a:blip>
          <a:srcRect b="0" l="0" r="0" t="0"/>
          <a:stretch/>
        </p:blipFill>
        <p:spPr>
          <a:xfrm>
            <a:off x="2921000" y="609599"/>
            <a:ext cx="2946399" cy="2209799"/>
          </a:xfrm>
          <a:prstGeom prst="rect">
            <a:avLst/>
          </a:prstGeom>
          <a:noFill/>
          <a:ln>
            <a:noFill/>
          </a:ln>
        </p:spPr>
      </p:pic>
      <p:sp>
        <p:nvSpPr>
          <p:cNvPr id="127" name="Shape 127"/>
          <p:cNvSpPr txBox="1"/>
          <p:nvPr>
            <p:ph type="title"/>
          </p:nvPr>
        </p:nvSpPr>
        <p:spPr>
          <a:xfrm>
            <a:off x="5334000" y="213517"/>
            <a:ext cx="3886200" cy="3001961"/>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4400" u="none" cap="none" strike="noStrike">
                <a:solidFill>
                  <a:srgbClr val="00B050"/>
                </a:solidFill>
                <a:latin typeface="Algerian"/>
                <a:ea typeface="Algerian"/>
                <a:cs typeface="Algerian"/>
                <a:sym typeface="Algerian"/>
              </a:rPr>
              <a:t>CHRISTMAS DECORATIONS</a:t>
            </a:r>
          </a:p>
        </p:txBody>
      </p:sp>
      <p:pic>
        <p:nvPicPr>
          <p:cNvPr descr="http://www.freefoto.com/images/90/03/90_03_26---Christmas-Decorations_web.jpg" id="128" name="Shape 128"/>
          <p:cNvPicPr preferRelativeResize="0"/>
          <p:nvPr/>
        </p:nvPicPr>
        <p:blipFill rotWithShape="1">
          <a:blip r:embed="rId4">
            <a:alphaModFix/>
          </a:blip>
          <a:srcRect b="0" l="0" r="0" t="0"/>
          <a:stretch/>
        </p:blipFill>
        <p:spPr>
          <a:xfrm>
            <a:off x="63500" y="4876800"/>
            <a:ext cx="2857499" cy="1904999"/>
          </a:xfrm>
          <a:prstGeom prst="rect">
            <a:avLst/>
          </a:prstGeom>
          <a:noFill/>
          <a:ln>
            <a:noFill/>
          </a:ln>
        </p:spPr>
      </p:pic>
      <p:pic>
        <p:nvPicPr>
          <p:cNvPr descr="http://static1.yaycontent.com/pub/wallpapers/free_christmas_wallpaper/free_wallpaper_1024x768_christmas_decorations_ball.jpg" id="129" name="Shape 129"/>
          <p:cNvPicPr preferRelativeResize="0"/>
          <p:nvPr/>
        </p:nvPicPr>
        <p:blipFill rotWithShape="1">
          <a:blip r:embed="rId5">
            <a:alphaModFix/>
          </a:blip>
          <a:srcRect b="0" l="0" r="0" t="0"/>
          <a:stretch/>
        </p:blipFill>
        <p:spPr>
          <a:xfrm>
            <a:off x="2921000" y="4876798"/>
            <a:ext cx="2946399" cy="1905001"/>
          </a:xfrm>
          <a:prstGeom prst="rect">
            <a:avLst/>
          </a:prstGeom>
          <a:noFill/>
          <a:ln>
            <a:noFill/>
          </a:ln>
        </p:spPr>
      </p:pic>
      <p:pic>
        <p:nvPicPr>
          <p:cNvPr descr="http://www.interiordesigninspiration.net/wp-content/uploads/2012/11/Christmas-Decorations-011.jpg" id="130" name="Shape 130"/>
          <p:cNvPicPr preferRelativeResize="0"/>
          <p:nvPr/>
        </p:nvPicPr>
        <p:blipFill rotWithShape="1">
          <a:blip r:embed="rId6">
            <a:alphaModFix/>
          </a:blip>
          <a:srcRect b="0" l="0" r="0" t="0"/>
          <a:stretch/>
        </p:blipFill>
        <p:spPr>
          <a:xfrm>
            <a:off x="63500" y="2819399"/>
            <a:ext cx="2857499" cy="2057398"/>
          </a:xfrm>
          <a:prstGeom prst="rect">
            <a:avLst/>
          </a:prstGeom>
          <a:noFill/>
          <a:ln>
            <a:noFill/>
          </a:ln>
        </p:spPr>
      </p:pic>
      <p:pic>
        <p:nvPicPr>
          <p:cNvPr descr="http://wallpoper.com/images/00/17/14/89/christmas-decorations_00171489.jpg" id="131" name="Shape 131"/>
          <p:cNvPicPr preferRelativeResize="0"/>
          <p:nvPr>
            <p:ph idx="1" type="body"/>
          </p:nvPr>
        </p:nvPicPr>
        <p:blipFill rotWithShape="1">
          <a:blip r:embed="rId7">
            <a:alphaModFix/>
          </a:blip>
          <a:srcRect b="0" l="0" r="0" t="0"/>
          <a:stretch/>
        </p:blipFill>
        <p:spPr>
          <a:xfrm>
            <a:off x="2914073" y="2798616"/>
            <a:ext cx="2953327" cy="2078183"/>
          </a:xfrm>
          <a:prstGeom prst="rect">
            <a:avLst/>
          </a:prstGeom>
          <a:noFill/>
          <a:ln>
            <a:noFill/>
          </a:ln>
        </p:spPr>
      </p:pic>
      <p:pic>
        <p:nvPicPr>
          <p:cNvPr descr="http://2.bp.blogspot.com/-rz2k4EJRLA4/UNbeuuvWeTI/AAAAAAAAA1Q/Npvxhdg1c6s/s1600/16206546-christmas-decorations-on-white-reflective-background.jpg" id="132" name="Shape 132"/>
          <p:cNvPicPr preferRelativeResize="0"/>
          <p:nvPr/>
        </p:nvPicPr>
        <p:blipFill rotWithShape="1">
          <a:blip r:embed="rId8">
            <a:alphaModFix/>
          </a:blip>
          <a:srcRect b="0" l="0" r="0" t="0"/>
          <a:stretch/>
        </p:blipFill>
        <p:spPr>
          <a:xfrm>
            <a:off x="63500" y="609599"/>
            <a:ext cx="2843644" cy="2209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000" u="none" cap="none" strike="noStrike">
                <a:solidFill>
                  <a:srgbClr val="00B050"/>
                </a:solidFill>
                <a:latin typeface="Algerian"/>
                <a:ea typeface="Algerian"/>
                <a:cs typeface="Algerian"/>
                <a:sym typeface="Algerian"/>
              </a:rPr>
              <a:t>CHRISTMAS TURKEY</a:t>
            </a:r>
          </a:p>
        </p:txBody>
      </p:sp>
      <p:sp>
        <p:nvSpPr>
          <p:cNvPr id="138" name="Shape 138"/>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glebefarmshop.co.uk/images/turkey.jpg" id="139" name="Shape 139"/>
          <p:cNvPicPr preferRelativeResize="0"/>
          <p:nvPr/>
        </p:nvPicPr>
        <p:blipFill rotWithShape="1">
          <a:blip r:embed="rId3">
            <a:alphaModFix/>
          </a:blip>
          <a:srcRect b="0" l="0" r="0" t="0"/>
          <a:stretch/>
        </p:blipFill>
        <p:spPr>
          <a:xfrm>
            <a:off x="63498" y="1524000"/>
            <a:ext cx="5919107" cy="5153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5969000" y="274650"/>
            <a:ext cx="2717700" cy="30783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00" u="none" cap="none" strike="noStrike">
                <a:solidFill>
                  <a:srgbClr val="00B050"/>
                </a:solidFill>
                <a:latin typeface="Algerian"/>
                <a:ea typeface="Algerian"/>
                <a:cs typeface="Algerian"/>
                <a:sym typeface="Algerian"/>
              </a:rPr>
              <a:t>MINCE PIES</a:t>
            </a:r>
          </a:p>
        </p:txBody>
      </p:sp>
      <p:sp>
        <p:nvSpPr>
          <p:cNvPr id="145" name="Shape 145"/>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s://tse1.mm.bing.net/th?&amp;id=OIP.Mfc0a1bbb2edb20140352c0289aecaa10H0&amp;w=300&amp;h=300&amp;c=0&amp;pid=1.9&amp;rs=0&amp;p=0" id="146" name="Shape 146"/>
          <p:cNvPicPr preferRelativeResize="0"/>
          <p:nvPr/>
        </p:nvPicPr>
        <p:blipFill rotWithShape="1">
          <a:blip r:embed="rId3">
            <a:alphaModFix/>
          </a:blip>
          <a:srcRect b="0" l="0" r="0" t="0"/>
          <a:stretch/>
        </p:blipFill>
        <p:spPr>
          <a:xfrm>
            <a:off x="63500" y="457200"/>
            <a:ext cx="5905500" cy="6286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