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62" r:id="rId6"/>
    <p:sldId id="265" r:id="rId7"/>
    <p:sldId id="268" r:id="rId8"/>
    <p:sldId id="267" r:id="rId9"/>
    <p:sldId id="269" r:id="rId10"/>
    <p:sldId id="270" r:id="rId11"/>
    <p:sldId id="271" r:id="rId12"/>
    <p:sldId id="272" r:id="rId13"/>
    <p:sldId id="263"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8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7709C53-A83D-414C-A734-CA47797BB7DD}" type="datetimeFigureOut">
              <a:rPr lang="en-US" smtClean="0"/>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453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66143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24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55956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962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364815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42650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67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9007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114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09C53-A83D-414C-A734-CA47797BB7DD}"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55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09C53-A83D-414C-A734-CA47797BB7DD}" type="datetimeFigureOut">
              <a:rPr lang="en-US" smtClean="0"/>
              <a:t>10/31/2021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75120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09C53-A83D-414C-A734-CA47797BB7DD}" type="datetimeFigureOut">
              <a:rPr lang="en-US" smtClean="0"/>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504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9C53-A83D-414C-A734-CA47797BB7DD}" type="datetimeFigureOut">
              <a:rPr lang="en-US" smtClean="0"/>
              <a:t>10/31/2021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2194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84629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7122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709C53-A83D-414C-A734-CA47797BB7DD}" type="datetimeFigureOut">
              <a:rPr lang="en-US" smtClean="0"/>
              <a:t>10/31/2021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355177-E4A7-4788-99EE-5B51E3B88B0C}" type="slidenum">
              <a:rPr lang="en-US" smtClean="0"/>
              <a:t>‹#›</a:t>
            </a:fld>
            <a:endParaRPr lang="en-US"/>
          </a:p>
        </p:txBody>
      </p:sp>
    </p:spTree>
    <p:extLst>
      <p:ext uri="{BB962C8B-B14F-4D97-AF65-F5344CB8AC3E}">
        <p14:creationId xmlns:p14="http://schemas.microsoft.com/office/powerpoint/2010/main" val="3722753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hyperlink" Target="https://play.kahoot.it/v2/?quizId=df4125a8-8736-4137-8411-5fcef1a194b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implypsychology.org/inattentional-blindness.html" TargetMode="External"/><Relationship Id="rId2" Type="http://schemas.openxmlformats.org/officeDocument/2006/relationships/hyperlink" Target="https://www.simplypsychology.org/framing-effec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DEBE-E1C0-45A5-947A-901B8261F3BA}"/>
              </a:ext>
            </a:extLst>
          </p:cNvPr>
          <p:cNvSpPr>
            <a:spLocks noGrp="1"/>
          </p:cNvSpPr>
          <p:nvPr>
            <p:ph type="ctrTitle"/>
          </p:nvPr>
        </p:nvSpPr>
        <p:spPr/>
        <p:txBody>
          <a:bodyPr/>
          <a:lstStyle/>
          <a:p>
            <a:r>
              <a:rPr lang="en-US" dirty="0"/>
              <a:t>Cognitive Biases</a:t>
            </a:r>
          </a:p>
        </p:txBody>
      </p:sp>
      <p:sp>
        <p:nvSpPr>
          <p:cNvPr id="3" name="Subtitle 2">
            <a:extLst>
              <a:ext uri="{FF2B5EF4-FFF2-40B4-BE49-F238E27FC236}">
                <a16:creationId xmlns:a16="http://schemas.microsoft.com/office/drawing/2014/main" id="{89BF1CA7-B2A2-4084-B45D-49E16EE7FAFB}"/>
              </a:ext>
            </a:extLst>
          </p:cNvPr>
          <p:cNvSpPr>
            <a:spLocks noGrp="1"/>
          </p:cNvSpPr>
          <p:nvPr>
            <p:ph type="subTitle" idx="1"/>
          </p:nvPr>
        </p:nvSpPr>
        <p:spPr/>
        <p:txBody>
          <a:bodyPr/>
          <a:lstStyle/>
          <a:p>
            <a:r>
              <a:rPr lang="en-US" dirty="0"/>
              <a:t>Choice supportive Bias</a:t>
            </a:r>
          </a:p>
        </p:txBody>
      </p:sp>
    </p:spTree>
    <p:extLst>
      <p:ext uri="{BB962C8B-B14F-4D97-AF65-F5344CB8AC3E}">
        <p14:creationId xmlns:p14="http://schemas.microsoft.com/office/powerpoint/2010/main" val="28837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00C3C96-3E3C-49B5-BEFA-AF8E45798BB8}"/>
              </a:ext>
            </a:extLst>
          </p:cNvPr>
          <p:cNvSpPr>
            <a:spLocks noGrp="1"/>
          </p:cNvSpPr>
          <p:nvPr>
            <p:ph idx="1"/>
          </p:nvPr>
        </p:nvSpPr>
        <p:spPr/>
        <p:txBody>
          <a:bodyPr/>
          <a:lstStyle/>
          <a:p>
            <a:endParaRPr lang="en-US"/>
          </a:p>
        </p:txBody>
      </p:sp>
      <p:pic>
        <p:nvPicPr>
          <p:cNvPr id="3074" name="Picture 2" descr="什么是Choice supportive Bias？_哔哩哔哩_bilibili">
            <a:extLst>
              <a:ext uri="{FF2B5EF4-FFF2-40B4-BE49-F238E27FC236}">
                <a16:creationId xmlns:a16="http://schemas.microsoft.com/office/drawing/2014/main" id="{B58126DE-2D8D-48AA-B32E-FD6D06A38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021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How to avoid the choice supportive bias </a:t>
            </a:r>
          </a:p>
          <a:p>
            <a:pPr algn="l" fontAlgn="base"/>
            <a:r>
              <a:rPr lang="en-US" b="0" i="0" dirty="0">
                <a:solidFill>
                  <a:srgbClr val="000000"/>
                </a:solidFill>
                <a:effectLst/>
                <a:latin typeface="-apple-system"/>
              </a:rPr>
              <a:t>We all suffer from choice-supportive bias as we don’t have full access to many of the underlying motivations that drive </a:t>
            </a:r>
            <a:r>
              <a:rPr lang="en-US" b="0" i="0" dirty="0" err="1">
                <a:solidFill>
                  <a:srgbClr val="000000"/>
                </a:solidFill>
                <a:effectLst/>
                <a:latin typeface="-apple-system"/>
              </a:rPr>
              <a:t>behaviour</a:t>
            </a:r>
            <a:r>
              <a:rPr lang="en-US" b="0" i="0" dirty="0">
                <a:solidFill>
                  <a:srgbClr val="000000"/>
                </a:solidFill>
                <a:effectLst/>
                <a:latin typeface="-apple-system"/>
              </a:rPr>
              <a:t>. As a result people post-</a:t>
            </a:r>
            <a:r>
              <a:rPr lang="en-US" b="0" i="0" dirty="0" err="1">
                <a:solidFill>
                  <a:srgbClr val="000000"/>
                </a:solidFill>
                <a:effectLst/>
                <a:latin typeface="-apple-system"/>
              </a:rPr>
              <a:t>rationalise</a:t>
            </a:r>
            <a:r>
              <a:rPr lang="en-US" b="0" i="0" dirty="0">
                <a:solidFill>
                  <a:srgbClr val="000000"/>
                </a:solidFill>
                <a:effectLst/>
                <a:latin typeface="-apple-system"/>
              </a:rPr>
              <a:t> reasons to support their decisions and seek to justify their choices.</a:t>
            </a:r>
            <a:br>
              <a:rPr lang="en-US" b="0" i="0" dirty="0">
                <a:solidFill>
                  <a:srgbClr val="000000"/>
                </a:solidFill>
                <a:effectLst/>
                <a:latin typeface="-apple-system"/>
              </a:rPr>
            </a:br>
            <a:br>
              <a:rPr lang="en-US" b="0" i="0" dirty="0">
                <a:solidFill>
                  <a:srgbClr val="000000"/>
                </a:solidFill>
                <a:effectLst/>
                <a:latin typeface="-apple-system"/>
              </a:rPr>
            </a:br>
            <a:endParaRPr lang="en-US" b="0" i="0" dirty="0">
              <a:solidFill>
                <a:srgbClr val="212121"/>
              </a:solidFill>
              <a:effectLst/>
              <a:latin typeface="Merriweather" panose="00000500000000000000" pitchFamily="2" charset="0"/>
            </a:endParaRPr>
          </a:p>
        </p:txBody>
      </p:sp>
    </p:spTree>
    <p:extLst>
      <p:ext uri="{BB962C8B-B14F-4D97-AF65-F5344CB8AC3E}">
        <p14:creationId xmlns:p14="http://schemas.microsoft.com/office/powerpoint/2010/main" val="2181400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How to avoid the choice supportive bias </a:t>
            </a:r>
          </a:p>
          <a:p>
            <a:pPr algn="l" fontAlgn="base"/>
            <a:r>
              <a:rPr lang="en-US" dirty="0">
                <a:solidFill>
                  <a:srgbClr val="000000"/>
                </a:solidFill>
                <a:latin typeface="-apple-system"/>
              </a:rPr>
              <a:t>Do not fall for ‘brand loyalty’. Assess the merits of everything rationally, and make informed decisions from there. Companies are aware of choice-supportive bias, and will expect you to continue to buy their products, even if </a:t>
            </a:r>
            <a:r>
              <a:rPr lang="en-US">
                <a:solidFill>
                  <a:srgbClr val="000000"/>
                </a:solidFill>
                <a:latin typeface="-apple-system"/>
              </a:rPr>
              <a:t>they’re inferior. </a:t>
            </a:r>
            <a:br>
              <a:rPr lang="en-US" b="0" i="0" dirty="0">
                <a:solidFill>
                  <a:srgbClr val="000000"/>
                </a:solidFill>
                <a:effectLst/>
                <a:latin typeface="-apple-system"/>
              </a:rPr>
            </a:br>
            <a:br>
              <a:rPr lang="en-US" b="0" i="0" dirty="0">
                <a:solidFill>
                  <a:srgbClr val="000000"/>
                </a:solidFill>
                <a:effectLst/>
                <a:latin typeface="-apple-system"/>
              </a:rPr>
            </a:br>
            <a:endParaRPr lang="en-US" b="0" i="0" dirty="0">
              <a:solidFill>
                <a:srgbClr val="212121"/>
              </a:solidFill>
              <a:effectLst/>
              <a:latin typeface="Merriweather" panose="00000500000000000000" pitchFamily="2" charset="0"/>
            </a:endParaRPr>
          </a:p>
        </p:txBody>
      </p:sp>
    </p:spTree>
    <p:extLst>
      <p:ext uri="{BB962C8B-B14F-4D97-AF65-F5344CB8AC3E}">
        <p14:creationId xmlns:p14="http://schemas.microsoft.com/office/powerpoint/2010/main" val="2001972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pic>
        <p:nvPicPr>
          <p:cNvPr id="5" name="What is Choice-Supportive Bias _ Explained in 2 min">
            <a:hlinkClick r:id="" action="ppaction://media"/>
            <a:extLst>
              <a:ext uri="{FF2B5EF4-FFF2-40B4-BE49-F238E27FC236}">
                <a16:creationId xmlns:a16="http://schemas.microsoft.com/office/drawing/2014/main" id="{F0536FA6-4922-40B3-B8CE-6D534CDEF2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45400"/>
          </a:xfrm>
        </p:spPr>
      </p:pic>
    </p:spTree>
    <p:extLst>
      <p:ext uri="{BB962C8B-B14F-4D97-AF65-F5344CB8AC3E}">
        <p14:creationId xmlns:p14="http://schemas.microsoft.com/office/powerpoint/2010/main" val="259123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2904-E685-4CEA-922A-FD0D2E667C8E}"/>
              </a:ext>
            </a:extLst>
          </p:cNvPr>
          <p:cNvSpPr>
            <a:spLocks noGrp="1"/>
          </p:cNvSpPr>
          <p:nvPr>
            <p:ph type="title"/>
          </p:nvPr>
        </p:nvSpPr>
        <p:spPr/>
        <p:txBody>
          <a:bodyPr/>
          <a:lstStyle/>
          <a:p>
            <a:r>
              <a:rPr lang="en-US" dirty="0"/>
              <a:t>Now try the quiz…</a:t>
            </a:r>
          </a:p>
        </p:txBody>
      </p:sp>
      <p:sp>
        <p:nvSpPr>
          <p:cNvPr id="3" name="Content Placeholder 2">
            <a:extLst>
              <a:ext uri="{FF2B5EF4-FFF2-40B4-BE49-F238E27FC236}">
                <a16:creationId xmlns:a16="http://schemas.microsoft.com/office/drawing/2014/main" id="{129A159D-8B3A-4825-AB8D-3A19117AB7A8}"/>
              </a:ext>
            </a:extLst>
          </p:cNvPr>
          <p:cNvSpPr>
            <a:spLocks noGrp="1"/>
          </p:cNvSpPr>
          <p:nvPr>
            <p:ph idx="1"/>
          </p:nvPr>
        </p:nvSpPr>
        <p:spPr/>
        <p:txBody>
          <a:bodyPr/>
          <a:lstStyle/>
          <a:p>
            <a:r>
              <a:rPr lang="en-US" dirty="0">
                <a:hlinkClick r:id="rId2"/>
              </a:rPr>
              <a:t>https://play.kahoot.it/v2/?quizId=df4125a8-8736-4137-8411-5fcef1a194b6</a:t>
            </a:r>
            <a:r>
              <a:rPr lang="en-US" dirty="0"/>
              <a:t> </a:t>
            </a:r>
          </a:p>
        </p:txBody>
      </p:sp>
    </p:spTree>
    <p:extLst>
      <p:ext uri="{BB962C8B-B14F-4D97-AF65-F5344CB8AC3E}">
        <p14:creationId xmlns:p14="http://schemas.microsoft.com/office/powerpoint/2010/main" val="222972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1285-04E1-4643-9E2C-F31CBEB86654}"/>
              </a:ext>
            </a:extLst>
          </p:cNvPr>
          <p:cNvSpPr>
            <a:spLocks noGrp="1"/>
          </p:cNvSpPr>
          <p:nvPr>
            <p:ph type="title"/>
          </p:nvPr>
        </p:nvSpPr>
        <p:spPr>
          <a:xfrm>
            <a:off x="917477" y="0"/>
            <a:ext cx="8534400" cy="1507067"/>
          </a:xfrm>
        </p:spPr>
        <p:txBody>
          <a:bodyPr/>
          <a:lstStyle/>
          <a:p>
            <a:r>
              <a:rPr lang="en-US" dirty="0"/>
              <a:t>What are cognitive biases?</a:t>
            </a:r>
          </a:p>
        </p:txBody>
      </p:sp>
      <p:sp>
        <p:nvSpPr>
          <p:cNvPr id="3" name="Content Placeholder 2">
            <a:extLst>
              <a:ext uri="{FF2B5EF4-FFF2-40B4-BE49-F238E27FC236}">
                <a16:creationId xmlns:a16="http://schemas.microsoft.com/office/drawing/2014/main" id="{4A1AE720-2089-4DAC-8623-A350A5AD9C7B}"/>
              </a:ext>
            </a:extLst>
          </p:cNvPr>
          <p:cNvSpPr>
            <a:spLocks noGrp="1"/>
          </p:cNvSpPr>
          <p:nvPr>
            <p:ph idx="1"/>
          </p:nvPr>
        </p:nvSpPr>
        <p:spPr>
          <a:xfrm>
            <a:off x="917477" y="1507067"/>
            <a:ext cx="8534400" cy="3615267"/>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are unconscious errors in thinking that arise from problems related to memory, attention, and other mental mistakes.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These biases result from our brain’s efforts to simplify the incredibly complex world in which we live.</a:t>
            </a:r>
          </a:p>
          <a:p>
            <a:pPr algn="l">
              <a:buFont typeface="Arial" panose="020B0604020202020204" pitchFamily="34" charset="0"/>
              <a:buChar char="•"/>
            </a:pPr>
            <a:r>
              <a:rPr lang="en-US" b="0" i="0" dirty="0">
                <a:solidFill>
                  <a:srgbClr val="000000"/>
                </a:solidFill>
                <a:effectLst/>
                <a:latin typeface="Georgia" panose="02040502050405020303" pitchFamily="18" charset="0"/>
              </a:rPr>
              <a:t>Confirmation bias, hindsight bias, self-serving bias, anchoring bias, availability bias, </a:t>
            </a:r>
            <a:r>
              <a:rPr lang="en-US" b="0" i="0" u="none" strike="noStrike" dirty="0">
                <a:solidFill>
                  <a:srgbClr val="337AB7"/>
                </a:solidFill>
                <a:effectLst/>
                <a:latin typeface="Georgia" panose="02040502050405020303" pitchFamily="18" charset="0"/>
                <a:hlinkClick r:id="rId2"/>
              </a:rPr>
              <a:t>the framing effect</a:t>
            </a:r>
            <a:r>
              <a:rPr lang="en-US" b="0" i="0" dirty="0">
                <a:solidFill>
                  <a:srgbClr val="000000"/>
                </a:solidFill>
                <a:effectLst/>
                <a:latin typeface="Georgia" panose="02040502050405020303" pitchFamily="18" charset="0"/>
              </a:rPr>
              <a:t>, and </a:t>
            </a:r>
            <a:r>
              <a:rPr lang="en-US" b="0" i="0" u="none" strike="noStrike" dirty="0">
                <a:solidFill>
                  <a:srgbClr val="337AB7"/>
                </a:solidFill>
                <a:effectLst/>
                <a:latin typeface="Georgia" panose="02040502050405020303" pitchFamily="18" charset="0"/>
                <a:hlinkClick r:id="rId3"/>
              </a:rPr>
              <a:t>inattentional blindness</a:t>
            </a:r>
            <a:r>
              <a:rPr lang="en-US" b="0" i="0" dirty="0">
                <a:solidFill>
                  <a:srgbClr val="000000"/>
                </a:solidFill>
                <a:effectLst/>
                <a:latin typeface="Georgia" panose="02040502050405020303" pitchFamily="18" charset="0"/>
              </a:rPr>
              <a:t> are some of the most common examples of cognitive bias.</a:t>
            </a:r>
          </a:p>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have direct implications on our safety, our interactions with others, and the way we make judgments and decisions in our daily lives.</a:t>
            </a:r>
          </a:p>
          <a:p>
            <a:pPr algn="l">
              <a:buFont typeface="Arial" panose="020B0604020202020204" pitchFamily="34" charset="0"/>
              <a:buChar char="•"/>
            </a:pPr>
            <a:r>
              <a:rPr lang="en-US" b="0" i="0" dirty="0">
                <a:solidFill>
                  <a:srgbClr val="000000"/>
                </a:solidFill>
                <a:effectLst/>
                <a:latin typeface="Georgia" panose="02040502050405020303" pitchFamily="18" charset="0"/>
              </a:rPr>
              <a:t>Although these biases are unconscious, there are small steps we can take to train our minds to adopt a new pattern of thinking and mitigate the effects of these biases.</a:t>
            </a:r>
          </a:p>
          <a:p>
            <a:br>
              <a:rPr lang="en-US" b="0" i="0" dirty="0">
                <a:solidFill>
                  <a:srgbClr val="000000"/>
                </a:solidFill>
                <a:effectLst/>
                <a:latin typeface="Georgia" panose="02040502050405020303" pitchFamily="18" charset="0"/>
              </a:rPr>
            </a:br>
            <a:endParaRPr lang="en-US" dirty="0"/>
          </a:p>
        </p:txBody>
      </p:sp>
    </p:spTree>
    <p:extLst>
      <p:ext uri="{BB962C8B-B14F-4D97-AF65-F5344CB8AC3E}">
        <p14:creationId xmlns:p14="http://schemas.microsoft.com/office/powerpoint/2010/main" val="177218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7269C-472F-498B-8F13-78D25ABB9A8A}"/>
              </a:ext>
            </a:extLst>
          </p:cNvPr>
          <p:cNvSpPr>
            <a:spLocks noGrp="1"/>
          </p:cNvSpPr>
          <p:nvPr>
            <p:ph idx="1"/>
          </p:nvPr>
        </p:nvSpPr>
        <p:spPr>
          <a:xfrm>
            <a:off x="684212" y="685800"/>
            <a:ext cx="11265132" cy="5848165"/>
          </a:xfrm>
        </p:spPr>
        <p:txBody>
          <a:bodyPr>
            <a:normAutofit/>
          </a:bodyPr>
          <a:lstStyle/>
          <a:p>
            <a:pPr algn="l">
              <a:buFont typeface="Arial" panose="020B0604020202020204" pitchFamily="34" charset="0"/>
              <a:buChar char="•"/>
            </a:pPr>
            <a:r>
              <a:rPr lang="en-US" b="0" i="0" dirty="0">
                <a:solidFill>
                  <a:srgbClr val="202124"/>
                </a:solidFill>
                <a:effectLst/>
                <a:latin typeface="arial" panose="020B0604020202020204" pitchFamily="34" charset="0"/>
              </a:rPr>
              <a:t>Choice-supportive bias or post-purchase rationalization is </a:t>
            </a:r>
            <a:r>
              <a:rPr lang="en-US" b="1" i="0" dirty="0">
                <a:solidFill>
                  <a:srgbClr val="202124"/>
                </a:solidFill>
                <a:effectLst/>
                <a:latin typeface="arial" panose="020B0604020202020204" pitchFamily="34" charset="0"/>
              </a:rPr>
              <a:t>the tendency to retroactively ascribe positive attributes to an option one has selected and/</a:t>
            </a:r>
            <a:r>
              <a:rPr lang="en-US" b="0" i="0" dirty="0">
                <a:solidFill>
                  <a:srgbClr val="202124"/>
                </a:solidFill>
                <a:effectLst/>
                <a:latin typeface="arial" panose="020B0604020202020204" pitchFamily="34" charset="0"/>
              </a:rPr>
              <a:t>or to demote the forgone options. It is part of cognitive science, and is a distinct cognitive bias that occurs once a decision is made.</a:t>
            </a:r>
            <a:endParaRPr lang="en-US" b="0" i="0" dirty="0">
              <a:solidFill>
                <a:srgbClr val="222222"/>
              </a:solidFill>
              <a:effectLst/>
              <a:latin typeface="VIC-Regular"/>
            </a:endParaRPr>
          </a:p>
        </p:txBody>
      </p:sp>
    </p:spTree>
    <p:extLst>
      <p:ext uri="{BB962C8B-B14F-4D97-AF65-F5344CB8AC3E}">
        <p14:creationId xmlns:p14="http://schemas.microsoft.com/office/powerpoint/2010/main" val="334340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3042082" y="1749771"/>
            <a:ext cx="6107836" cy="1446550"/>
          </a:xfrm>
          <a:prstGeom prst="rect">
            <a:avLst/>
          </a:prstGeom>
          <a:noFill/>
        </p:spPr>
        <p:txBody>
          <a:bodyPr wrap="square">
            <a:spAutoFit/>
          </a:bodyPr>
          <a:lstStyle/>
          <a:p>
            <a:pPr lvl="1" algn="ctr" fontAlgn="base"/>
            <a:r>
              <a:rPr lang="en-US" sz="4400" dirty="0">
                <a:solidFill>
                  <a:srgbClr val="334445"/>
                </a:solidFill>
                <a:latin typeface="Lyon Display"/>
              </a:rPr>
              <a:t>What was the last thing you bought and why?</a:t>
            </a:r>
            <a:endParaRPr lang="en-US" sz="4400" b="0" i="0" dirty="0">
              <a:solidFill>
                <a:srgbClr val="334445"/>
              </a:solidFill>
              <a:effectLst/>
              <a:latin typeface="Lyon Display"/>
            </a:endParaRPr>
          </a:p>
        </p:txBody>
      </p:sp>
    </p:spTree>
    <p:extLst>
      <p:ext uri="{BB962C8B-B14F-4D97-AF65-F5344CB8AC3E}">
        <p14:creationId xmlns:p14="http://schemas.microsoft.com/office/powerpoint/2010/main" val="270813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23E55"/>
                </a:solidFill>
                <a:effectLst/>
                <a:latin typeface="Proxima Nova"/>
              </a:rPr>
              <a:t>In cognitive science, choice-supportive bias is the tendency to remember our choices as better than they actually were, because we tend to over attribute positive features to options we chose and negative features to options not chosen. Individuals tend to think that "they chose this option so it must have been the better option". As a result, we feel good about ourselves and our choices and have less regret for bad decisions.</a:t>
            </a:r>
            <a:endParaRPr lang="en-US" dirty="0"/>
          </a:p>
        </p:txBody>
      </p:sp>
    </p:spTree>
    <p:extLst>
      <p:ext uri="{BB962C8B-B14F-4D97-AF65-F5344CB8AC3E}">
        <p14:creationId xmlns:p14="http://schemas.microsoft.com/office/powerpoint/2010/main" val="332315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buFont typeface="Arial" panose="020B0604020202020204" pitchFamily="34" charset="0"/>
              <a:buChar char="•"/>
            </a:pPr>
            <a:r>
              <a:rPr lang="en-US" b="0" i="0" dirty="0">
                <a:solidFill>
                  <a:srgbClr val="223E55"/>
                </a:solidFill>
                <a:effectLst/>
                <a:latin typeface="Proxima Nova"/>
              </a:rPr>
              <a:t>For example, Henkel and Mather (2007) found that giving people false reminders about which option they chose in a previous experiment session led them to remember the option they had chosen as being better than the other option. In the first experiment session, participants had to decide between two used cars. In the second experiment session, Henkel and Mather gave them a list of the features of the two options but with some new positive and negative features mixed in with the old features. Next, participants were asked to indicate whether each option was new, had been associated with the option they chose, or had been associated with the option they rejected. Participants attributed the most positive features to the option they had originally chosen, even those that were completely new and hadn’t been attributed to either car in the first session.</a:t>
            </a:r>
            <a:endParaRPr lang="en-US" b="0" i="0"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55965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23E55"/>
                </a:solidFill>
                <a:effectLst/>
                <a:latin typeface="Proxima Nova"/>
              </a:rPr>
              <a:t>Choice-supportive bias has applications in web-marketing, for example to get your customers to attribute positive features to your brand and products, and even negative ones to others. For example, a strategy can be to show previously visited pages and bought items to your visitors (in other words remind them that they have already “chosen” you). Another good practice can be reassuring customers on the choices they make to enhance their own choice-supportive bias and result in greater post-purchase satisfaction.</a:t>
            </a:r>
            <a:endParaRPr lang="en-US" b="0" i="0" dirty="0">
              <a:solidFill>
                <a:srgbClr val="212121"/>
              </a:solidFill>
              <a:effectLst/>
              <a:latin typeface="Merriweather" panose="00000500000000000000" pitchFamily="2" charset="0"/>
            </a:endParaRPr>
          </a:p>
        </p:txBody>
      </p:sp>
    </p:spTree>
    <p:extLst>
      <p:ext uri="{BB962C8B-B14F-4D97-AF65-F5344CB8AC3E}">
        <p14:creationId xmlns:p14="http://schemas.microsoft.com/office/powerpoint/2010/main" val="358657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endParaRPr lang="en-US" b="0" i="0" dirty="0">
              <a:solidFill>
                <a:srgbClr val="212121"/>
              </a:solidFill>
              <a:effectLst/>
              <a:latin typeface="Merriweather" panose="00000500000000000000" pitchFamily="2" charset="0"/>
            </a:endParaRPr>
          </a:p>
        </p:txBody>
      </p:sp>
      <p:pic>
        <p:nvPicPr>
          <p:cNvPr id="1026" name="Picture 2" descr="Choice-Supportive Bias - Conversion Uplift">
            <a:extLst>
              <a:ext uri="{FF2B5EF4-FFF2-40B4-BE49-F238E27FC236}">
                <a16:creationId xmlns:a16="http://schemas.microsoft.com/office/drawing/2014/main" id="{45990B16-549B-45D7-AADB-96A3E8858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02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r>
              <a:rPr lang="en-US" dirty="0"/>
              <a:t>Which one would you use?</a:t>
            </a:r>
          </a:p>
        </p:txBody>
      </p:sp>
      <p:sp>
        <p:nvSpPr>
          <p:cNvPr id="5" name="Content Placeholder 4">
            <a:extLst>
              <a:ext uri="{FF2B5EF4-FFF2-40B4-BE49-F238E27FC236}">
                <a16:creationId xmlns:a16="http://schemas.microsoft.com/office/drawing/2014/main" id="{20FD0FA1-9223-4F5A-844D-8D7B4F8BF51A}"/>
              </a:ext>
            </a:extLst>
          </p:cNvPr>
          <p:cNvSpPr>
            <a:spLocks noGrp="1"/>
          </p:cNvSpPr>
          <p:nvPr>
            <p:ph idx="1"/>
          </p:nvPr>
        </p:nvSpPr>
        <p:spPr/>
        <p:txBody>
          <a:bodyPr/>
          <a:lstStyle/>
          <a:p>
            <a:endParaRPr lang="en-US"/>
          </a:p>
        </p:txBody>
      </p:sp>
      <p:pic>
        <p:nvPicPr>
          <p:cNvPr id="2050" name="Picture 2" descr="Choice Supportive Bias - Adcock Solutions">
            <a:extLst>
              <a:ext uri="{FF2B5EF4-FFF2-40B4-BE49-F238E27FC236}">
                <a16:creationId xmlns:a16="http://schemas.microsoft.com/office/drawing/2014/main" id="{B0AB270A-800A-416A-824A-6D501709B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60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8069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598</TotalTime>
  <Words>651</Words>
  <Application>Microsoft Office PowerPoint</Application>
  <PresentationFormat>Widescreen</PresentationFormat>
  <Paragraphs>21</Paragraphs>
  <Slides>14</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-apple-system</vt:lpstr>
      <vt:lpstr>Arial</vt:lpstr>
      <vt:lpstr>Arial</vt:lpstr>
      <vt:lpstr>Century Gothic</vt:lpstr>
      <vt:lpstr>FS Albert Extra Bold</vt:lpstr>
      <vt:lpstr>Georgia</vt:lpstr>
      <vt:lpstr>Lyon Display</vt:lpstr>
      <vt:lpstr>Merriweather</vt:lpstr>
      <vt:lpstr>Proxima Nova</vt:lpstr>
      <vt:lpstr>VIC-Regular</vt:lpstr>
      <vt:lpstr>Wingdings 3</vt:lpstr>
      <vt:lpstr>Slice</vt:lpstr>
      <vt:lpstr>Cognitive Biases</vt:lpstr>
      <vt:lpstr>What are cognitive biases?</vt:lpstr>
      <vt:lpstr>PowerPoint Presentation</vt:lpstr>
      <vt:lpstr>PowerPoint Presentation</vt:lpstr>
      <vt:lpstr>PowerPoint Presentation</vt:lpstr>
      <vt:lpstr>PowerPoint Presentation</vt:lpstr>
      <vt:lpstr>PowerPoint Presentation</vt:lpstr>
      <vt:lpstr>PowerPoint Presentation</vt:lpstr>
      <vt:lpstr>Which one would you use?</vt:lpstr>
      <vt:lpstr>PowerPoint Presentation</vt:lpstr>
      <vt:lpstr>PowerPoint Presentation</vt:lpstr>
      <vt:lpstr>PowerPoint Presentation</vt:lpstr>
      <vt:lpstr>PowerPoint Presentation</vt:lpstr>
      <vt:lpstr>Now try the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Biases</dc:title>
  <dc:creator>Axe101 -</dc:creator>
  <cp:lastModifiedBy>Axe101 -</cp:lastModifiedBy>
  <cp:revision>14</cp:revision>
  <dcterms:created xsi:type="dcterms:W3CDTF">2021-10-02T07:24:18Z</dcterms:created>
  <dcterms:modified xsi:type="dcterms:W3CDTF">2021-10-31T06:39:09Z</dcterms:modified>
</cp:coreProperties>
</file>