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57" r:id="rId3"/>
    <p:sldId id="258" r:id="rId4"/>
    <p:sldId id="260" r:id="rId5"/>
    <p:sldId id="262" r:id="rId6"/>
    <p:sldId id="273" r:id="rId7"/>
    <p:sldId id="265" r:id="rId8"/>
    <p:sldId id="268" r:id="rId9"/>
    <p:sldId id="274" r:id="rId10"/>
    <p:sldId id="275" r:id="rId11"/>
    <p:sldId id="276" r:id="rId12"/>
    <p:sldId id="267" r:id="rId13"/>
    <p:sldId id="269" r:id="rId14"/>
    <p:sldId id="270" r:id="rId15"/>
    <p:sldId id="263" r:id="rId16"/>
    <p:sldId id="277" r:id="rId17"/>
    <p:sldId id="264"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7709C53-A83D-414C-A734-CA47797BB7DD}" type="datetimeFigureOut">
              <a:rPr lang="en-US" smtClean="0"/>
              <a:t>11/13/2021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355177-E4A7-4788-99EE-5B51E3B88B0C}"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798745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17709C53-A83D-414C-A734-CA47797BB7DD}" type="datetimeFigureOut">
              <a:rPr lang="en-US" smtClean="0"/>
              <a:t>11/13/2021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355177-E4A7-4788-99EE-5B51E3B88B0C}" type="slidenum">
              <a:rPr lang="en-US" smtClean="0"/>
              <a:t>‹#›</a:t>
            </a:fld>
            <a:endParaRPr lang="en-US"/>
          </a:p>
        </p:txBody>
      </p:sp>
    </p:spTree>
    <p:extLst>
      <p:ext uri="{BB962C8B-B14F-4D97-AF65-F5344CB8AC3E}">
        <p14:creationId xmlns:p14="http://schemas.microsoft.com/office/powerpoint/2010/main" val="2864532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709C53-A83D-414C-A734-CA47797BB7DD}" type="datetimeFigureOut">
              <a:rPr lang="en-US" smtClean="0"/>
              <a:t>11/13/2021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355177-E4A7-4788-99EE-5B51E3B88B0C}" type="slidenum">
              <a:rPr lang="en-US" smtClean="0"/>
              <a:t>‹#›</a:t>
            </a:fld>
            <a:endParaRPr lang="en-US"/>
          </a:p>
        </p:txBody>
      </p:sp>
    </p:spTree>
    <p:extLst>
      <p:ext uri="{BB962C8B-B14F-4D97-AF65-F5344CB8AC3E}">
        <p14:creationId xmlns:p14="http://schemas.microsoft.com/office/powerpoint/2010/main" val="16614323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709C53-A83D-414C-A734-CA47797BB7DD}" type="datetimeFigureOut">
              <a:rPr lang="en-US" smtClean="0"/>
              <a:t>11/13/2021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355177-E4A7-4788-99EE-5B51E3B88B0C}"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9824810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709C53-A83D-414C-A734-CA47797BB7DD}" type="datetimeFigureOut">
              <a:rPr lang="en-US" smtClean="0"/>
              <a:t>11/13/2021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355177-E4A7-4788-99EE-5B51E3B88B0C}" type="slidenum">
              <a:rPr lang="en-US" smtClean="0"/>
              <a:t>‹#›</a:t>
            </a:fld>
            <a:endParaRPr lang="en-US"/>
          </a:p>
        </p:txBody>
      </p:sp>
    </p:spTree>
    <p:extLst>
      <p:ext uri="{BB962C8B-B14F-4D97-AF65-F5344CB8AC3E}">
        <p14:creationId xmlns:p14="http://schemas.microsoft.com/office/powerpoint/2010/main" val="25595688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709C53-A83D-414C-A734-CA47797BB7DD}" type="datetimeFigureOut">
              <a:rPr lang="en-US" smtClean="0"/>
              <a:t>11/13/2021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355177-E4A7-4788-99EE-5B51E3B88B0C}"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299625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709C53-A83D-414C-A734-CA47797BB7DD}" type="datetimeFigureOut">
              <a:rPr lang="en-US" smtClean="0"/>
              <a:t>11/13/2021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355177-E4A7-4788-99EE-5B51E3B88B0C}" type="slidenum">
              <a:rPr lang="en-US" smtClean="0"/>
              <a:t>‹#›</a:t>
            </a:fld>
            <a:endParaRPr lang="en-US"/>
          </a:p>
        </p:txBody>
      </p:sp>
    </p:spTree>
    <p:extLst>
      <p:ext uri="{BB962C8B-B14F-4D97-AF65-F5344CB8AC3E}">
        <p14:creationId xmlns:p14="http://schemas.microsoft.com/office/powerpoint/2010/main" val="36481503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709C53-A83D-414C-A734-CA47797BB7DD}" type="datetimeFigureOut">
              <a:rPr lang="en-US" smtClean="0"/>
              <a:t>11/13/2021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355177-E4A7-4788-99EE-5B51E3B88B0C}" type="slidenum">
              <a:rPr lang="en-US" smtClean="0"/>
              <a:t>‹#›</a:t>
            </a:fld>
            <a:endParaRPr lang="en-US"/>
          </a:p>
        </p:txBody>
      </p:sp>
    </p:spTree>
    <p:extLst>
      <p:ext uri="{BB962C8B-B14F-4D97-AF65-F5344CB8AC3E}">
        <p14:creationId xmlns:p14="http://schemas.microsoft.com/office/powerpoint/2010/main" val="14265031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709C53-A83D-414C-A734-CA47797BB7DD}" type="datetimeFigureOut">
              <a:rPr lang="en-US" smtClean="0"/>
              <a:t>11/13/2021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355177-E4A7-4788-99EE-5B51E3B88B0C}" type="slidenum">
              <a:rPr lang="en-US" smtClean="0"/>
              <a:t>‹#›</a:t>
            </a:fld>
            <a:endParaRPr lang="en-US"/>
          </a:p>
        </p:txBody>
      </p:sp>
    </p:spTree>
    <p:extLst>
      <p:ext uri="{BB962C8B-B14F-4D97-AF65-F5344CB8AC3E}">
        <p14:creationId xmlns:p14="http://schemas.microsoft.com/office/powerpoint/2010/main" val="676803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709C53-A83D-414C-A734-CA47797BB7DD}" type="datetimeFigureOut">
              <a:rPr lang="en-US" smtClean="0"/>
              <a:t>11/13/2021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355177-E4A7-4788-99EE-5B51E3B88B0C}" type="slidenum">
              <a:rPr lang="en-US" smtClean="0"/>
              <a:t>‹#›</a:t>
            </a:fld>
            <a:endParaRPr lang="en-US"/>
          </a:p>
        </p:txBody>
      </p:sp>
    </p:spTree>
    <p:extLst>
      <p:ext uri="{BB962C8B-B14F-4D97-AF65-F5344CB8AC3E}">
        <p14:creationId xmlns:p14="http://schemas.microsoft.com/office/powerpoint/2010/main" val="2900775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709C53-A83D-414C-A734-CA47797BB7DD}" type="datetimeFigureOut">
              <a:rPr lang="en-US" smtClean="0"/>
              <a:t>11/13/2021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355177-E4A7-4788-99EE-5B51E3B88B0C}" type="slidenum">
              <a:rPr lang="en-US" smtClean="0"/>
              <a:t>‹#›</a:t>
            </a:fld>
            <a:endParaRPr lang="en-US"/>
          </a:p>
        </p:txBody>
      </p:sp>
    </p:spTree>
    <p:extLst>
      <p:ext uri="{BB962C8B-B14F-4D97-AF65-F5344CB8AC3E}">
        <p14:creationId xmlns:p14="http://schemas.microsoft.com/office/powerpoint/2010/main" val="2111415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7709C53-A83D-414C-A734-CA47797BB7DD}" type="datetimeFigureOut">
              <a:rPr lang="en-US" smtClean="0"/>
              <a:t>11/13/2021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355177-E4A7-4788-99EE-5B51E3B88B0C}" type="slidenum">
              <a:rPr lang="en-US" smtClean="0"/>
              <a:t>‹#›</a:t>
            </a:fld>
            <a:endParaRPr lang="en-US"/>
          </a:p>
        </p:txBody>
      </p:sp>
    </p:spTree>
    <p:extLst>
      <p:ext uri="{BB962C8B-B14F-4D97-AF65-F5344CB8AC3E}">
        <p14:creationId xmlns:p14="http://schemas.microsoft.com/office/powerpoint/2010/main" val="1559443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7709C53-A83D-414C-A734-CA47797BB7DD}" type="datetimeFigureOut">
              <a:rPr lang="en-US" smtClean="0"/>
              <a:t>11/13/2021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355177-E4A7-4788-99EE-5B51E3B88B0C}" type="slidenum">
              <a:rPr lang="en-US" smtClean="0"/>
              <a:t>‹#›</a:t>
            </a:fld>
            <a:endParaRPr lang="en-US"/>
          </a:p>
        </p:txBody>
      </p:sp>
    </p:spTree>
    <p:extLst>
      <p:ext uri="{BB962C8B-B14F-4D97-AF65-F5344CB8AC3E}">
        <p14:creationId xmlns:p14="http://schemas.microsoft.com/office/powerpoint/2010/main" val="2751201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7709C53-A83D-414C-A734-CA47797BB7DD}" type="datetimeFigureOut">
              <a:rPr lang="en-US" smtClean="0"/>
              <a:t>11/13/2021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355177-E4A7-4788-99EE-5B51E3B88B0C}" type="slidenum">
              <a:rPr lang="en-US" smtClean="0"/>
              <a:t>‹#›</a:t>
            </a:fld>
            <a:endParaRPr lang="en-US"/>
          </a:p>
        </p:txBody>
      </p:sp>
    </p:spTree>
    <p:extLst>
      <p:ext uri="{BB962C8B-B14F-4D97-AF65-F5344CB8AC3E}">
        <p14:creationId xmlns:p14="http://schemas.microsoft.com/office/powerpoint/2010/main" val="2865040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709C53-A83D-414C-A734-CA47797BB7DD}" type="datetimeFigureOut">
              <a:rPr lang="en-US" smtClean="0"/>
              <a:t>11/13/2021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355177-E4A7-4788-99EE-5B51E3B88B0C}" type="slidenum">
              <a:rPr lang="en-US" smtClean="0"/>
              <a:t>‹#›</a:t>
            </a:fld>
            <a:endParaRPr lang="en-US"/>
          </a:p>
        </p:txBody>
      </p:sp>
    </p:spTree>
    <p:extLst>
      <p:ext uri="{BB962C8B-B14F-4D97-AF65-F5344CB8AC3E}">
        <p14:creationId xmlns:p14="http://schemas.microsoft.com/office/powerpoint/2010/main" val="2121942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7709C53-A83D-414C-A734-CA47797BB7DD}" type="datetimeFigureOut">
              <a:rPr lang="en-US" smtClean="0"/>
              <a:t>11/13/2021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355177-E4A7-4788-99EE-5B51E3B88B0C}" type="slidenum">
              <a:rPr lang="en-US" smtClean="0"/>
              <a:t>‹#›</a:t>
            </a:fld>
            <a:endParaRPr lang="en-US"/>
          </a:p>
        </p:txBody>
      </p:sp>
    </p:spTree>
    <p:extLst>
      <p:ext uri="{BB962C8B-B14F-4D97-AF65-F5344CB8AC3E}">
        <p14:creationId xmlns:p14="http://schemas.microsoft.com/office/powerpoint/2010/main" val="846290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7709C53-A83D-414C-A734-CA47797BB7DD}" type="datetimeFigureOut">
              <a:rPr lang="en-US" smtClean="0"/>
              <a:t>11/13/2021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355177-E4A7-4788-99EE-5B51E3B88B0C}" type="slidenum">
              <a:rPr lang="en-US" smtClean="0"/>
              <a:t>‹#›</a:t>
            </a:fld>
            <a:endParaRPr lang="en-US"/>
          </a:p>
        </p:txBody>
      </p:sp>
    </p:spTree>
    <p:extLst>
      <p:ext uri="{BB962C8B-B14F-4D97-AF65-F5344CB8AC3E}">
        <p14:creationId xmlns:p14="http://schemas.microsoft.com/office/powerpoint/2010/main" val="1712259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17709C53-A83D-414C-A734-CA47797BB7DD}" type="datetimeFigureOut">
              <a:rPr lang="en-US" smtClean="0"/>
              <a:t>11/13/2021</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F5355177-E4A7-4788-99EE-5B51E3B88B0C}" type="slidenum">
              <a:rPr lang="en-US" smtClean="0"/>
              <a:t>‹#›</a:t>
            </a:fld>
            <a:endParaRPr lang="en-US"/>
          </a:p>
        </p:txBody>
      </p:sp>
    </p:spTree>
    <p:extLst>
      <p:ext uri="{BB962C8B-B14F-4D97-AF65-F5344CB8AC3E}">
        <p14:creationId xmlns:p14="http://schemas.microsoft.com/office/powerpoint/2010/main" val="372275358"/>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en.wikipedia.org/wiki/Overconfidence_effect#cite_note-Weinstein1980-22" TargetMode="External"/><Relationship Id="rId13" Type="http://schemas.openxmlformats.org/officeDocument/2006/relationships/hyperlink" Target="https://en.wikipedia.org/wiki/Overconfidence_effect#cite_note-27" TargetMode="External"/><Relationship Id="rId3" Type="http://schemas.openxmlformats.org/officeDocument/2006/relationships/hyperlink" Target="https://en.wikipedia.org/wiki/Overconfidence_effect#cite_note-MooreHealy2008-3" TargetMode="External"/><Relationship Id="rId7" Type="http://schemas.openxmlformats.org/officeDocument/2006/relationships/hyperlink" Target="https://en.wikipedia.org/wiki/Overconfidence_effect#cite_note-Kruger1999-21" TargetMode="External"/><Relationship Id="rId12" Type="http://schemas.openxmlformats.org/officeDocument/2006/relationships/hyperlink" Target="https://en.wikipedia.org/wiki/Overconfidence_effect#cite_note-TaylorBrown1988-26" TargetMode="External"/><Relationship Id="rId2" Type="http://schemas.openxmlformats.org/officeDocument/2006/relationships/hyperlink" Target="https://en.wikipedia.org/wiki/Overconfidence_effect#cite_note-17" TargetMode="External"/><Relationship Id="rId1" Type="http://schemas.openxmlformats.org/officeDocument/2006/relationships/slideLayout" Target="../slideLayouts/slideLayout2.xml"/><Relationship Id="rId6" Type="http://schemas.openxmlformats.org/officeDocument/2006/relationships/hyperlink" Target="https://en.wikipedia.org/wiki/Overconfidence_effect#cite_note-Dunning2012-20" TargetMode="External"/><Relationship Id="rId11" Type="http://schemas.openxmlformats.org/officeDocument/2006/relationships/hyperlink" Target="https://en.wikipedia.org/wiki/Overconfidence_effect#cite_note-KrugerBurrus2004-25" TargetMode="External"/><Relationship Id="rId5" Type="http://schemas.openxmlformats.org/officeDocument/2006/relationships/hyperlink" Target="https://en.wikipedia.org/wiki/Overconfidence_effect#cite_note-Cannell1989-19" TargetMode="External"/><Relationship Id="rId10" Type="http://schemas.openxmlformats.org/officeDocument/2006/relationships/hyperlink" Target="https://en.wikipedia.org/wiki/Overconfidence_effect#cite_note-ChambersWindschitl2003-24" TargetMode="External"/><Relationship Id="rId4" Type="http://schemas.openxmlformats.org/officeDocument/2006/relationships/hyperlink" Target="https://en.wikipedia.org/wiki/Overconfidence_effect#cite_note-Svenson1981-18" TargetMode="External"/><Relationship Id="rId9" Type="http://schemas.openxmlformats.org/officeDocument/2006/relationships/hyperlink" Target="https://en.wikipedia.org/wiki/Overconfidence_effect#cite_note-ChambersWindschitl2004-23"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2" Type="http://schemas.openxmlformats.org/officeDocument/2006/relationships/hyperlink" Target="https://play.kahoot.it/v2/?quizId=42c4de5c-2eb6-4106-b559-52a54d907bfc"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simplypsychology.org/inattentional-blindness.html" TargetMode="External"/><Relationship Id="rId2" Type="http://schemas.openxmlformats.org/officeDocument/2006/relationships/hyperlink" Target="https://www.simplypsychology.org/framing-effect.html"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en.wikipedia.org/wiki/Overconfidence_effect#cite_note-Pallier2002-1" TargetMode="External"/><Relationship Id="rId7" Type="http://schemas.openxmlformats.org/officeDocument/2006/relationships/hyperlink" Target="https://en.wikipedia.org/wiki/Overconfidence_effect#cite_note-4" TargetMode="External"/><Relationship Id="rId2" Type="http://schemas.openxmlformats.org/officeDocument/2006/relationships/hyperlink" Target="https://en.wikipedia.org/wiki/Cognitive_bias" TargetMode="External"/><Relationship Id="rId1" Type="http://schemas.openxmlformats.org/officeDocument/2006/relationships/slideLayout" Target="../slideLayouts/slideLayout2.xml"/><Relationship Id="rId6" Type="http://schemas.openxmlformats.org/officeDocument/2006/relationships/hyperlink" Target="https://en.wikipedia.org/wiki/Overconfidence_effect#cite_note-MooreHealy2008-3" TargetMode="External"/><Relationship Id="rId5" Type="http://schemas.openxmlformats.org/officeDocument/2006/relationships/hyperlink" Target="https://en.wikipedia.org/wiki/Subjective_probability" TargetMode="External"/><Relationship Id="rId4" Type="http://schemas.openxmlformats.org/officeDocument/2006/relationships/hyperlink" Target="https://en.wikipedia.org/wiki/Overconfidence_effect#cite_note-2"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en.wikipedia.org/wiki/Overconfidence_effect#cite_note-state-6" TargetMode="External"/><Relationship Id="rId2" Type="http://schemas.openxmlformats.org/officeDocument/2006/relationships/hyperlink" Target="https://en.wikipedia.org/wiki/Overconfidence_effect#cite_note-Adams1960-5"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hyperlink" Target="https://en.wikipedia.org/wiki/Overconfidence_effect#cite_note-KrizanWindschitl2007-10" TargetMode="External"/><Relationship Id="rId3" Type="http://schemas.openxmlformats.org/officeDocument/2006/relationships/hyperlink" Target="https://en.wikipedia.org/wiki/Planning_fallacy" TargetMode="External"/><Relationship Id="rId7" Type="http://schemas.openxmlformats.org/officeDocument/2006/relationships/hyperlink" Target="https://en.wikipedia.org/wiki/Overconfidence_effect#cite_note-BuehlerGriffin1994-9" TargetMode="External"/><Relationship Id="rId2" Type="http://schemas.openxmlformats.org/officeDocument/2006/relationships/hyperlink" Target="https://en.wikipedia.org/wiki/Illusion_of_control" TargetMode="External"/><Relationship Id="rId1" Type="http://schemas.openxmlformats.org/officeDocument/2006/relationships/slideLayout" Target="../slideLayouts/slideLayout2.xml"/><Relationship Id="rId6" Type="http://schemas.openxmlformats.org/officeDocument/2006/relationships/hyperlink" Target="https://en.wikipedia.org/wiki/Overconfidence_effect#cite_note-GinoSharek2011-8" TargetMode="External"/><Relationship Id="rId11" Type="http://schemas.openxmlformats.org/officeDocument/2006/relationships/hyperlink" Target="https://en.wikipedia.org/wiki/Overconfidence_effect#cite_note-McGrawMellers2004-12" TargetMode="External"/><Relationship Id="rId5" Type="http://schemas.openxmlformats.org/officeDocument/2006/relationships/hyperlink" Target="https://en.wikipedia.org/wiki/Overconfidence_effect#cite_note-Langer1975-7" TargetMode="External"/><Relationship Id="rId10" Type="http://schemas.openxmlformats.org/officeDocument/2006/relationships/hyperlink" Target="https://en.wikipedia.org/wiki/Overconfidence_effect#cite_note-NoremCantor1986-11" TargetMode="External"/><Relationship Id="rId4" Type="http://schemas.openxmlformats.org/officeDocument/2006/relationships/hyperlink" Target="https://en.wikipedia.org/wiki/Overconfidence_effect#cite_note-MooreHealy2008-3" TargetMode="External"/><Relationship Id="rId9" Type="http://schemas.openxmlformats.org/officeDocument/2006/relationships/hyperlink" Target="https://en.wikipedia.org/wiki/Defensive_pessimism" TargetMode="External"/></Relationships>
</file>

<file path=ppt/slides/_rels/slide9.xml.rels><?xml version="1.0" encoding="UTF-8" standalone="yes"?>
<Relationships xmlns="http://schemas.openxmlformats.org/package/2006/relationships"><Relationship Id="rId2" Type="http://schemas.openxmlformats.org/officeDocument/2006/relationships/hyperlink" Target="https://en.wikipedia.org/wiki/Overconfidence_effect#cite_note-AlpertRaiffa1982-16"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DDEBE-E1C0-45A5-947A-901B8261F3BA}"/>
              </a:ext>
            </a:extLst>
          </p:cNvPr>
          <p:cNvSpPr>
            <a:spLocks noGrp="1"/>
          </p:cNvSpPr>
          <p:nvPr>
            <p:ph type="ctrTitle"/>
          </p:nvPr>
        </p:nvSpPr>
        <p:spPr/>
        <p:txBody>
          <a:bodyPr/>
          <a:lstStyle/>
          <a:p>
            <a:r>
              <a:rPr lang="en-US" dirty="0"/>
              <a:t>Cognitive Biases</a:t>
            </a:r>
          </a:p>
        </p:txBody>
      </p:sp>
      <p:sp>
        <p:nvSpPr>
          <p:cNvPr id="3" name="Subtitle 2">
            <a:extLst>
              <a:ext uri="{FF2B5EF4-FFF2-40B4-BE49-F238E27FC236}">
                <a16:creationId xmlns:a16="http://schemas.microsoft.com/office/drawing/2014/main" id="{89BF1CA7-B2A2-4084-B45D-49E16EE7FAFB}"/>
              </a:ext>
            </a:extLst>
          </p:cNvPr>
          <p:cNvSpPr>
            <a:spLocks noGrp="1"/>
          </p:cNvSpPr>
          <p:nvPr>
            <p:ph type="subTitle" idx="1"/>
          </p:nvPr>
        </p:nvSpPr>
        <p:spPr/>
        <p:txBody>
          <a:bodyPr/>
          <a:lstStyle/>
          <a:p>
            <a:r>
              <a:rPr lang="en-US" dirty="0"/>
              <a:t>Overconfidence bias</a:t>
            </a:r>
          </a:p>
        </p:txBody>
      </p:sp>
    </p:spTree>
    <p:extLst>
      <p:ext uri="{BB962C8B-B14F-4D97-AF65-F5344CB8AC3E}">
        <p14:creationId xmlns:p14="http://schemas.microsoft.com/office/powerpoint/2010/main" val="28837147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86653-A9B5-48E1-9D0A-0C524E08E6A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2ABC29E-AF8E-4E90-BF7E-0849BF7DA8BA}"/>
              </a:ext>
            </a:extLst>
          </p:cNvPr>
          <p:cNvSpPr>
            <a:spLocks noGrp="1"/>
          </p:cNvSpPr>
          <p:nvPr>
            <p:ph idx="1"/>
          </p:nvPr>
        </p:nvSpPr>
        <p:spPr>
          <a:xfrm>
            <a:off x="587812" y="359229"/>
            <a:ext cx="11016376" cy="5752322"/>
          </a:xfrm>
        </p:spPr>
        <p:txBody>
          <a:bodyPr>
            <a:normAutofit fontScale="62500" lnSpcReduction="20000"/>
          </a:bodyPr>
          <a:lstStyle/>
          <a:p>
            <a:pPr algn="l"/>
            <a:r>
              <a:rPr lang="en-US" b="1" i="0" dirty="0" err="1">
                <a:solidFill>
                  <a:srgbClr val="000000"/>
                </a:solidFill>
                <a:effectLst/>
                <a:latin typeface="Arial" panose="020B0604020202020204" pitchFamily="34" charset="0"/>
              </a:rPr>
              <a:t>Overplacement</a:t>
            </a:r>
            <a:endParaRPr lang="en-US" b="1" i="0" dirty="0">
              <a:solidFill>
                <a:srgbClr val="000000"/>
              </a:solidFill>
              <a:effectLst/>
              <a:latin typeface="Arial" panose="020B0604020202020204" pitchFamily="34" charset="0"/>
            </a:endParaRPr>
          </a:p>
          <a:p>
            <a:pPr algn="l"/>
            <a:r>
              <a:rPr lang="en-US" b="0" i="0" dirty="0" err="1">
                <a:solidFill>
                  <a:srgbClr val="202122"/>
                </a:solidFill>
                <a:effectLst/>
                <a:latin typeface="Arial" panose="020B0604020202020204" pitchFamily="34" charset="0"/>
              </a:rPr>
              <a:t>Overplacement</a:t>
            </a:r>
            <a:r>
              <a:rPr lang="en-US" b="0" i="0" dirty="0">
                <a:solidFill>
                  <a:srgbClr val="202122"/>
                </a:solidFill>
                <a:effectLst/>
                <a:latin typeface="Arial" panose="020B0604020202020204" pitchFamily="34" charset="0"/>
              </a:rPr>
              <a:t> is the most prominent manifestation of the overconfidence effect which is a belief that erroneously rates someone as better than others.</a:t>
            </a:r>
            <a:r>
              <a:rPr lang="en-US" b="0" i="0" u="none" strike="noStrike" baseline="30000" dirty="0">
                <a:solidFill>
                  <a:srgbClr val="0645AD"/>
                </a:solidFill>
                <a:effectLst/>
                <a:latin typeface="Arial" panose="020B0604020202020204" pitchFamily="34" charset="0"/>
                <a:hlinkClick r:id="rId2"/>
              </a:rPr>
              <a:t>[17]</a:t>
            </a:r>
            <a:r>
              <a:rPr lang="en-US" b="0" i="0" dirty="0">
                <a:solidFill>
                  <a:srgbClr val="202122"/>
                </a:solidFill>
                <a:effectLst/>
                <a:latin typeface="Arial" panose="020B0604020202020204" pitchFamily="34" charset="0"/>
              </a:rPr>
              <a:t> This subsection of overconfidence occurs when people believe themselves to be better than others, or "better-than-average".</a:t>
            </a:r>
            <a:r>
              <a:rPr lang="en-US" b="0" i="0" u="none" strike="noStrike" baseline="30000" dirty="0">
                <a:solidFill>
                  <a:srgbClr val="0645AD"/>
                </a:solidFill>
                <a:effectLst/>
                <a:latin typeface="Arial" panose="020B0604020202020204" pitchFamily="34" charset="0"/>
                <a:hlinkClick r:id="rId3"/>
              </a:rPr>
              <a:t>[3]</a:t>
            </a:r>
            <a:r>
              <a:rPr lang="en-US" b="0" i="0" dirty="0">
                <a:solidFill>
                  <a:srgbClr val="202122"/>
                </a:solidFill>
                <a:effectLst/>
                <a:latin typeface="Arial" panose="020B0604020202020204" pitchFamily="34" charset="0"/>
              </a:rPr>
              <a:t> It is the act of placing yourself or rating yourself above others (superior to others). </a:t>
            </a:r>
            <a:r>
              <a:rPr lang="en-US" b="0" i="0" dirty="0" err="1">
                <a:solidFill>
                  <a:srgbClr val="202122"/>
                </a:solidFill>
                <a:effectLst/>
                <a:latin typeface="Arial" panose="020B0604020202020204" pitchFamily="34" charset="0"/>
              </a:rPr>
              <a:t>Overplacement</a:t>
            </a:r>
            <a:r>
              <a:rPr lang="en-US" b="0" i="0" dirty="0">
                <a:solidFill>
                  <a:srgbClr val="202122"/>
                </a:solidFill>
                <a:effectLst/>
                <a:latin typeface="Arial" panose="020B0604020202020204" pitchFamily="34" charset="0"/>
              </a:rPr>
              <a:t> more often occurs on simple tasks, ones we believe are easy to accomplish successfully.</a:t>
            </a:r>
          </a:p>
          <a:p>
            <a:pPr algn="l"/>
            <a:r>
              <a:rPr lang="en-US" b="1" i="0" dirty="0">
                <a:solidFill>
                  <a:srgbClr val="000000"/>
                </a:solidFill>
                <a:effectLst/>
                <a:latin typeface="Arial" panose="020B0604020202020204" pitchFamily="34" charset="0"/>
              </a:rPr>
              <a:t>Manifestations</a:t>
            </a:r>
          </a:p>
          <a:p>
            <a:pPr algn="l"/>
            <a:r>
              <a:rPr lang="en-US" b="1" i="0" dirty="0">
                <a:solidFill>
                  <a:srgbClr val="000000"/>
                </a:solidFill>
                <a:effectLst/>
                <a:latin typeface="Arial" panose="020B0604020202020204" pitchFamily="34" charset="0"/>
              </a:rPr>
              <a:t>Better-than-average effects</a:t>
            </a:r>
          </a:p>
          <a:p>
            <a:pPr algn="l"/>
            <a:r>
              <a:rPr lang="en-US" b="0" i="0" dirty="0">
                <a:solidFill>
                  <a:srgbClr val="202122"/>
                </a:solidFill>
                <a:effectLst/>
                <a:latin typeface="Arial" panose="020B0604020202020204" pitchFamily="34" charset="0"/>
              </a:rPr>
              <a:t>Perhaps the most celebrated better-than-average finding is Svenson's (1981) finding that 93% of American drivers rate themselves as better than the median.</a:t>
            </a:r>
            <a:r>
              <a:rPr lang="en-US" b="0" i="0" u="none" strike="noStrike" baseline="30000" dirty="0">
                <a:solidFill>
                  <a:srgbClr val="0645AD"/>
                </a:solidFill>
                <a:effectLst/>
                <a:latin typeface="Arial" panose="020B0604020202020204" pitchFamily="34" charset="0"/>
                <a:hlinkClick r:id="rId4"/>
              </a:rPr>
              <a:t>[18]</a:t>
            </a:r>
            <a:r>
              <a:rPr lang="en-US" b="0" i="0" dirty="0">
                <a:solidFill>
                  <a:srgbClr val="202122"/>
                </a:solidFill>
                <a:effectLst/>
                <a:latin typeface="Arial" panose="020B0604020202020204" pitchFamily="34" charset="0"/>
              </a:rPr>
              <a:t> The frequency with which school systems claim their students outperform national averages has been dubbed the "Lake Wobegon" effect, after Garrison Keillor's apocryphal town in which "all the children are above average."</a:t>
            </a:r>
            <a:r>
              <a:rPr lang="en-US" b="0" i="0" u="none" strike="noStrike" baseline="30000" dirty="0">
                <a:solidFill>
                  <a:srgbClr val="0645AD"/>
                </a:solidFill>
                <a:effectLst/>
                <a:latin typeface="Arial" panose="020B0604020202020204" pitchFamily="34" charset="0"/>
                <a:hlinkClick r:id="rId5"/>
              </a:rPr>
              <a:t>[19]</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Overplacement</a:t>
            </a:r>
            <a:r>
              <a:rPr lang="en-US" b="0" i="0" dirty="0">
                <a:solidFill>
                  <a:srgbClr val="202122"/>
                </a:solidFill>
                <a:effectLst/>
                <a:latin typeface="Arial" panose="020B0604020202020204" pitchFamily="34" charset="0"/>
              </a:rPr>
              <a:t> has likewise been documented in a wide variety of other circumstances.</a:t>
            </a:r>
            <a:r>
              <a:rPr lang="en-US" b="0" i="0" u="none" strike="noStrike" baseline="30000" dirty="0">
                <a:solidFill>
                  <a:srgbClr val="0645AD"/>
                </a:solidFill>
                <a:effectLst/>
                <a:latin typeface="Arial" panose="020B0604020202020204" pitchFamily="34" charset="0"/>
                <a:hlinkClick r:id="rId6"/>
              </a:rPr>
              <a:t>[20]</a:t>
            </a:r>
            <a:r>
              <a:rPr lang="en-US" b="0" i="0" dirty="0">
                <a:solidFill>
                  <a:srgbClr val="202122"/>
                </a:solidFill>
                <a:effectLst/>
                <a:latin typeface="Arial" panose="020B0604020202020204" pitchFamily="34" charset="0"/>
              </a:rPr>
              <a:t> Kruger (1999), however, showed that this effect is limited to "easy" tasks in which success is common or in which people feel competent. For difficult tasks, the effect reverses itself and people believe they are worse than others.</a:t>
            </a:r>
            <a:r>
              <a:rPr lang="en-US" b="0" i="0" u="none" strike="noStrike" baseline="30000" dirty="0">
                <a:solidFill>
                  <a:srgbClr val="0645AD"/>
                </a:solidFill>
                <a:effectLst/>
                <a:latin typeface="Arial" panose="020B0604020202020204" pitchFamily="34" charset="0"/>
                <a:hlinkClick r:id="rId7"/>
              </a:rPr>
              <a:t>[21]</a:t>
            </a:r>
            <a:endParaRPr lang="en-US" b="0" i="0" dirty="0">
              <a:solidFill>
                <a:srgbClr val="202122"/>
              </a:solidFill>
              <a:effectLst/>
              <a:latin typeface="Arial" panose="020B0604020202020204" pitchFamily="34" charset="0"/>
            </a:endParaRPr>
          </a:p>
          <a:p>
            <a:pPr algn="l"/>
            <a:r>
              <a:rPr lang="en-US" b="1" i="0" dirty="0">
                <a:solidFill>
                  <a:srgbClr val="000000"/>
                </a:solidFill>
                <a:effectLst/>
                <a:latin typeface="Arial" panose="020B0604020202020204" pitchFamily="34" charset="0"/>
              </a:rPr>
              <a:t>Comparative-optimism effect</a:t>
            </a:r>
          </a:p>
          <a:p>
            <a:pPr algn="l"/>
            <a:r>
              <a:rPr lang="en-US" b="0" i="0" dirty="0">
                <a:solidFill>
                  <a:srgbClr val="202122"/>
                </a:solidFill>
                <a:effectLst/>
                <a:latin typeface="Arial" panose="020B0604020202020204" pitchFamily="34" charset="0"/>
              </a:rPr>
              <a:t>Some researchers have claimed that people think good things are more likely to happen to them than to others, whereas bad events were less likely to happen to them than to others.</a:t>
            </a:r>
            <a:r>
              <a:rPr lang="en-US" b="0" i="0" u="none" strike="noStrike" baseline="30000" dirty="0">
                <a:solidFill>
                  <a:srgbClr val="0645AD"/>
                </a:solidFill>
                <a:effectLst/>
                <a:latin typeface="Arial" panose="020B0604020202020204" pitchFamily="34" charset="0"/>
                <a:hlinkClick r:id="rId8"/>
              </a:rPr>
              <a:t>[22]</a:t>
            </a:r>
            <a:r>
              <a:rPr lang="en-US" b="0" i="0" dirty="0">
                <a:solidFill>
                  <a:srgbClr val="202122"/>
                </a:solidFill>
                <a:effectLst/>
                <a:latin typeface="Arial" panose="020B0604020202020204" pitchFamily="34" charset="0"/>
              </a:rPr>
              <a:t> But others have pointed out that prior work tended to examine good outcomes that happened to be common (such as owning one's own home) and bad outcomes that happened to be rare (such as being struck by lightning).</a:t>
            </a:r>
            <a:r>
              <a:rPr lang="en-US" b="0" i="0" u="none" strike="noStrike" baseline="30000" dirty="0">
                <a:solidFill>
                  <a:srgbClr val="0645AD"/>
                </a:solidFill>
                <a:effectLst/>
                <a:latin typeface="Arial" panose="020B0604020202020204" pitchFamily="34" charset="0"/>
                <a:hlinkClick r:id="rId9"/>
              </a:rPr>
              <a:t>[23]</a:t>
            </a:r>
            <a:r>
              <a:rPr lang="en-US" b="0" i="0" u="none" strike="noStrike" baseline="30000" dirty="0">
                <a:solidFill>
                  <a:srgbClr val="0645AD"/>
                </a:solidFill>
                <a:effectLst/>
                <a:latin typeface="Arial" panose="020B0604020202020204" pitchFamily="34" charset="0"/>
                <a:hlinkClick r:id="rId10"/>
              </a:rPr>
              <a:t>[24]</a:t>
            </a:r>
            <a:r>
              <a:rPr lang="en-US" b="0" i="0" u="none" strike="noStrike" baseline="30000" dirty="0">
                <a:solidFill>
                  <a:srgbClr val="0645AD"/>
                </a:solidFill>
                <a:effectLst/>
                <a:latin typeface="Arial" panose="020B0604020202020204" pitchFamily="34" charset="0"/>
                <a:hlinkClick r:id="rId11"/>
              </a:rPr>
              <a:t>[25]</a:t>
            </a:r>
            <a:r>
              <a:rPr lang="en-US" b="0" i="0" dirty="0">
                <a:solidFill>
                  <a:srgbClr val="202122"/>
                </a:solidFill>
                <a:effectLst/>
                <a:latin typeface="Arial" panose="020B0604020202020204" pitchFamily="34" charset="0"/>
              </a:rPr>
              <a:t> Event frequency accounts for a proportion of prior findings of comparative optimism. People think common events (such as living past 70) are more likely to happen to them than to others, and rare events (such as living past 100) are less likely to happen to them than to others.</a:t>
            </a:r>
          </a:p>
          <a:p>
            <a:pPr algn="l"/>
            <a:r>
              <a:rPr lang="en-US" b="1" i="0" dirty="0">
                <a:solidFill>
                  <a:srgbClr val="000000"/>
                </a:solidFill>
                <a:effectLst/>
                <a:latin typeface="Arial" panose="020B0604020202020204" pitchFamily="34" charset="0"/>
              </a:rPr>
              <a:t>Positive illusions</a:t>
            </a:r>
          </a:p>
          <a:p>
            <a:pPr algn="l"/>
            <a:r>
              <a:rPr lang="en-US" b="0" i="0" dirty="0">
                <a:solidFill>
                  <a:srgbClr val="202122"/>
                </a:solidFill>
                <a:effectLst/>
                <a:latin typeface="Arial" panose="020B0604020202020204" pitchFamily="34" charset="0"/>
              </a:rPr>
              <a:t>Taylor and Brown (1988) have argued that people cling to overly positive beliefs about themselves, illusions of control, and beliefs in false superiority, because it helps them cope and thrive.</a:t>
            </a:r>
            <a:r>
              <a:rPr lang="en-US" b="0" i="0" u="none" strike="noStrike" baseline="30000" dirty="0">
                <a:solidFill>
                  <a:srgbClr val="0645AD"/>
                </a:solidFill>
                <a:effectLst/>
                <a:latin typeface="Arial" panose="020B0604020202020204" pitchFamily="34" charset="0"/>
                <a:hlinkClick r:id="rId12"/>
              </a:rPr>
              <a:t>[26]</a:t>
            </a:r>
            <a:r>
              <a:rPr lang="en-US" b="0" i="0" dirty="0">
                <a:solidFill>
                  <a:srgbClr val="202122"/>
                </a:solidFill>
                <a:effectLst/>
                <a:latin typeface="Arial" panose="020B0604020202020204" pitchFamily="34" charset="0"/>
              </a:rPr>
              <a:t> Although there is some evidence that optimistic beliefs are correlated with better life outcomes, most of the research documenting such links is vulnerable to the alternative explanation that their forecasts are accurate.</a:t>
            </a:r>
          </a:p>
          <a:p>
            <a:pPr algn="l"/>
            <a:r>
              <a:rPr lang="en-US" b="1" i="0" dirty="0">
                <a:solidFill>
                  <a:srgbClr val="000000"/>
                </a:solidFill>
                <a:effectLst/>
                <a:latin typeface="Arial" panose="020B0604020202020204" pitchFamily="34" charset="0"/>
              </a:rPr>
              <a:t>Social knowledge</a:t>
            </a:r>
          </a:p>
          <a:p>
            <a:pPr algn="l"/>
            <a:r>
              <a:rPr lang="en-US" b="0" i="0" dirty="0">
                <a:solidFill>
                  <a:srgbClr val="202122"/>
                </a:solidFill>
                <a:effectLst/>
                <a:latin typeface="Arial" panose="020B0604020202020204" pitchFamily="34" charset="0"/>
              </a:rPr>
              <a:t>People tend to overestimate what they personally know, unconsciously assuming they know facts they would actually need to access by asking someone else or consulting a written work. Asking people to explain how something works (like a bicycle, helicopter, or international policy) exposes knowledge gaps and reduces the overestimation of knowledge on that topic.</a:t>
            </a:r>
            <a:r>
              <a:rPr lang="en-US" b="0" i="0" u="none" strike="noStrike" baseline="30000" dirty="0">
                <a:solidFill>
                  <a:srgbClr val="0645AD"/>
                </a:solidFill>
                <a:effectLst/>
                <a:latin typeface="Arial" panose="020B0604020202020204" pitchFamily="34" charset="0"/>
                <a:hlinkClick r:id="rId13"/>
              </a:rPr>
              <a:t>[27]</a:t>
            </a:r>
            <a:endParaRPr lang="en-US" b="0" i="0" dirty="0">
              <a:solidFill>
                <a:srgbClr val="202122"/>
              </a:solidFill>
              <a:effectLst/>
              <a:latin typeface="Arial" panose="020B0604020202020204" pitchFamily="34" charset="0"/>
            </a:endParaRPr>
          </a:p>
        </p:txBody>
      </p:sp>
    </p:spTree>
    <p:extLst>
      <p:ext uri="{BB962C8B-B14F-4D97-AF65-F5344CB8AC3E}">
        <p14:creationId xmlns:p14="http://schemas.microsoft.com/office/powerpoint/2010/main" val="2115464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86653-A9B5-48E1-9D0A-0C524E08E6A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2ABC29E-AF8E-4E90-BF7E-0849BF7DA8BA}"/>
              </a:ext>
            </a:extLst>
          </p:cNvPr>
          <p:cNvSpPr>
            <a:spLocks noGrp="1"/>
          </p:cNvSpPr>
          <p:nvPr>
            <p:ph idx="1"/>
          </p:nvPr>
        </p:nvSpPr>
        <p:spPr>
          <a:xfrm>
            <a:off x="587812" y="359229"/>
            <a:ext cx="11016376" cy="5752322"/>
          </a:xfrm>
        </p:spPr>
        <p:txBody>
          <a:bodyPr>
            <a:normAutofit/>
          </a:bodyPr>
          <a:lstStyle/>
          <a:p>
            <a:pPr algn="l"/>
            <a:r>
              <a:rPr lang="en-US" b="1" i="0" dirty="0">
                <a:solidFill>
                  <a:srgbClr val="000000"/>
                </a:solidFill>
                <a:effectLst/>
                <a:latin typeface="Arial" panose="020B0604020202020204" pitchFamily="34" charset="0"/>
              </a:rPr>
              <a:t>How to avoid ‘Overconfidence </a:t>
            </a:r>
            <a:r>
              <a:rPr lang="en-US" b="1" i="0" dirty="0" err="1">
                <a:solidFill>
                  <a:srgbClr val="000000"/>
                </a:solidFill>
                <a:effectLst/>
                <a:latin typeface="Arial" panose="020B0604020202020204" pitchFamily="34" charset="0"/>
              </a:rPr>
              <a:t>bias’</a:t>
            </a:r>
            <a:endParaRPr lang="en-US" b="1" i="0" dirty="0">
              <a:solidFill>
                <a:srgbClr val="000000"/>
              </a:solidFill>
              <a:effectLst/>
              <a:latin typeface="Arial" panose="020B0604020202020204" pitchFamily="34" charset="0"/>
            </a:endParaRPr>
          </a:p>
          <a:p>
            <a:pPr algn="l"/>
            <a:r>
              <a:rPr lang="en-US" dirty="0">
                <a:solidFill>
                  <a:srgbClr val="000000"/>
                </a:solidFill>
                <a:latin typeface="Arial" panose="020B0604020202020204" pitchFamily="34" charset="0"/>
              </a:rPr>
              <a:t>Consider the element of luck in your success. Sometimes you’ve had success because you just happened to be in the right place at the right time.</a:t>
            </a:r>
          </a:p>
          <a:p>
            <a:pPr algn="l"/>
            <a:r>
              <a:rPr lang="en-US" dirty="0">
                <a:solidFill>
                  <a:srgbClr val="000000"/>
                </a:solidFill>
                <a:latin typeface="Arial" panose="020B0604020202020204" pitchFamily="34" charset="0"/>
              </a:rPr>
              <a:t>Consider the work you put in for past success. If you have put in lots of research and effort, it is likely your hard work which has paid off, rather than some natural talent you possess (and if you put in no effort at all, it is likely due to luck).</a:t>
            </a:r>
          </a:p>
          <a:p>
            <a:pPr algn="l"/>
            <a:r>
              <a:rPr lang="en-US" i="0" dirty="0">
                <a:solidFill>
                  <a:srgbClr val="000000"/>
                </a:solidFill>
                <a:effectLst/>
                <a:latin typeface="Arial" panose="020B0604020202020204" pitchFamily="34" charset="0"/>
              </a:rPr>
              <a:t>Consider </a:t>
            </a:r>
            <a:r>
              <a:rPr lang="en-US" dirty="0">
                <a:solidFill>
                  <a:srgbClr val="000000"/>
                </a:solidFill>
                <a:latin typeface="Arial" panose="020B0604020202020204" pitchFamily="34" charset="0"/>
              </a:rPr>
              <a:t>other people and their input carefully, they may be aware of something which you have accidentally blinded yourself to.</a:t>
            </a:r>
          </a:p>
          <a:p>
            <a:pPr algn="l"/>
            <a:r>
              <a:rPr lang="en-US" i="0" dirty="0">
                <a:solidFill>
                  <a:srgbClr val="000000"/>
                </a:solidFill>
                <a:effectLst/>
                <a:latin typeface="Arial" panose="020B0604020202020204" pitchFamily="34" charset="0"/>
              </a:rPr>
              <a:t>Always be aware that failure can and </a:t>
            </a:r>
            <a:r>
              <a:rPr lang="en-US" dirty="0">
                <a:solidFill>
                  <a:srgbClr val="000000"/>
                </a:solidFill>
                <a:latin typeface="Arial" panose="020B0604020202020204" pitchFamily="34" charset="0"/>
              </a:rPr>
              <a:t>does occur, and this can be unexpected and out of your control. </a:t>
            </a:r>
            <a:endParaRPr lang="en-US" i="0" dirty="0">
              <a:solidFill>
                <a:srgbClr val="202122"/>
              </a:solidFill>
              <a:effectLst/>
              <a:latin typeface="Arial" panose="020B0604020202020204" pitchFamily="34" charset="0"/>
            </a:endParaRPr>
          </a:p>
        </p:txBody>
      </p:sp>
    </p:spTree>
    <p:extLst>
      <p:ext uri="{BB962C8B-B14F-4D97-AF65-F5344CB8AC3E}">
        <p14:creationId xmlns:p14="http://schemas.microsoft.com/office/powerpoint/2010/main" val="5693686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86653-A9B5-48E1-9D0A-0C524E08E6A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2ABC29E-AF8E-4E90-BF7E-0849BF7DA8BA}"/>
              </a:ext>
            </a:extLst>
          </p:cNvPr>
          <p:cNvSpPr>
            <a:spLocks noGrp="1"/>
          </p:cNvSpPr>
          <p:nvPr>
            <p:ph idx="1"/>
          </p:nvPr>
        </p:nvSpPr>
        <p:spPr>
          <a:xfrm>
            <a:off x="587812" y="359229"/>
            <a:ext cx="11016376" cy="5752322"/>
          </a:xfrm>
        </p:spPr>
        <p:txBody>
          <a:bodyPr>
            <a:normAutofit/>
          </a:bodyPr>
          <a:lstStyle/>
          <a:p>
            <a:pPr algn="l" fontAlgn="base"/>
            <a:endParaRPr lang="en-US" b="0" i="0" dirty="0">
              <a:solidFill>
                <a:srgbClr val="212121"/>
              </a:solidFill>
              <a:effectLst/>
              <a:latin typeface="Merriweather" panose="00000500000000000000" pitchFamily="2" charset="0"/>
            </a:endParaRPr>
          </a:p>
        </p:txBody>
      </p:sp>
      <p:pic>
        <p:nvPicPr>
          <p:cNvPr id="2050" name="Picture 2" descr="Bias from Overconfidence: An Introduction">
            <a:extLst>
              <a:ext uri="{FF2B5EF4-FFF2-40B4-BE49-F238E27FC236}">
                <a16:creationId xmlns:a16="http://schemas.microsoft.com/office/drawing/2014/main" id="{85486342-403E-459A-B07C-17E79EAE71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915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10256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0FD0FA1-9223-4F5A-844D-8D7B4F8BF51A}"/>
              </a:ext>
            </a:extLst>
          </p:cNvPr>
          <p:cNvSpPr>
            <a:spLocks noGrp="1"/>
          </p:cNvSpPr>
          <p:nvPr>
            <p:ph idx="1"/>
          </p:nvPr>
        </p:nvSpPr>
        <p:spPr/>
        <p:txBody>
          <a:bodyPr/>
          <a:lstStyle/>
          <a:p>
            <a:endParaRPr lang="en-US"/>
          </a:p>
        </p:txBody>
      </p:sp>
      <p:sp>
        <p:nvSpPr>
          <p:cNvPr id="4" name="Title 3">
            <a:extLst>
              <a:ext uri="{FF2B5EF4-FFF2-40B4-BE49-F238E27FC236}">
                <a16:creationId xmlns:a16="http://schemas.microsoft.com/office/drawing/2014/main" id="{07740C3E-92E6-4325-A0F4-24C6E2F737AF}"/>
              </a:ext>
            </a:extLst>
          </p:cNvPr>
          <p:cNvSpPr>
            <a:spLocks noGrp="1"/>
          </p:cNvSpPr>
          <p:nvPr>
            <p:ph type="title"/>
          </p:nvPr>
        </p:nvSpPr>
        <p:spPr/>
        <p:txBody>
          <a:bodyPr/>
          <a:lstStyle/>
          <a:p>
            <a:endParaRPr lang="en-US"/>
          </a:p>
        </p:txBody>
      </p:sp>
      <p:pic>
        <p:nvPicPr>
          <p:cNvPr id="3074" name="Picture 2" descr="Over-Confidence: How It Affects Your Organization | HBS Online">
            <a:extLst>
              <a:ext uri="{FF2B5EF4-FFF2-40B4-BE49-F238E27FC236}">
                <a16:creationId xmlns:a16="http://schemas.microsoft.com/office/drawing/2014/main" id="{BBA8D51C-8BB3-4A18-BBAD-F7966D97C7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3444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59806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86653-A9B5-48E1-9D0A-0C524E08E6A3}"/>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500C3C96-3E3C-49B5-BEFA-AF8E45798BB8}"/>
              </a:ext>
            </a:extLst>
          </p:cNvPr>
          <p:cNvSpPr>
            <a:spLocks noGrp="1"/>
          </p:cNvSpPr>
          <p:nvPr>
            <p:ph idx="1"/>
          </p:nvPr>
        </p:nvSpPr>
        <p:spPr/>
        <p:txBody>
          <a:bodyPr/>
          <a:lstStyle/>
          <a:p>
            <a:endParaRPr lang="en-US"/>
          </a:p>
        </p:txBody>
      </p:sp>
      <p:pic>
        <p:nvPicPr>
          <p:cNvPr id="4098" name="Picture 2" descr="Overconfidence Bias - By Dr. Divya #overconfidence #behavioralfinance  #cognitivebias #thaler - YouTube">
            <a:extLst>
              <a:ext uri="{FF2B5EF4-FFF2-40B4-BE49-F238E27FC236}">
                <a16:creationId xmlns:a16="http://schemas.microsoft.com/office/drawing/2014/main" id="{FB4AFB22-7E28-4927-9E5A-7231E16576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80216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1197F-9EEC-41C2-82E6-E96AFA6EF1C2}"/>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1ED86DC3-C032-4E9A-B09C-F633303BB22C}"/>
              </a:ext>
            </a:extLst>
          </p:cNvPr>
          <p:cNvSpPr>
            <a:spLocks noGrp="1"/>
          </p:cNvSpPr>
          <p:nvPr>
            <p:ph idx="1"/>
          </p:nvPr>
        </p:nvSpPr>
        <p:spPr/>
        <p:txBody>
          <a:bodyPr/>
          <a:lstStyle/>
          <a:p>
            <a:endParaRPr lang="en-US"/>
          </a:p>
        </p:txBody>
      </p:sp>
      <p:pic>
        <p:nvPicPr>
          <p:cNvPr id="6146" name="Picture 2" descr="How advisers can tap into overconfidence bias for new client opportunities  - Professional Planner">
            <a:extLst>
              <a:ext uri="{FF2B5EF4-FFF2-40B4-BE49-F238E27FC236}">
                <a16:creationId xmlns:a16="http://schemas.microsoft.com/office/drawing/2014/main" id="{C34AEDB7-EE5A-49BC-875A-9BC2BF68DB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12323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1197F-9EEC-41C2-82E6-E96AFA6EF1C2}"/>
              </a:ext>
            </a:extLst>
          </p:cNvPr>
          <p:cNvSpPr>
            <a:spLocks noGrp="1"/>
          </p:cNvSpPr>
          <p:nvPr>
            <p:ph type="title"/>
          </p:nvPr>
        </p:nvSpPr>
        <p:spPr/>
        <p:txBody>
          <a:bodyPr/>
          <a:lstStyle/>
          <a:p>
            <a:endParaRPr lang="en-US"/>
          </a:p>
        </p:txBody>
      </p:sp>
      <p:pic>
        <p:nvPicPr>
          <p:cNvPr id="3" name="Overconfidence Bias _ Concepts Unwrapped">
            <a:hlinkClick r:id="" action="ppaction://media"/>
            <a:extLst>
              <a:ext uri="{FF2B5EF4-FFF2-40B4-BE49-F238E27FC236}">
                <a16:creationId xmlns:a16="http://schemas.microsoft.com/office/drawing/2014/main" id="{0852C956-8AD8-4232-ACB7-72C23C888C3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1"/>
            <a:ext cx="12192001" cy="6371643"/>
          </a:xfrm>
        </p:spPr>
      </p:pic>
    </p:spTree>
    <p:extLst>
      <p:ext uri="{BB962C8B-B14F-4D97-AF65-F5344CB8AC3E}">
        <p14:creationId xmlns:p14="http://schemas.microsoft.com/office/powerpoint/2010/main" val="400661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1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72904-E685-4CEA-922A-FD0D2E667C8E}"/>
              </a:ext>
            </a:extLst>
          </p:cNvPr>
          <p:cNvSpPr>
            <a:spLocks noGrp="1"/>
          </p:cNvSpPr>
          <p:nvPr>
            <p:ph type="title"/>
          </p:nvPr>
        </p:nvSpPr>
        <p:spPr/>
        <p:txBody>
          <a:bodyPr/>
          <a:lstStyle/>
          <a:p>
            <a:r>
              <a:rPr lang="en-US" dirty="0"/>
              <a:t>Now try the quiz…</a:t>
            </a:r>
          </a:p>
        </p:txBody>
      </p:sp>
      <p:sp>
        <p:nvSpPr>
          <p:cNvPr id="3" name="Content Placeholder 2">
            <a:extLst>
              <a:ext uri="{FF2B5EF4-FFF2-40B4-BE49-F238E27FC236}">
                <a16:creationId xmlns:a16="http://schemas.microsoft.com/office/drawing/2014/main" id="{129A159D-8B3A-4825-AB8D-3A19117AB7A8}"/>
              </a:ext>
            </a:extLst>
          </p:cNvPr>
          <p:cNvSpPr>
            <a:spLocks noGrp="1"/>
          </p:cNvSpPr>
          <p:nvPr>
            <p:ph idx="1"/>
          </p:nvPr>
        </p:nvSpPr>
        <p:spPr/>
        <p:txBody>
          <a:bodyPr/>
          <a:lstStyle/>
          <a:p>
            <a:r>
              <a:rPr lang="en-US" dirty="0">
                <a:hlinkClick r:id="rId2"/>
              </a:rPr>
              <a:t>https://play.kahoot.it/v2/?quizId=42c4de5c-2eb6-4106-b559-52a54d907bfc</a:t>
            </a:r>
            <a:r>
              <a:rPr lang="en-US" dirty="0"/>
              <a:t> </a:t>
            </a:r>
          </a:p>
        </p:txBody>
      </p:sp>
    </p:spTree>
    <p:extLst>
      <p:ext uri="{BB962C8B-B14F-4D97-AF65-F5344CB8AC3E}">
        <p14:creationId xmlns:p14="http://schemas.microsoft.com/office/powerpoint/2010/main" val="22297271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41285-04E1-4643-9E2C-F31CBEB86654}"/>
              </a:ext>
            </a:extLst>
          </p:cNvPr>
          <p:cNvSpPr>
            <a:spLocks noGrp="1"/>
          </p:cNvSpPr>
          <p:nvPr>
            <p:ph type="title"/>
          </p:nvPr>
        </p:nvSpPr>
        <p:spPr>
          <a:xfrm>
            <a:off x="917477" y="0"/>
            <a:ext cx="8534400" cy="1507067"/>
          </a:xfrm>
        </p:spPr>
        <p:txBody>
          <a:bodyPr/>
          <a:lstStyle/>
          <a:p>
            <a:r>
              <a:rPr lang="en-US" dirty="0"/>
              <a:t>What are cognitive biases?</a:t>
            </a:r>
          </a:p>
        </p:txBody>
      </p:sp>
      <p:sp>
        <p:nvSpPr>
          <p:cNvPr id="3" name="Content Placeholder 2">
            <a:extLst>
              <a:ext uri="{FF2B5EF4-FFF2-40B4-BE49-F238E27FC236}">
                <a16:creationId xmlns:a16="http://schemas.microsoft.com/office/drawing/2014/main" id="{4A1AE720-2089-4DAC-8623-A350A5AD9C7B}"/>
              </a:ext>
            </a:extLst>
          </p:cNvPr>
          <p:cNvSpPr>
            <a:spLocks noGrp="1"/>
          </p:cNvSpPr>
          <p:nvPr>
            <p:ph idx="1"/>
          </p:nvPr>
        </p:nvSpPr>
        <p:spPr>
          <a:xfrm>
            <a:off x="917477" y="1507067"/>
            <a:ext cx="8534400" cy="3615267"/>
          </a:xfrm>
        </p:spPr>
        <p:txBody>
          <a:bodyPr>
            <a:normAutofit fontScale="85000" lnSpcReduction="20000"/>
          </a:bodyPr>
          <a:lstStyle/>
          <a:p>
            <a:pPr algn="l">
              <a:buFont typeface="Arial" panose="020B0604020202020204" pitchFamily="34" charset="0"/>
              <a:buChar char="•"/>
            </a:pPr>
            <a:r>
              <a:rPr lang="en-US" b="0" i="0" dirty="0">
                <a:solidFill>
                  <a:srgbClr val="000000"/>
                </a:solidFill>
                <a:effectLst/>
                <a:latin typeface="Georgia" panose="02040502050405020303" pitchFamily="18" charset="0"/>
              </a:rPr>
              <a:t>Cognitive biases are unconscious errors in thinking that arise from problems related to memory, attention, and other mental mistakes.</a:t>
            </a:r>
          </a:p>
          <a:p>
            <a:pPr algn="l">
              <a:buFont typeface="Arial" panose="020B0604020202020204" pitchFamily="34" charset="0"/>
              <a:buChar char="•"/>
            </a:pPr>
            <a:r>
              <a:rPr lang="en-US" b="0" i="0" dirty="0">
                <a:solidFill>
                  <a:srgbClr val="000000"/>
                </a:solidFill>
                <a:effectLst/>
                <a:latin typeface="Georgia" panose="02040502050405020303" pitchFamily="18" charset="0"/>
              </a:rPr>
              <a:t>These biases result from our brain’s efforts to simplify the incredibly complex world in which we live.</a:t>
            </a:r>
          </a:p>
          <a:p>
            <a:pPr algn="l">
              <a:buFont typeface="Arial" panose="020B0604020202020204" pitchFamily="34" charset="0"/>
              <a:buChar char="•"/>
            </a:pPr>
            <a:r>
              <a:rPr lang="en-US" b="0" i="0" dirty="0">
                <a:solidFill>
                  <a:srgbClr val="000000"/>
                </a:solidFill>
                <a:effectLst/>
                <a:latin typeface="Georgia" panose="02040502050405020303" pitchFamily="18" charset="0"/>
              </a:rPr>
              <a:t>Confirmation bias, hindsight bias, self-serving bias, anchoring bias, availability bias, </a:t>
            </a:r>
            <a:r>
              <a:rPr lang="en-US" b="0" i="0" u="none" strike="noStrike" dirty="0">
                <a:solidFill>
                  <a:srgbClr val="337AB7"/>
                </a:solidFill>
                <a:effectLst/>
                <a:latin typeface="Georgia" panose="02040502050405020303" pitchFamily="18" charset="0"/>
                <a:hlinkClick r:id="rId2"/>
              </a:rPr>
              <a:t>the framing effect</a:t>
            </a:r>
            <a:r>
              <a:rPr lang="en-US" b="0" i="0" dirty="0">
                <a:solidFill>
                  <a:srgbClr val="000000"/>
                </a:solidFill>
                <a:effectLst/>
                <a:latin typeface="Georgia" panose="02040502050405020303" pitchFamily="18" charset="0"/>
              </a:rPr>
              <a:t>, and </a:t>
            </a:r>
            <a:r>
              <a:rPr lang="en-US" b="0" i="0" u="none" strike="noStrike" dirty="0">
                <a:solidFill>
                  <a:srgbClr val="337AB7"/>
                </a:solidFill>
                <a:effectLst/>
                <a:latin typeface="Georgia" panose="02040502050405020303" pitchFamily="18" charset="0"/>
                <a:hlinkClick r:id="rId3"/>
              </a:rPr>
              <a:t>inattentional blindness</a:t>
            </a:r>
            <a:r>
              <a:rPr lang="en-US" b="0" i="0" dirty="0">
                <a:solidFill>
                  <a:srgbClr val="000000"/>
                </a:solidFill>
                <a:effectLst/>
                <a:latin typeface="Georgia" panose="02040502050405020303" pitchFamily="18" charset="0"/>
              </a:rPr>
              <a:t> are some of the most common examples of cognitive bias.</a:t>
            </a:r>
          </a:p>
          <a:p>
            <a:pPr algn="l">
              <a:buFont typeface="Arial" panose="020B0604020202020204" pitchFamily="34" charset="0"/>
              <a:buChar char="•"/>
            </a:pPr>
            <a:r>
              <a:rPr lang="en-US" b="0" i="0" dirty="0">
                <a:solidFill>
                  <a:srgbClr val="000000"/>
                </a:solidFill>
                <a:effectLst/>
                <a:latin typeface="Georgia" panose="02040502050405020303" pitchFamily="18" charset="0"/>
              </a:rPr>
              <a:t>Cognitive biases have direct implications on our safety, our interactions with others, and the way we make judgments and decisions in our daily lives.</a:t>
            </a:r>
          </a:p>
          <a:p>
            <a:pPr algn="l">
              <a:buFont typeface="Arial" panose="020B0604020202020204" pitchFamily="34" charset="0"/>
              <a:buChar char="•"/>
            </a:pPr>
            <a:r>
              <a:rPr lang="en-US" b="0" i="0" dirty="0">
                <a:solidFill>
                  <a:srgbClr val="000000"/>
                </a:solidFill>
                <a:effectLst/>
                <a:latin typeface="Georgia" panose="02040502050405020303" pitchFamily="18" charset="0"/>
              </a:rPr>
              <a:t>Although these biases are unconscious, there are small steps we can take to train our minds to adopt a new pattern of thinking and mitigate the effects of these biases.</a:t>
            </a:r>
          </a:p>
          <a:p>
            <a:br>
              <a:rPr lang="en-US" b="0" i="0" dirty="0">
                <a:solidFill>
                  <a:srgbClr val="000000"/>
                </a:solidFill>
                <a:effectLst/>
                <a:latin typeface="Georgia" panose="02040502050405020303" pitchFamily="18" charset="0"/>
              </a:rPr>
            </a:br>
            <a:endParaRPr lang="en-US" dirty="0"/>
          </a:p>
        </p:txBody>
      </p:sp>
    </p:spTree>
    <p:extLst>
      <p:ext uri="{BB962C8B-B14F-4D97-AF65-F5344CB8AC3E}">
        <p14:creationId xmlns:p14="http://schemas.microsoft.com/office/powerpoint/2010/main" val="17721834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47269C-472F-498B-8F13-78D25ABB9A8A}"/>
              </a:ext>
            </a:extLst>
          </p:cNvPr>
          <p:cNvSpPr>
            <a:spLocks noGrp="1"/>
          </p:cNvSpPr>
          <p:nvPr>
            <p:ph idx="1"/>
          </p:nvPr>
        </p:nvSpPr>
        <p:spPr>
          <a:xfrm>
            <a:off x="684212" y="685800"/>
            <a:ext cx="11265132" cy="5848165"/>
          </a:xfrm>
        </p:spPr>
        <p:txBody>
          <a:bodyPr>
            <a:normAutofit/>
          </a:bodyPr>
          <a:lstStyle/>
          <a:p>
            <a:pPr algn="l" fontAlgn="base"/>
            <a:r>
              <a:rPr lang="en-US" b="0" dirty="0">
                <a:solidFill>
                  <a:srgbClr val="555555"/>
                </a:solidFill>
                <a:effectLst/>
                <a:latin typeface="PT Sans" panose="020B0604020202020204" pitchFamily="34" charset="0"/>
              </a:rPr>
              <a:t>Overconfidence Bias</a:t>
            </a:r>
          </a:p>
          <a:p>
            <a:pPr algn="l" fontAlgn="base"/>
            <a:r>
              <a:rPr lang="en-US" b="0" dirty="0">
                <a:solidFill>
                  <a:srgbClr val="555555"/>
                </a:solidFill>
                <a:effectLst/>
                <a:latin typeface="Helvetica Neue"/>
              </a:rPr>
              <a:t>The overconfidence bias is the tendency people have to be more confident in their own abilities, such as driving, teaching, or spelling, than is objectively reasonable. This overconfidence also involves matters of character.</a:t>
            </a:r>
          </a:p>
          <a:p>
            <a:pPr algn="l" fontAlgn="base"/>
            <a:r>
              <a:rPr lang="en-US" b="0" dirty="0">
                <a:solidFill>
                  <a:srgbClr val="555555"/>
                </a:solidFill>
                <a:effectLst/>
                <a:latin typeface="Helvetica Neue"/>
              </a:rPr>
              <a:t>Generally, people believe that they are more ethical than their competitors, co-workers, and peers. For example, a recent study showed that 50% of business people polled believed that they were in the top 10% ethically.</a:t>
            </a:r>
          </a:p>
          <a:p>
            <a:pPr algn="l" fontAlgn="base"/>
            <a:r>
              <a:rPr lang="en-US" b="0" dirty="0">
                <a:solidFill>
                  <a:srgbClr val="555555"/>
                </a:solidFill>
                <a:effectLst/>
                <a:latin typeface="Helvetica Neue"/>
              </a:rPr>
              <a:t>Because of the overconfidence bias, people will often take ethical issues lightly. They simply assume that they have good character and will therefore do the right thing when they encounter ethical challenges. In fact, studies show that the overconfidence bias causes people to overestimate how much, and how often, they will donate money or volunteer their time to charities.</a:t>
            </a:r>
          </a:p>
          <a:p>
            <a:pPr algn="l" fontAlgn="base"/>
            <a:r>
              <a:rPr lang="en-US" b="0" dirty="0">
                <a:solidFill>
                  <a:srgbClr val="555555"/>
                </a:solidFill>
                <a:effectLst/>
                <a:latin typeface="Helvetica Neue"/>
              </a:rPr>
              <a:t>So, overconfidence in our own moral character can cause us to act without proper reflection. And that is when we are most likely to act unethically.</a:t>
            </a:r>
          </a:p>
        </p:txBody>
      </p:sp>
    </p:spTree>
    <p:extLst>
      <p:ext uri="{BB962C8B-B14F-4D97-AF65-F5344CB8AC3E}">
        <p14:creationId xmlns:p14="http://schemas.microsoft.com/office/powerpoint/2010/main" val="3343409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8CEE8-4951-47FD-A071-0D2412B67103}"/>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B452D373-A17A-49B5-837F-B3BA47B14BE6}"/>
              </a:ext>
            </a:extLst>
          </p:cNvPr>
          <p:cNvSpPr>
            <a:spLocks noGrp="1"/>
          </p:cNvSpPr>
          <p:nvPr>
            <p:ph idx="1"/>
          </p:nvPr>
        </p:nvSpPr>
        <p:spPr/>
        <p:txBody>
          <a:bodyPr/>
          <a:lstStyle/>
          <a:p>
            <a:endParaRPr lang="en-US" dirty="0"/>
          </a:p>
        </p:txBody>
      </p:sp>
      <p:sp>
        <p:nvSpPr>
          <p:cNvPr id="7" name="TextBox 6">
            <a:extLst>
              <a:ext uri="{FF2B5EF4-FFF2-40B4-BE49-F238E27FC236}">
                <a16:creationId xmlns:a16="http://schemas.microsoft.com/office/drawing/2014/main" id="{6733CEA9-2F9D-4940-B730-91A772DE3EC5}"/>
              </a:ext>
            </a:extLst>
          </p:cNvPr>
          <p:cNvSpPr txBox="1"/>
          <p:nvPr/>
        </p:nvSpPr>
        <p:spPr>
          <a:xfrm>
            <a:off x="3042082" y="1749771"/>
            <a:ext cx="6107836" cy="4154984"/>
          </a:xfrm>
          <a:prstGeom prst="rect">
            <a:avLst/>
          </a:prstGeom>
          <a:noFill/>
        </p:spPr>
        <p:txBody>
          <a:bodyPr wrap="square">
            <a:spAutoFit/>
          </a:bodyPr>
          <a:lstStyle/>
          <a:p>
            <a:pPr lvl="1" algn="ctr" fontAlgn="base"/>
            <a:r>
              <a:rPr lang="en-US" sz="4400" dirty="0">
                <a:solidFill>
                  <a:srgbClr val="334445"/>
                </a:solidFill>
                <a:latin typeface="Lyon Display"/>
              </a:rPr>
              <a:t>If you roll a dice 99 times, and it lands on 6 99 times in a row, what are the chances of getting a 6 on the 100th roll?</a:t>
            </a:r>
            <a:endParaRPr lang="en-US" sz="4400" b="0" i="0" dirty="0">
              <a:solidFill>
                <a:srgbClr val="334445"/>
              </a:solidFill>
              <a:effectLst/>
              <a:latin typeface="Lyon Display"/>
            </a:endParaRPr>
          </a:p>
        </p:txBody>
      </p:sp>
    </p:spTree>
    <p:extLst>
      <p:ext uri="{BB962C8B-B14F-4D97-AF65-F5344CB8AC3E}">
        <p14:creationId xmlns:p14="http://schemas.microsoft.com/office/powerpoint/2010/main" val="2708131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86653-A9B5-48E1-9D0A-0C524E08E6A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2ABC29E-AF8E-4E90-BF7E-0849BF7DA8BA}"/>
              </a:ext>
            </a:extLst>
          </p:cNvPr>
          <p:cNvSpPr>
            <a:spLocks noGrp="1"/>
          </p:cNvSpPr>
          <p:nvPr>
            <p:ph idx="1"/>
          </p:nvPr>
        </p:nvSpPr>
        <p:spPr>
          <a:xfrm>
            <a:off x="0" y="0"/>
            <a:ext cx="11016376" cy="5752322"/>
          </a:xfrm>
        </p:spPr>
        <p:txBody>
          <a:bodyPr>
            <a:normAutofit/>
          </a:bodyPr>
          <a:lstStyle/>
          <a:p>
            <a:pPr algn="l" fontAlgn="base"/>
            <a:r>
              <a:rPr lang="en-US" dirty="0">
                <a:solidFill>
                  <a:srgbClr val="202122"/>
                </a:solidFill>
                <a:latin typeface="Arial" panose="020B0604020202020204" pitchFamily="34" charset="0"/>
              </a:rPr>
              <a:t>Overconfidence bias relates to the ‘Gambler’s fallacy’ </a:t>
            </a:r>
          </a:p>
          <a:p>
            <a:pPr algn="l" fontAlgn="base"/>
            <a:r>
              <a:rPr lang="en-US" dirty="0">
                <a:solidFill>
                  <a:srgbClr val="202122"/>
                </a:solidFill>
                <a:latin typeface="Arial" panose="020B0604020202020204" pitchFamily="34" charset="0"/>
              </a:rPr>
              <a:t>(the belief that </a:t>
            </a:r>
            <a:r>
              <a:rPr lang="en-US" b="1" i="0" dirty="0">
                <a:solidFill>
                  <a:srgbClr val="202124"/>
                </a:solidFill>
                <a:effectLst/>
                <a:latin typeface="arial" panose="020B0604020202020204" pitchFamily="34" charset="0"/>
              </a:rPr>
              <a:t>the probability for an outcome after a series of </a:t>
            </a:r>
            <a:br>
              <a:rPr lang="en-US" b="1" i="0" dirty="0">
                <a:solidFill>
                  <a:srgbClr val="202124"/>
                </a:solidFill>
                <a:effectLst/>
                <a:latin typeface="arial" panose="020B0604020202020204" pitchFamily="34" charset="0"/>
              </a:rPr>
            </a:br>
            <a:r>
              <a:rPr lang="en-US" b="1" i="0" dirty="0">
                <a:solidFill>
                  <a:srgbClr val="202124"/>
                </a:solidFill>
                <a:effectLst/>
                <a:latin typeface="arial" panose="020B0604020202020204" pitchFamily="34" charset="0"/>
              </a:rPr>
              <a:t>outcomes is not the same as the probability for a single outcome</a:t>
            </a:r>
            <a:r>
              <a:rPr lang="en-US" b="0" i="0" dirty="0">
                <a:solidFill>
                  <a:srgbClr val="202124"/>
                </a:solidFill>
                <a:effectLst/>
                <a:latin typeface="arial" panose="020B0604020202020204" pitchFamily="34" charset="0"/>
              </a:rPr>
              <a:t>. </a:t>
            </a:r>
          </a:p>
          <a:p>
            <a:pPr algn="l" fontAlgn="base"/>
            <a:r>
              <a:rPr lang="en-US" b="0" i="0" dirty="0">
                <a:solidFill>
                  <a:srgbClr val="202124"/>
                </a:solidFill>
                <a:effectLst/>
                <a:latin typeface="arial" panose="020B0604020202020204" pitchFamily="34" charset="0"/>
              </a:rPr>
              <a:t>The gambler's fallacy is real and true in cases where the events in</a:t>
            </a:r>
            <a:br>
              <a:rPr lang="en-US" b="0" i="0" dirty="0">
                <a:solidFill>
                  <a:srgbClr val="202124"/>
                </a:solidFill>
                <a:effectLst/>
                <a:latin typeface="arial" panose="020B0604020202020204" pitchFamily="34" charset="0"/>
              </a:rPr>
            </a:br>
            <a:r>
              <a:rPr lang="en-US" b="0" i="0" dirty="0">
                <a:solidFill>
                  <a:srgbClr val="202124"/>
                </a:solidFill>
                <a:effectLst/>
                <a:latin typeface="arial" panose="020B0604020202020204" pitchFamily="34" charset="0"/>
              </a:rPr>
              <a:t>question are independent and identically distributed.</a:t>
            </a:r>
            <a:r>
              <a:rPr lang="en-US" dirty="0">
                <a:solidFill>
                  <a:srgbClr val="202122"/>
                </a:solidFill>
                <a:latin typeface="Arial" panose="020B0604020202020204" pitchFamily="34" charset="0"/>
              </a:rPr>
              <a:t> </a:t>
            </a:r>
          </a:p>
          <a:p>
            <a:pPr algn="l" fontAlgn="base"/>
            <a:endParaRPr lang="en-US" dirty="0">
              <a:solidFill>
                <a:srgbClr val="202122"/>
              </a:solidFill>
              <a:latin typeface="Arial" panose="020B0604020202020204" pitchFamily="34" charset="0"/>
            </a:endParaRPr>
          </a:p>
          <a:p>
            <a:pPr algn="l" fontAlgn="base"/>
            <a:r>
              <a:rPr lang="en-US" dirty="0">
                <a:solidFill>
                  <a:srgbClr val="202122"/>
                </a:solidFill>
                <a:latin typeface="Arial" panose="020B0604020202020204" pitchFamily="34" charset="0"/>
              </a:rPr>
              <a:t>Some believes that the next dice roll is like to be a 6, as it has been before.</a:t>
            </a:r>
          </a:p>
          <a:p>
            <a:pPr algn="l" fontAlgn="base"/>
            <a:r>
              <a:rPr lang="en-US" dirty="0">
                <a:solidFill>
                  <a:srgbClr val="202122"/>
                </a:solidFill>
                <a:latin typeface="Arial" panose="020B0604020202020204" pitchFamily="34" charset="0"/>
              </a:rPr>
              <a:t>Others would say that any other number is </a:t>
            </a:r>
            <a:r>
              <a:rPr lang="en-US" i="1" dirty="0">
                <a:solidFill>
                  <a:srgbClr val="202122"/>
                </a:solidFill>
                <a:latin typeface="Arial" panose="020B0604020202020204" pitchFamily="34" charset="0"/>
              </a:rPr>
              <a:t>massively overdue</a:t>
            </a:r>
            <a:r>
              <a:rPr lang="en-US" dirty="0">
                <a:solidFill>
                  <a:srgbClr val="202122"/>
                </a:solidFill>
                <a:latin typeface="Arial" panose="020B0604020202020204" pitchFamily="34" charset="0"/>
              </a:rPr>
              <a:t> to come up.</a:t>
            </a:r>
          </a:p>
          <a:p>
            <a:pPr algn="l" fontAlgn="base"/>
            <a:r>
              <a:rPr lang="en-US" dirty="0">
                <a:solidFill>
                  <a:srgbClr val="202122"/>
                </a:solidFill>
                <a:latin typeface="Arial" panose="020B0604020202020204" pitchFamily="34" charset="0"/>
              </a:rPr>
              <a:t>The truth is, each time, each number is likely to be 1/6.</a:t>
            </a:r>
          </a:p>
          <a:p>
            <a:pPr algn="l" fontAlgn="base"/>
            <a:r>
              <a:rPr lang="en-US" dirty="0">
                <a:solidFill>
                  <a:srgbClr val="202122"/>
                </a:solidFill>
                <a:latin typeface="Arial" panose="020B0604020202020204" pitchFamily="34" charset="0"/>
              </a:rPr>
              <a:t>(although if this really did happen, you wouldn’t be considered a fool for questioning whether the game is rigged!)</a:t>
            </a:r>
          </a:p>
        </p:txBody>
      </p:sp>
      <p:pic>
        <p:nvPicPr>
          <p:cNvPr id="1026" name="Picture 2" descr="Gambler&amp;#39;s Fallacy - TV Tropes">
            <a:extLst>
              <a:ext uri="{FF2B5EF4-FFF2-40B4-BE49-F238E27FC236}">
                <a16:creationId xmlns:a16="http://schemas.microsoft.com/office/drawing/2014/main" id="{78BDB0FD-FB96-484D-822B-C11A89E6D7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8250" y="0"/>
            <a:ext cx="3333750" cy="3076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3151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86653-A9B5-48E1-9D0A-0C524E08E6A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2ABC29E-AF8E-4E90-BF7E-0849BF7DA8BA}"/>
              </a:ext>
            </a:extLst>
          </p:cNvPr>
          <p:cNvSpPr>
            <a:spLocks noGrp="1"/>
          </p:cNvSpPr>
          <p:nvPr>
            <p:ph idx="1"/>
          </p:nvPr>
        </p:nvSpPr>
        <p:spPr>
          <a:xfrm>
            <a:off x="587812" y="359229"/>
            <a:ext cx="11016376" cy="5752322"/>
          </a:xfrm>
        </p:spPr>
        <p:txBody>
          <a:bodyPr>
            <a:normAutofit/>
          </a:bodyPr>
          <a:lstStyle/>
          <a:p>
            <a:pPr algn="l" fontAlgn="base"/>
            <a:r>
              <a:rPr lang="en-US" b="0" i="0" dirty="0">
                <a:solidFill>
                  <a:srgbClr val="202122"/>
                </a:solidFill>
                <a:effectLst/>
                <a:latin typeface="Arial" panose="020B0604020202020204" pitchFamily="34" charset="0"/>
              </a:rPr>
              <a:t>The </a:t>
            </a:r>
            <a:r>
              <a:rPr lang="en-US" b="1" i="0" dirty="0">
                <a:solidFill>
                  <a:srgbClr val="202122"/>
                </a:solidFill>
                <a:effectLst/>
                <a:latin typeface="Arial" panose="020B0604020202020204" pitchFamily="34" charset="0"/>
              </a:rPr>
              <a:t>overconfidence effect</a:t>
            </a:r>
            <a:r>
              <a:rPr lang="en-US" b="0" i="0" dirty="0">
                <a:solidFill>
                  <a:srgbClr val="202122"/>
                </a:solidFill>
                <a:effectLst/>
                <a:latin typeface="Arial" panose="020B0604020202020204" pitchFamily="34" charset="0"/>
              </a:rPr>
              <a:t> is a well-established </a:t>
            </a:r>
            <a:r>
              <a:rPr lang="en-US" b="0" i="0" u="none" strike="noStrike" dirty="0">
                <a:solidFill>
                  <a:srgbClr val="0645AD"/>
                </a:solidFill>
                <a:effectLst/>
                <a:latin typeface="Arial" panose="020B0604020202020204" pitchFamily="34" charset="0"/>
                <a:hlinkClick r:id="rId2" tooltip="Cognitive bias"/>
              </a:rPr>
              <a:t>bias</a:t>
            </a:r>
            <a:r>
              <a:rPr lang="en-US" b="0" i="0" dirty="0">
                <a:solidFill>
                  <a:srgbClr val="202122"/>
                </a:solidFill>
                <a:effectLst/>
                <a:latin typeface="Arial" panose="020B0604020202020204" pitchFamily="34" charset="0"/>
              </a:rPr>
              <a:t> in which a person's subjective </a:t>
            </a:r>
            <a:r>
              <a:rPr lang="en-US" b="0" i="1" dirty="0">
                <a:solidFill>
                  <a:srgbClr val="202122"/>
                </a:solidFill>
                <a:effectLst/>
                <a:latin typeface="Arial" panose="020B0604020202020204" pitchFamily="34" charset="0"/>
              </a:rPr>
              <a:t>confidence</a:t>
            </a:r>
            <a:r>
              <a:rPr lang="en-US" b="0" i="0" dirty="0">
                <a:solidFill>
                  <a:srgbClr val="202122"/>
                </a:solidFill>
                <a:effectLst/>
                <a:latin typeface="Arial" panose="020B0604020202020204" pitchFamily="34" charset="0"/>
              </a:rPr>
              <a:t> in his or her judgments is reliably greater than the objective </a:t>
            </a:r>
            <a:r>
              <a:rPr lang="en-US" b="0" i="1" dirty="0">
                <a:solidFill>
                  <a:srgbClr val="202122"/>
                </a:solidFill>
                <a:effectLst/>
                <a:latin typeface="Arial" panose="020B0604020202020204" pitchFamily="34" charset="0"/>
              </a:rPr>
              <a:t>accuracy</a:t>
            </a:r>
            <a:r>
              <a:rPr lang="en-US" b="0" i="0" dirty="0">
                <a:solidFill>
                  <a:srgbClr val="202122"/>
                </a:solidFill>
                <a:effectLst/>
                <a:latin typeface="Arial" panose="020B0604020202020204" pitchFamily="34" charset="0"/>
              </a:rPr>
              <a:t> of those judgments, especially when confidence is relatively high.</a:t>
            </a:r>
            <a:r>
              <a:rPr lang="en-US" b="0" i="0" u="none" strike="noStrike" baseline="30000" dirty="0">
                <a:solidFill>
                  <a:srgbClr val="0645AD"/>
                </a:solidFill>
                <a:effectLst/>
                <a:latin typeface="Arial" panose="020B0604020202020204" pitchFamily="34" charset="0"/>
                <a:hlinkClick r:id="rId3"/>
              </a:rPr>
              <a:t>[1]</a:t>
            </a:r>
            <a:r>
              <a:rPr lang="en-US" b="0" i="0" u="none" strike="noStrike" baseline="30000" dirty="0">
                <a:solidFill>
                  <a:srgbClr val="0645AD"/>
                </a:solidFill>
                <a:effectLst/>
                <a:latin typeface="Arial" panose="020B0604020202020204" pitchFamily="34" charset="0"/>
                <a:hlinkClick r:id="rId4"/>
              </a:rPr>
              <a:t>[2]</a:t>
            </a:r>
            <a:r>
              <a:rPr lang="en-US" b="0" i="0" dirty="0">
                <a:solidFill>
                  <a:srgbClr val="202122"/>
                </a:solidFill>
                <a:effectLst/>
                <a:latin typeface="Arial" panose="020B0604020202020204" pitchFamily="34" charset="0"/>
              </a:rPr>
              <a:t> Overconfidence is one example of a miscalibration of </a:t>
            </a:r>
            <a:r>
              <a:rPr lang="en-US" b="0" i="0" u="none" strike="noStrike" dirty="0">
                <a:solidFill>
                  <a:srgbClr val="0645AD"/>
                </a:solidFill>
                <a:effectLst/>
                <a:latin typeface="Arial" panose="020B0604020202020204" pitchFamily="34" charset="0"/>
                <a:hlinkClick r:id="rId5" tooltip="Subjective probability"/>
              </a:rPr>
              <a:t>subjective probabilities</a:t>
            </a:r>
            <a:r>
              <a:rPr lang="en-US" b="0" i="0" dirty="0">
                <a:solidFill>
                  <a:srgbClr val="202122"/>
                </a:solidFill>
                <a:effectLst/>
                <a:latin typeface="Arial" panose="020B0604020202020204" pitchFamily="34" charset="0"/>
              </a:rPr>
              <a:t>. Throughout the research literature, overconfidence has been defined in three distinct ways: (1) </a:t>
            </a:r>
            <a:r>
              <a:rPr lang="en-US" b="0" i="1" dirty="0">
                <a:solidFill>
                  <a:srgbClr val="202122"/>
                </a:solidFill>
                <a:effectLst/>
                <a:latin typeface="Arial" panose="020B0604020202020204" pitchFamily="34" charset="0"/>
              </a:rPr>
              <a:t>overestimation</a:t>
            </a:r>
            <a:r>
              <a:rPr lang="en-US" b="0" i="0" dirty="0">
                <a:solidFill>
                  <a:srgbClr val="202122"/>
                </a:solidFill>
                <a:effectLst/>
                <a:latin typeface="Arial" panose="020B0604020202020204" pitchFamily="34" charset="0"/>
              </a:rPr>
              <a:t> of one's actual performance; (2) </a:t>
            </a:r>
            <a:r>
              <a:rPr lang="en-US" b="0" i="1" dirty="0" err="1">
                <a:solidFill>
                  <a:srgbClr val="202122"/>
                </a:solidFill>
                <a:effectLst/>
                <a:latin typeface="Arial" panose="020B0604020202020204" pitchFamily="34" charset="0"/>
              </a:rPr>
              <a:t>overplacement</a:t>
            </a:r>
            <a:r>
              <a:rPr lang="en-US" b="0" i="0" dirty="0">
                <a:solidFill>
                  <a:srgbClr val="202122"/>
                </a:solidFill>
                <a:effectLst/>
                <a:latin typeface="Arial" panose="020B0604020202020204" pitchFamily="34" charset="0"/>
              </a:rPr>
              <a:t> of one's performance relative to others; and (3) </a:t>
            </a:r>
            <a:r>
              <a:rPr lang="en-US" b="0" i="1" dirty="0" err="1">
                <a:solidFill>
                  <a:srgbClr val="202122"/>
                </a:solidFill>
                <a:effectLst/>
                <a:latin typeface="Arial" panose="020B0604020202020204" pitchFamily="34" charset="0"/>
              </a:rPr>
              <a:t>overprecision</a:t>
            </a:r>
            <a:r>
              <a:rPr lang="en-US" b="0" i="0" dirty="0">
                <a:solidFill>
                  <a:srgbClr val="202122"/>
                </a:solidFill>
                <a:effectLst/>
                <a:latin typeface="Arial" panose="020B0604020202020204" pitchFamily="34" charset="0"/>
              </a:rPr>
              <a:t> in expressing unwarranted certainty in the accuracy of one's beliefs.</a:t>
            </a:r>
            <a:r>
              <a:rPr lang="en-US" b="0" i="0" u="none" strike="noStrike" baseline="30000" dirty="0">
                <a:solidFill>
                  <a:srgbClr val="0645AD"/>
                </a:solidFill>
                <a:effectLst/>
                <a:latin typeface="Arial" panose="020B0604020202020204" pitchFamily="34" charset="0"/>
                <a:hlinkClick r:id="rId6"/>
              </a:rPr>
              <a:t>[3]</a:t>
            </a:r>
            <a:r>
              <a:rPr lang="en-US" b="0" i="0" u="none" strike="noStrike" baseline="30000" dirty="0">
                <a:solidFill>
                  <a:srgbClr val="0645AD"/>
                </a:solidFill>
                <a:effectLst/>
                <a:latin typeface="Arial" panose="020B0604020202020204" pitchFamily="34" charset="0"/>
                <a:hlinkClick r:id="rId7"/>
              </a:rPr>
              <a:t>[4]</a:t>
            </a:r>
            <a:endParaRPr lang="en-US" dirty="0"/>
          </a:p>
        </p:txBody>
      </p:sp>
    </p:spTree>
    <p:extLst>
      <p:ext uri="{BB962C8B-B14F-4D97-AF65-F5344CB8AC3E}">
        <p14:creationId xmlns:p14="http://schemas.microsoft.com/office/powerpoint/2010/main" val="1809754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86653-A9B5-48E1-9D0A-0C524E08E6A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2ABC29E-AF8E-4E90-BF7E-0849BF7DA8BA}"/>
              </a:ext>
            </a:extLst>
          </p:cNvPr>
          <p:cNvSpPr>
            <a:spLocks noGrp="1"/>
          </p:cNvSpPr>
          <p:nvPr>
            <p:ph idx="1"/>
          </p:nvPr>
        </p:nvSpPr>
        <p:spPr>
          <a:xfrm>
            <a:off x="587812" y="359229"/>
            <a:ext cx="11016376" cy="5752322"/>
          </a:xfrm>
        </p:spPr>
        <p:txBody>
          <a:bodyPr>
            <a:normAutofit/>
          </a:bodyPr>
          <a:lstStyle/>
          <a:p>
            <a:pPr algn="l">
              <a:buFont typeface="Arial" panose="020B0604020202020204" pitchFamily="34" charset="0"/>
              <a:buChar char="•"/>
            </a:pPr>
            <a:r>
              <a:rPr lang="en-US" b="0" i="0" dirty="0">
                <a:solidFill>
                  <a:srgbClr val="202122"/>
                </a:solidFill>
                <a:effectLst/>
                <a:latin typeface="Arial" panose="020B0604020202020204" pitchFamily="34" charset="0"/>
              </a:rPr>
              <a:t>The most common way in which overconfidence has been studied is by asking people how confident they are of specific beliefs they hold or answers they provide. The data show that confidence systematically exceeds accuracy, implying people are more sure that they are correct than they deserve to be. If human confidence had perfect calibration, judgments with 100% confidence would be correct 100% of the time, 90% confidence correct 90% of the time, and so on for the other levels of confidence. By contrast, the key finding is that confidence exceeds accuracy so long as the subject is answering hard questions about an unfamiliar topic. For example, in a spelling task, subjects were correct about 80% of the time, whereas they claimed to be 100% certain.</a:t>
            </a:r>
            <a:r>
              <a:rPr lang="en-US" b="0" i="0" u="none" strike="noStrike" baseline="30000" dirty="0">
                <a:solidFill>
                  <a:srgbClr val="0645AD"/>
                </a:solidFill>
                <a:effectLst/>
                <a:latin typeface="Arial" panose="020B0604020202020204" pitchFamily="34" charset="0"/>
                <a:hlinkClick r:id="rId2"/>
              </a:rPr>
              <a:t>[5]</a:t>
            </a:r>
            <a:r>
              <a:rPr lang="en-US" b="0" i="0" dirty="0">
                <a:solidFill>
                  <a:srgbClr val="202122"/>
                </a:solidFill>
                <a:effectLst/>
                <a:latin typeface="Arial" panose="020B0604020202020204" pitchFamily="34" charset="0"/>
              </a:rPr>
              <a:t> Put another way, the error rate was 20% when subjects expected it to be 0%. In a series where subjects made true-or-false responses to general knowledge statements, they were overconfident at all levels. When they were 100% certain of their answer to a question, they were wrong 20% of the time.</a:t>
            </a:r>
            <a:r>
              <a:rPr lang="en-US" b="0" i="0" u="none" strike="noStrike" baseline="30000" dirty="0">
                <a:solidFill>
                  <a:srgbClr val="0645AD"/>
                </a:solidFill>
                <a:effectLst/>
                <a:latin typeface="Arial" panose="020B0604020202020204" pitchFamily="34" charset="0"/>
                <a:hlinkClick r:id="rId3"/>
              </a:rPr>
              <a:t>[6]</a:t>
            </a:r>
            <a:endParaRPr lang="en-US" b="0" i="0" dirty="0">
              <a:solidFill>
                <a:srgbClr val="000000"/>
              </a:solidFill>
              <a:effectLst/>
              <a:latin typeface="Georgia" panose="02040502050405020303" pitchFamily="18" charset="0"/>
            </a:endParaRPr>
          </a:p>
        </p:txBody>
      </p:sp>
    </p:spTree>
    <p:extLst>
      <p:ext uri="{BB962C8B-B14F-4D97-AF65-F5344CB8AC3E}">
        <p14:creationId xmlns:p14="http://schemas.microsoft.com/office/powerpoint/2010/main" val="5596515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86653-A9B5-48E1-9D0A-0C524E08E6A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2ABC29E-AF8E-4E90-BF7E-0849BF7DA8BA}"/>
              </a:ext>
            </a:extLst>
          </p:cNvPr>
          <p:cNvSpPr>
            <a:spLocks noGrp="1"/>
          </p:cNvSpPr>
          <p:nvPr>
            <p:ph idx="1"/>
          </p:nvPr>
        </p:nvSpPr>
        <p:spPr>
          <a:xfrm>
            <a:off x="587812" y="359229"/>
            <a:ext cx="11016376" cy="5752322"/>
          </a:xfrm>
        </p:spPr>
        <p:txBody>
          <a:bodyPr>
            <a:normAutofit fontScale="85000" lnSpcReduction="10000"/>
          </a:bodyPr>
          <a:lstStyle/>
          <a:p>
            <a:pPr algn="l"/>
            <a:r>
              <a:rPr lang="en-US" b="1" i="0" dirty="0">
                <a:solidFill>
                  <a:srgbClr val="000000"/>
                </a:solidFill>
                <a:effectLst/>
                <a:latin typeface="Arial" panose="020B0604020202020204" pitchFamily="34" charset="0"/>
              </a:rPr>
              <a:t>Overestimation</a:t>
            </a:r>
          </a:p>
          <a:p>
            <a:pPr algn="l"/>
            <a:r>
              <a:rPr lang="en-US" b="0" i="0" dirty="0">
                <a:solidFill>
                  <a:srgbClr val="202122"/>
                </a:solidFill>
                <a:effectLst/>
                <a:latin typeface="Arial" panose="020B0604020202020204" pitchFamily="34" charset="0"/>
              </a:rPr>
              <a:t>One manifestation of the overconfidence effect is the tendency to overestimate one's standing on a dimension of judgment or performance. This subsection of overconfidence focuses on the certainty one feels in their own ability, performance, level of control, or chance of success. This phenomenon is most likely to occur on hard tasks, hard items, when failure is likely or when the individual making the estimate is not especially skilled. Overestimation has been seen to occur across domains other than those pertaining to one's own performance. This includes the </a:t>
            </a:r>
            <a:r>
              <a:rPr lang="en-US" b="0" i="1" u="none" strike="noStrike" dirty="0">
                <a:solidFill>
                  <a:srgbClr val="0645AD"/>
                </a:solidFill>
                <a:effectLst/>
                <a:latin typeface="Arial" panose="020B0604020202020204" pitchFamily="34" charset="0"/>
                <a:hlinkClick r:id="rId2" tooltip="Illusion of control"/>
              </a:rPr>
              <a:t>illusion of control</a:t>
            </a:r>
            <a:r>
              <a:rPr lang="en-US" b="0" i="0" dirty="0">
                <a:solidFill>
                  <a:srgbClr val="202122"/>
                </a:solidFill>
                <a:effectLst/>
                <a:latin typeface="Arial" panose="020B0604020202020204" pitchFamily="34" charset="0"/>
              </a:rPr>
              <a:t>, </a:t>
            </a:r>
            <a:r>
              <a:rPr lang="en-US" b="0" i="1" u="none" strike="noStrike" dirty="0">
                <a:solidFill>
                  <a:srgbClr val="0645AD"/>
                </a:solidFill>
                <a:effectLst/>
                <a:latin typeface="Arial" panose="020B0604020202020204" pitchFamily="34" charset="0"/>
                <a:hlinkClick r:id="rId3" tooltip="Planning fallacy"/>
              </a:rPr>
              <a:t>planning fallacy</a:t>
            </a:r>
            <a:r>
              <a:rPr lang="en-US" b="0" i="0" dirty="0">
                <a:solidFill>
                  <a:srgbClr val="202122"/>
                </a:solidFill>
                <a:effectLst/>
                <a:latin typeface="Arial" panose="020B0604020202020204" pitchFamily="34" charset="0"/>
              </a:rPr>
              <a:t>.</a:t>
            </a:r>
            <a:r>
              <a:rPr lang="en-US" b="0" i="0" u="none" strike="noStrike" baseline="30000" dirty="0">
                <a:solidFill>
                  <a:srgbClr val="0645AD"/>
                </a:solidFill>
                <a:effectLst/>
                <a:latin typeface="Arial" panose="020B0604020202020204" pitchFamily="34" charset="0"/>
                <a:hlinkClick r:id="rId4"/>
              </a:rPr>
              <a:t>[3]</a:t>
            </a:r>
            <a:endParaRPr lang="en-US" b="0" i="0" dirty="0">
              <a:solidFill>
                <a:srgbClr val="202122"/>
              </a:solidFill>
              <a:effectLst/>
              <a:latin typeface="Arial" panose="020B0604020202020204" pitchFamily="34" charset="0"/>
            </a:endParaRPr>
          </a:p>
          <a:p>
            <a:pPr algn="l"/>
            <a:r>
              <a:rPr lang="en-US" b="1" i="0" dirty="0">
                <a:solidFill>
                  <a:srgbClr val="000000"/>
                </a:solidFill>
                <a:effectLst/>
                <a:latin typeface="Arial" panose="020B0604020202020204" pitchFamily="34" charset="0"/>
              </a:rPr>
              <a:t>Illusion of control</a:t>
            </a:r>
          </a:p>
          <a:p>
            <a:pPr algn="l"/>
            <a:r>
              <a:rPr lang="en-US" b="0" i="0" dirty="0">
                <a:solidFill>
                  <a:srgbClr val="202122"/>
                </a:solidFill>
                <a:effectLst/>
                <a:latin typeface="Arial" panose="020B0604020202020204" pitchFamily="34" charset="0"/>
              </a:rPr>
              <a:t>Illusion of control describes the tendency for people to behave as if they might have some control when in fact they have none.</a:t>
            </a:r>
            <a:r>
              <a:rPr lang="en-US" b="0" i="0" u="none" strike="noStrike" baseline="30000" dirty="0">
                <a:solidFill>
                  <a:srgbClr val="0645AD"/>
                </a:solidFill>
                <a:effectLst/>
                <a:latin typeface="Arial" panose="020B0604020202020204" pitchFamily="34" charset="0"/>
                <a:hlinkClick r:id="rId5"/>
              </a:rPr>
              <a:t>[7]</a:t>
            </a:r>
            <a:r>
              <a:rPr lang="en-US" b="0" i="0" dirty="0">
                <a:solidFill>
                  <a:srgbClr val="202122"/>
                </a:solidFill>
                <a:effectLst/>
                <a:latin typeface="Arial" panose="020B0604020202020204" pitchFamily="34" charset="0"/>
              </a:rPr>
              <a:t> However, evidence does not support the notion that people systematically overestimate how much control they have; when they have a great deal of control, people tend to underestimate how much control they have.</a:t>
            </a:r>
            <a:r>
              <a:rPr lang="en-US" b="0" i="0" u="none" strike="noStrike" baseline="30000" dirty="0">
                <a:solidFill>
                  <a:srgbClr val="0645AD"/>
                </a:solidFill>
                <a:effectLst/>
                <a:latin typeface="Arial" panose="020B0604020202020204" pitchFamily="34" charset="0"/>
                <a:hlinkClick r:id="rId6"/>
              </a:rPr>
              <a:t>[8]</a:t>
            </a:r>
            <a:endParaRPr lang="en-US" b="0" i="0" dirty="0">
              <a:solidFill>
                <a:srgbClr val="202122"/>
              </a:solidFill>
              <a:effectLst/>
              <a:latin typeface="Arial" panose="020B0604020202020204" pitchFamily="34" charset="0"/>
            </a:endParaRPr>
          </a:p>
          <a:p>
            <a:pPr algn="l"/>
            <a:r>
              <a:rPr lang="en-US" b="1" i="0" dirty="0">
                <a:solidFill>
                  <a:srgbClr val="000000"/>
                </a:solidFill>
                <a:effectLst/>
                <a:latin typeface="Arial" panose="020B0604020202020204" pitchFamily="34" charset="0"/>
              </a:rPr>
              <a:t>Planning fallacy</a:t>
            </a:r>
          </a:p>
          <a:p>
            <a:pPr algn="l"/>
            <a:r>
              <a:rPr lang="en-US" b="0" i="0" dirty="0">
                <a:solidFill>
                  <a:srgbClr val="202122"/>
                </a:solidFill>
                <a:effectLst/>
                <a:latin typeface="Arial" panose="020B0604020202020204" pitchFamily="34" charset="0"/>
              </a:rPr>
              <a:t>The </a:t>
            </a:r>
            <a:r>
              <a:rPr lang="en-US" b="0" i="0" u="none" strike="noStrike" dirty="0">
                <a:solidFill>
                  <a:srgbClr val="0645AD"/>
                </a:solidFill>
                <a:effectLst/>
                <a:latin typeface="Arial" panose="020B0604020202020204" pitchFamily="34" charset="0"/>
                <a:hlinkClick r:id="rId3" tooltip="Planning fallacy"/>
              </a:rPr>
              <a:t>planning fallacy</a:t>
            </a:r>
            <a:r>
              <a:rPr lang="en-US" b="0" i="0" dirty="0">
                <a:solidFill>
                  <a:srgbClr val="202122"/>
                </a:solidFill>
                <a:effectLst/>
                <a:latin typeface="Arial" panose="020B0604020202020204" pitchFamily="34" charset="0"/>
              </a:rPr>
              <a:t> describes the tendency for people to overestimate their rate of work or to underestimate how long it will take them to get things done.</a:t>
            </a:r>
            <a:r>
              <a:rPr lang="en-US" b="0" i="0" u="none" strike="noStrike" baseline="30000" dirty="0">
                <a:solidFill>
                  <a:srgbClr val="0645AD"/>
                </a:solidFill>
                <a:effectLst/>
                <a:latin typeface="Arial" panose="020B0604020202020204" pitchFamily="34" charset="0"/>
                <a:hlinkClick r:id="rId7"/>
              </a:rPr>
              <a:t>[9]</a:t>
            </a:r>
            <a:r>
              <a:rPr lang="en-US" b="0" i="0" dirty="0">
                <a:solidFill>
                  <a:srgbClr val="202122"/>
                </a:solidFill>
                <a:effectLst/>
                <a:latin typeface="Arial" panose="020B0604020202020204" pitchFamily="34" charset="0"/>
              </a:rPr>
              <a:t> It is strongest for long and complicated tasks, and disappears or reverses for simple tasks that are quick to complete.</a:t>
            </a:r>
          </a:p>
          <a:p>
            <a:pPr algn="l"/>
            <a:r>
              <a:rPr lang="en-US" b="1" i="0" dirty="0">
                <a:solidFill>
                  <a:srgbClr val="000000"/>
                </a:solidFill>
                <a:effectLst/>
                <a:latin typeface="Arial" panose="020B0604020202020204" pitchFamily="34" charset="0"/>
              </a:rPr>
              <a:t>Contrary evidence</a:t>
            </a:r>
          </a:p>
          <a:p>
            <a:pPr algn="l"/>
            <a:r>
              <a:rPr lang="en-US" b="0" i="0" dirty="0">
                <a:solidFill>
                  <a:srgbClr val="202122"/>
                </a:solidFill>
                <a:effectLst/>
                <a:latin typeface="Arial" panose="020B0604020202020204" pitchFamily="34" charset="0"/>
              </a:rPr>
              <a:t>Wishful-thinking effects, in which people overestimate the likelihood of an event because of its desirability, are relatively rare.</a:t>
            </a:r>
            <a:r>
              <a:rPr lang="en-US" b="0" i="0" u="none" strike="noStrike" baseline="30000" dirty="0">
                <a:solidFill>
                  <a:srgbClr val="0645AD"/>
                </a:solidFill>
                <a:effectLst/>
                <a:latin typeface="Arial" panose="020B0604020202020204" pitchFamily="34" charset="0"/>
                <a:hlinkClick r:id="rId8"/>
              </a:rPr>
              <a:t>[10]</a:t>
            </a:r>
            <a:r>
              <a:rPr lang="en-US" b="0" i="0" dirty="0">
                <a:solidFill>
                  <a:srgbClr val="202122"/>
                </a:solidFill>
                <a:effectLst/>
                <a:latin typeface="Arial" panose="020B0604020202020204" pitchFamily="34" charset="0"/>
              </a:rPr>
              <a:t> This may be in part because people engage in more </a:t>
            </a:r>
            <a:r>
              <a:rPr lang="en-US" b="0" i="0" u="none" strike="noStrike" dirty="0">
                <a:solidFill>
                  <a:srgbClr val="0645AD"/>
                </a:solidFill>
                <a:effectLst/>
                <a:latin typeface="Arial" panose="020B0604020202020204" pitchFamily="34" charset="0"/>
                <a:hlinkClick r:id="rId9" tooltip="Defensive pessimism"/>
              </a:rPr>
              <a:t>defensive pessimism</a:t>
            </a:r>
            <a:r>
              <a:rPr lang="en-US" b="0" i="0" dirty="0">
                <a:solidFill>
                  <a:srgbClr val="202122"/>
                </a:solidFill>
                <a:effectLst/>
                <a:latin typeface="Arial" panose="020B0604020202020204" pitchFamily="34" charset="0"/>
              </a:rPr>
              <a:t> in advance of important outcomes,</a:t>
            </a:r>
            <a:r>
              <a:rPr lang="en-US" b="0" i="0" u="none" strike="noStrike" baseline="30000" dirty="0">
                <a:solidFill>
                  <a:srgbClr val="0645AD"/>
                </a:solidFill>
                <a:effectLst/>
                <a:latin typeface="Arial" panose="020B0604020202020204" pitchFamily="34" charset="0"/>
                <a:hlinkClick r:id="rId10"/>
              </a:rPr>
              <a:t>[11]</a:t>
            </a:r>
            <a:r>
              <a:rPr lang="en-US" b="0" i="0" dirty="0">
                <a:solidFill>
                  <a:srgbClr val="202122"/>
                </a:solidFill>
                <a:effectLst/>
                <a:latin typeface="Arial" panose="020B0604020202020204" pitchFamily="34" charset="0"/>
              </a:rPr>
              <a:t> in an attempt to reduce the disappointment that follows overly optimistic predictions.</a:t>
            </a:r>
            <a:r>
              <a:rPr lang="en-US" b="0" i="0" u="none" strike="noStrike" baseline="30000" dirty="0">
                <a:solidFill>
                  <a:srgbClr val="0645AD"/>
                </a:solidFill>
                <a:effectLst/>
                <a:latin typeface="Arial" panose="020B0604020202020204" pitchFamily="34" charset="0"/>
                <a:hlinkClick r:id="rId11"/>
              </a:rPr>
              <a:t>[12]</a:t>
            </a:r>
            <a:endParaRPr lang="en-US" b="0" i="0" dirty="0">
              <a:solidFill>
                <a:srgbClr val="202122"/>
              </a:solidFill>
              <a:effectLst/>
              <a:latin typeface="Arial" panose="020B0604020202020204" pitchFamily="34" charset="0"/>
            </a:endParaRPr>
          </a:p>
        </p:txBody>
      </p:sp>
    </p:spTree>
    <p:extLst>
      <p:ext uri="{BB962C8B-B14F-4D97-AF65-F5344CB8AC3E}">
        <p14:creationId xmlns:p14="http://schemas.microsoft.com/office/powerpoint/2010/main" val="35865773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86653-A9B5-48E1-9D0A-0C524E08E6A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2ABC29E-AF8E-4E90-BF7E-0849BF7DA8BA}"/>
              </a:ext>
            </a:extLst>
          </p:cNvPr>
          <p:cNvSpPr>
            <a:spLocks noGrp="1"/>
          </p:cNvSpPr>
          <p:nvPr>
            <p:ph idx="1"/>
          </p:nvPr>
        </p:nvSpPr>
        <p:spPr>
          <a:xfrm>
            <a:off x="587812" y="359229"/>
            <a:ext cx="11016376" cy="5752322"/>
          </a:xfrm>
        </p:spPr>
        <p:txBody>
          <a:bodyPr>
            <a:normAutofit lnSpcReduction="10000"/>
          </a:bodyPr>
          <a:lstStyle/>
          <a:p>
            <a:pPr algn="l"/>
            <a:r>
              <a:rPr lang="en-US" b="1" i="0" dirty="0" err="1">
                <a:solidFill>
                  <a:srgbClr val="000000"/>
                </a:solidFill>
                <a:effectLst/>
                <a:latin typeface="Arial" panose="020B0604020202020204" pitchFamily="34" charset="0"/>
              </a:rPr>
              <a:t>Overprecision</a:t>
            </a:r>
            <a:endParaRPr lang="en-US" b="1" i="0" dirty="0">
              <a:solidFill>
                <a:srgbClr val="000000"/>
              </a:solidFill>
              <a:effectLst/>
              <a:latin typeface="Arial" panose="020B0604020202020204" pitchFamily="34" charset="0"/>
            </a:endParaRPr>
          </a:p>
          <a:p>
            <a:pPr algn="l"/>
            <a:r>
              <a:rPr lang="en-US" b="0" i="0" dirty="0" err="1">
                <a:solidFill>
                  <a:srgbClr val="202122"/>
                </a:solidFill>
                <a:effectLst/>
                <a:latin typeface="Arial" panose="020B0604020202020204" pitchFamily="34" charset="0"/>
              </a:rPr>
              <a:t>Overprecision</a:t>
            </a:r>
            <a:r>
              <a:rPr lang="en-US" b="0" i="0" dirty="0">
                <a:solidFill>
                  <a:srgbClr val="202122"/>
                </a:solidFill>
                <a:effectLst/>
                <a:latin typeface="Arial" panose="020B0604020202020204" pitchFamily="34" charset="0"/>
              </a:rPr>
              <a:t> is the excessive confidence that one knows the truth. For reviews, see Harvey (1997) or </a:t>
            </a:r>
            <a:r>
              <a:rPr lang="en-US" b="0" i="0" dirty="0" err="1">
                <a:solidFill>
                  <a:srgbClr val="202122"/>
                </a:solidFill>
                <a:effectLst/>
                <a:latin typeface="Arial" panose="020B0604020202020204" pitchFamily="34" charset="0"/>
              </a:rPr>
              <a:t>Hoffrage</a:t>
            </a:r>
            <a:r>
              <a:rPr lang="en-US" b="0" i="0" dirty="0">
                <a:solidFill>
                  <a:srgbClr val="202122"/>
                </a:solidFill>
                <a:effectLst/>
                <a:latin typeface="Arial" panose="020B0604020202020204" pitchFamily="34" charset="0"/>
              </a:rPr>
              <a:t> (2004). Much of the evidence for </a:t>
            </a:r>
            <a:r>
              <a:rPr lang="en-US" b="0" i="0" dirty="0" err="1">
                <a:solidFill>
                  <a:srgbClr val="202122"/>
                </a:solidFill>
                <a:effectLst/>
                <a:latin typeface="Arial" panose="020B0604020202020204" pitchFamily="34" charset="0"/>
              </a:rPr>
              <a:t>overprecision</a:t>
            </a:r>
            <a:r>
              <a:rPr lang="en-US" b="0" i="0" dirty="0">
                <a:solidFill>
                  <a:srgbClr val="202122"/>
                </a:solidFill>
                <a:effectLst/>
                <a:latin typeface="Arial" panose="020B0604020202020204" pitchFamily="34" charset="0"/>
              </a:rPr>
              <a:t> comes from studies in which participants are asked about their confidence that individual items are correct. This paradigm, while useful, cannot distinguish overestimation from </a:t>
            </a:r>
            <a:r>
              <a:rPr lang="en-US" b="0" i="0" dirty="0" err="1">
                <a:solidFill>
                  <a:srgbClr val="202122"/>
                </a:solidFill>
                <a:effectLst/>
                <a:latin typeface="Arial" panose="020B0604020202020204" pitchFamily="34" charset="0"/>
              </a:rPr>
              <a:t>overprecision</a:t>
            </a:r>
            <a:r>
              <a:rPr lang="en-US" b="0" i="0" dirty="0">
                <a:solidFill>
                  <a:srgbClr val="202122"/>
                </a:solidFill>
                <a:effectLst/>
                <a:latin typeface="Arial" panose="020B0604020202020204" pitchFamily="34" charset="0"/>
              </a:rPr>
              <a:t>; they are one and the same in these item-confidence judgments. After making a series of item-confidence judgments, if people try to estimate the number of items they got right, they do not tend to systematically overestimate their scores. The average of their item-confidence judgments exceeds the count of items they claim to have gotten right.</a:t>
            </a:r>
            <a:r>
              <a:rPr lang="en-US" baseline="30000" dirty="0">
                <a:solidFill>
                  <a:srgbClr val="0645AD"/>
                </a:solidFill>
                <a:latin typeface="Arial" panose="020B0604020202020204" pitchFamily="34" charset="0"/>
              </a:rPr>
              <a:t>[</a:t>
            </a:r>
            <a:r>
              <a:rPr lang="en-US" b="0" i="0" dirty="0">
                <a:solidFill>
                  <a:srgbClr val="202122"/>
                </a:solidFill>
                <a:effectLst/>
                <a:latin typeface="Arial" panose="020B0604020202020204" pitchFamily="34" charset="0"/>
              </a:rPr>
              <a:t> One possible explanation for this is that item-confidence judgments were inflated by </a:t>
            </a:r>
            <a:r>
              <a:rPr lang="en-US" b="0" i="0" dirty="0" err="1">
                <a:solidFill>
                  <a:srgbClr val="202122"/>
                </a:solidFill>
                <a:effectLst/>
                <a:latin typeface="Arial" panose="020B0604020202020204" pitchFamily="34" charset="0"/>
              </a:rPr>
              <a:t>overprecision</a:t>
            </a:r>
            <a:r>
              <a:rPr lang="en-US" b="0" i="0" dirty="0">
                <a:solidFill>
                  <a:srgbClr val="202122"/>
                </a:solidFill>
                <a:effectLst/>
                <a:latin typeface="Arial" panose="020B0604020202020204" pitchFamily="34" charset="0"/>
              </a:rPr>
              <a:t>, and that their judgments do not demonstrate systematic overestimation.</a:t>
            </a:r>
          </a:p>
          <a:p>
            <a:pPr algn="l"/>
            <a:r>
              <a:rPr lang="en-US" b="1" i="0" dirty="0">
                <a:solidFill>
                  <a:srgbClr val="000000"/>
                </a:solidFill>
                <a:effectLst/>
                <a:latin typeface="Arial" panose="020B0604020202020204" pitchFamily="34" charset="0"/>
              </a:rPr>
              <a:t>Confidence intervals</a:t>
            </a:r>
          </a:p>
          <a:p>
            <a:pPr algn="l"/>
            <a:r>
              <a:rPr lang="en-US" b="0" i="0" dirty="0">
                <a:solidFill>
                  <a:srgbClr val="202122"/>
                </a:solidFill>
                <a:effectLst/>
                <a:latin typeface="Arial" panose="020B0604020202020204" pitchFamily="34" charset="0"/>
              </a:rPr>
              <a:t>The strongest evidence of </a:t>
            </a:r>
            <a:r>
              <a:rPr lang="en-US" b="0" i="0" dirty="0" err="1">
                <a:solidFill>
                  <a:srgbClr val="202122"/>
                </a:solidFill>
                <a:effectLst/>
                <a:latin typeface="Arial" panose="020B0604020202020204" pitchFamily="34" charset="0"/>
              </a:rPr>
              <a:t>overprecision</a:t>
            </a:r>
            <a:r>
              <a:rPr lang="en-US" b="0" i="0" dirty="0">
                <a:solidFill>
                  <a:srgbClr val="202122"/>
                </a:solidFill>
                <a:effectLst/>
                <a:latin typeface="Arial" panose="020B0604020202020204" pitchFamily="34" charset="0"/>
              </a:rPr>
              <a:t> comes from studies in which participants are asked to indicate how precise their knowledge is by specifying a 90% confidence interval around estimates of specific quantities. If people were perfectly calibrated, their 90% confidence intervals would include the correct answer 90% of the time.</a:t>
            </a:r>
            <a:r>
              <a:rPr lang="en-US" b="0" i="0" u="none" strike="noStrike" baseline="30000" dirty="0">
                <a:solidFill>
                  <a:srgbClr val="0645AD"/>
                </a:solidFill>
                <a:effectLst/>
                <a:latin typeface="Arial" panose="020B0604020202020204" pitchFamily="34" charset="0"/>
                <a:hlinkClick r:id="rId2"/>
              </a:rPr>
              <a:t>[16]</a:t>
            </a:r>
            <a:r>
              <a:rPr lang="en-US" b="0" i="0" dirty="0">
                <a:solidFill>
                  <a:srgbClr val="202122"/>
                </a:solidFill>
                <a:effectLst/>
                <a:latin typeface="Arial" panose="020B0604020202020204" pitchFamily="34" charset="0"/>
              </a:rPr>
              <a:t> In fact, hit rates are often as low as 50%, suggesting people have drawn their confidence intervals too narrowly, implying that they think their knowledge is more accurate than it actually is.</a:t>
            </a:r>
          </a:p>
        </p:txBody>
      </p:sp>
    </p:spTree>
    <p:extLst>
      <p:ext uri="{BB962C8B-B14F-4D97-AF65-F5344CB8AC3E}">
        <p14:creationId xmlns:p14="http://schemas.microsoft.com/office/powerpoint/2010/main" val="2897326342"/>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
  <TotalTime>624</TotalTime>
  <Words>1971</Words>
  <Application>Microsoft Office PowerPoint</Application>
  <PresentationFormat>Widescreen</PresentationFormat>
  <Paragraphs>55</Paragraphs>
  <Slides>17</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Arial</vt:lpstr>
      <vt:lpstr>Arial</vt:lpstr>
      <vt:lpstr>Century Gothic</vt:lpstr>
      <vt:lpstr>Georgia</vt:lpstr>
      <vt:lpstr>Helvetica Neue</vt:lpstr>
      <vt:lpstr>Lyon Display</vt:lpstr>
      <vt:lpstr>Merriweather</vt:lpstr>
      <vt:lpstr>PT Sans</vt:lpstr>
      <vt:lpstr>Wingdings 3</vt:lpstr>
      <vt:lpstr>Slice</vt:lpstr>
      <vt:lpstr>Cognitive Biases</vt:lpstr>
      <vt:lpstr>What are cognitive biases?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Now try the quiz…</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Cognitive Biases</dc:title>
  <dc:creator>Axe101 -</dc:creator>
  <cp:lastModifiedBy>Axe101 -</cp:lastModifiedBy>
  <cp:revision>16</cp:revision>
  <dcterms:created xsi:type="dcterms:W3CDTF">2021-10-02T07:24:18Z</dcterms:created>
  <dcterms:modified xsi:type="dcterms:W3CDTF">2021-11-13T10:01:55Z</dcterms:modified>
</cp:coreProperties>
</file>