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0" r:id="rId5"/>
    <p:sldId id="262" r:id="rId6"/>
    <p:sldId id="265" r:id="rId7"/>
    <p:sldId id="268" r:id="rId8"/>
    <p:sldId id="267" r:id="rId9"/>
    <p:sldId id="269" r:id="rId10"/>
    <p:sldId id="270" r:id="rId11"/>
    <p:sldId id="271" r:id="rId12"/>
    <p:sldId id="263" r:id="rId13"/>
    <p:sldId id="26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87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7709C53-A83D-414C-A734-CA47797BB7DD}" type="datetimeFigureOut">
              <a:rPr lang="en-US" smtClean="0"/>
              <a:t>10/24/2021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453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66143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8248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559568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962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364815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42650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6768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90077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114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09C53-A83D-414C-A734-CA47797BB7DD}"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55944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09C53-A83D-414C-A734-CA47797BB7DD}" type="datetimeFigureOut">
              <a:rPr lang="en-US" smtClean="0"/>
              <a:t>10/24/2021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75120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09C53-A83D-414C-A734-CA47797BB7DD}" type="datetimeFigureOut">
              <a:rPr lang="en-US" smtClean="0"/>
              <a:t>10/24/2021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504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9C53-A83D-414C-A734-CA47797BB7DD}" type="datetimeFigureOut">
              <a:rPr lang="en-US" smtClean="0"/>
              <a:t>10/24/2021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2194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84629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71225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7709C53-A83D-414C-A734-CA47797BB7DD}" type="datetimeFigureOut">
              <a:rPr lang="en-US" smtClean="0"/>
              <a:t>10/24/2021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355177-E4A7-4788-99EE-5B51E3B88B0C}" type="slidenum">
              <a:rPr lang="en-US" smtClean="0"/>
              <a:t>‹#›</a:t>
            </a:fld>
            <a:endParaRPr lang="en-US"/>
          </a:p>
        </p:txBody>
      </p:sp>
    </p:spTree>
    <p:extLst>
      <p:ext uri="{BB962C8B-B14F-4D97-AF65-F5344CB8AC3E}">
        <p14:creationId xmlns:p14="http://schemas.microsoft.com/office/powerpoint/2010/main" val="3722753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verywellmind.com/classical-conditioning-279485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verywellmind.com/nocebo-effect-479662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hyperlink" Target="https://play.kahoot.it/v2/?quizId=0fbfa41a-6016-44d6-a5cf-16ab5f41b28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implypsychology.org/inattentional-blindness.html" TargetMode="External"/><Relationship Id="rId2" Type="http://schemas.openxmlformats.org/officeDocument/2006/relationships/hyperlink" Target="https://www.simplypsychology.org/framing-effec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verywellmind.com/what-are-opiates-279540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DEBE-E1C0-45A5-947A-901B8261F3BA}"/>
              </a:ext>
            </a:extLst>
          </p:cNvPr>
          <p:cNvSpPr>
            <a:spLocks noGrp="1"/>
          </p:cNvSpPr>
          <p:nvPr>
            <p:ph type="ctrTitle"/>
          </p:nvPr>
        </p:nvSpPr>
        <p:spPr/>
        <p:txBody>
          <a:bodyPr/>
          <a:lstStyle/>
          <a:p>
            <a:r>
              <a:rPr lang="en-US" dirty="0"/>
              <a:t>Cognitive Biases</a:t>
            </a:r>
          </a:p>
        </p:txBody>
      </p:sp>
      <p:sp>
        <p:nvSpPr>
          <p:cNvPr id="3" name="Subtitle 2">
            <a:extLst>
              <a:ext uri="{FF2B5EF4-FFF2-40B4-BE49-F238E27FC236}">
                <a16:creationId xmlns:a16="http://schemas.microsoft.com/office/drawing/2014/main" id="{89BF1CA7-B2A2-4084-B45D-49E16EE7FAFB}"/>
              </a:ext>
            </a:extLst>
          </p:cNvPr>
          <p:cNvSpPr>
            <a:spLocks noGrp="1"/>
          </p:cNvSpPr>
          <p:nvPr>
            <p:ph type="subTitle" idx="1"/>
          </p:nvPr>
        </p:nvSpPr>
        <p:spPr/>
        <p:txBody>
          <a:bodyPr/>
          <a:lstStyle/>
          <a:p>
            <a:r>
              <a:rPr lang="en-US" dirty="0"/>
              <a:t>Placebo Bias</a:t>
            </a:r>
          </a:p>
        </p:txBody>
      </p:sp>
    </p:spTree>
    <p:extLst>
      <p:ext uri="{BB962C8B-B14F-4D97-AF65-F5344CB8AC3E}">
        <p14:creationId xmlns:p14="http://schemas.microsoft.com/office/powerpoint/2010/main" val="288371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fontScale="85000" lnSpcReduction="20000"/>
          </a:bodyPr>
          <a:lstStyle/>
          <a:p>
            <a:pPr algn="l" fontAlgn="base"/>
            <a:r>
              <a:rPr lang="en-US" b="0" i="0" dirty="0">
                <a:solidFill>
                  <a:srgbClr val="212121"/>
                </a:solidFill>
                <a:effectLst/>
                <a:latin typeface="FS Albert Extra Bold"/>
              </a:rPr>
              <a:t>Conditioning</a:t>
            </a:r>
          </a:p>
          <a:p>
            <a:pPr algn="l" fontAlgn="base"/>
            <a:r>
              <a:rPr lang="en-US" b="0" i="0" dirty="0">
                <a:solidFill>
                  <a:srgbClr val="212121"/>
                </a:solidFill>
                <a:effectLst/>
                <a:latin typeface="Merriweather" panose="00000500000000000000" pitchFamily="2" charset="0"/>
              </a:rPr>
              <a:t>Other possible explanations include </a:t>
            </a:r>
            <a:r>
              <a:rPr lang="en-US" b="0" i="0" u="sng" dirty="0">
                <a:solidFill>
                  <a:srgbClr val="1A55AD"/>
                </a:solidFill>
                <a:effectLst/>
                <a:latin typeface="Merriweather" panose="00000500000000000000" pitchFamily="2" charset="0"/>
                <a:hlinkClick r:id="rId2"/>
              </a:rPr>
              <a:t>classical conditioning</a:t>
            </a:r>
            <a:r>
              <a:rPr lang="en-US" b="0" i="0" dirty="0">
                <a:solidFill>
                  <a:srgbClr val="212121"/>
                </a:solidFill>
                <a:effectLst/>
                <a:latin typeface="Merriweather" panose="00000500000000000000" pitchFamily="2" charset="0"/>
              </a:rPr>
              <a:t>, or when you form an association between two stimuli resulting in a learned response. In some cases, a placebo can be paired with an actual treatment until it evokes the desired effect.</a:t>
            </a:r>
            <a:r>
              <a:rPr lang="en-US" b="0" i="0" u="none" strike="noStrike" baseline="30000" dirty="0">
                <a:solidFill>
                  <a:srgbClr val="0000EE"/>
                </a:solidFill>
                <a:effectLst/>
                <a:latin typeface="Merriweather" panose="00000500000000000000" pitchFamily="2" charset="0"/>
              </a:rPr>
              <a:t>2</a:t>
            </a:r>
            <a:r>
              <a:rPr lang="en-US" b="0" i="0" dirty="0">
                <a:solidFill>
                  <a:srgbClr val="212121"/>
                </a:solidFill>
                <a:effectLst/>
                <a:latin typeface="Merriweather" panose="00000500000000000000" pitchFamily="2" charset="0"/>
              </a:rPr>
              <a:t>﻿﻿</a:t>
            </a:r>
          </a:p>
          <a:p>
            <a:pPr algn="l" fontAlgn="base"/>
            <a:r>
              <a:rPr lang="en-US" b="0" i="0" dirty="0">
                <a:solidFill>
                  <a:srgbClr val="212121"/>
                </a:solidFill>
                <a:effectLst/>
                <a:latin typeface="Merriweather" panose="00000500000000000000" pitchFamily="2" charset="0"/>
              </a:rPr>
              <a:t>For example, if you're regularly given the same arthritis pill to relieve stiff, sore joints, you may begin to associate that pill with pain relief. If you're given a placebo that looks similar to your arthritis pill, you may still believe it provides pain relief because you've been conditioned to do so.</a:t>
            </a:r>
          </a:p>
          <a:p>
            <a:pPr algn="l" fontAlgn="base"/>
            <a:r>
              <a:rPr lang="en-US" b="0" i="0" dirty="0">
                <a:solidFill>
                  <a:srgbClr val="212121"/>
                </a:solidFill>
                <a:effectLst/>
                <a:latin typeface="FS Albert Extra Bold"/>
              </a:rPr>
              <a:t>Expectation</a:t>
            </a:r>
          </a:p>
          <a:p>
            <a:pPr algn="l" fontAlgn="base"/>
            <a:r>
              <a:rPr lang="en-US" b="0" i="0" dirty="0">
                <a:solidFill>
                  <a:srgbClr val="212121"/>
                </a:solidFill>
                <a:effectLst/>
                <a:latin typeface="Merriweather" panose="00000500000000000000" pitchFamily="2" charset="0"/>
              </a:rPr>
              <a:t>Expectations, or what we believe we will experience, have been found to play a significant role in the placebo effect.</a:t>
            </a:r>
            <a:r>
              <a:rPr lang="en-US" b="0" i="0" u="none" strike="noStrike" baseline="30000" dirty="0">
                <a:solidFill>
                  <a:srgbClr val="0000EE"/>
                </a:solidFill>
                <a:effectLst/>
                <a:latin typeface="Merriweather" panose="00000500000000000000" pitchFamily="2" charset="0"/>
              </a:rPr>
              <a:t>3</a:t>
            </a:r>
            <a:r>
              <a:rPr lang="en-US" b="0" i="0" dirty="0">
                <a:solidFill>
                  <a:srgbClr val="212121"/>
                </a:solidFill>
                <a:effectLst/>
                <a:latin typeface="Merriweather" panose="00000500000000000000" pitchFamily="2" charset="0"/>
              </a:rPr>
              <a:t> People who are highly motivated and expect the treatment to work may be more likely to experience a placebo effect.</a:t>
            </a:r>
          </a:p>
          <a:p>
            <a:pPr algn="l" fontAlgn="base"/>
            <a:r>
              <a:rPr lang="en-US" b="0" i="0" dirty="0">
                <a:solidFill>
                  <a:srgbClr val="212121"/>
                </a:solidFill>
                <a:effectLst/>
                <a:latin typeface="Merriweather" panose="00000500000000000000" pitchFamily="2" charset="0"/>
              </a:rPr>
              <a:t>A prescribing physician's enthusiasm for treatment can even impact how a patient responds. If a doctor seems very positive that a treatment will have a desirable effect, a patient may be more likely to see benefits from taking the drug. This demonstrates that the placebo effect can even take place when a patient is taking real medications to treat an illness.</a:t>
            </a:r>
          </a:p>
          <a:p>
            <a:pPr algn="l" fontAlgn="base"/>
            <a:r>
              <a:rPr lang="en-US" b="0" i="0" dirty="0">
                <a:solidFill>
                  <a:srgbClr val="212121"/>
                </a:solidFill>
                <a:effectLst/>
                <a:latin typeface="Merriweather" panose="00000500000000000000" pitchFamily="2" charset="0"/>
              </a:rPr>
              <a:t>Verbal, behavioral, and social cues can contribute to a person's expectations of whether the medication will have an effect.</a:t>
            </a:r>
          </a:p>
          <a:p>
            <a:pPr algn="l" fontAlgn="base">
              <a:buFont typeface="Arial" panose="020B0604020202020204" pitchFamily="34" charset="0"/>
              <a:buChar char="•"/>
            </a:pPr>
            <a:r>
              <a:rPr lang="en-US" b="1" i="0" dirty="0">
                <a:solidFill>
                  <a:srgbClr val="212121"/>
                </a:solidFill>
                <a:effectLst/>
                <a:latin typeface="Merriweather" panose="00000500000000000000" pitchFamily="2" charset="0"/>
              </a:rPr>
              <a:t>Behavioral</a:t>
            </a:r>
            <a:r>
              <a:rPr lang="en-US" b="0" i="0" dirty="0">
                <a:solidFill>
                  <a:srgbClr val="212121"/>
                </a:solidFill>
                <a:effectLst/>
                <a:latin typeface="Merriweather" panose="00000500000000000000" pitchFamily="2" charset="0"/>
              </a:rPr>
              <a:t>: The act of taking a pill or receiving an injection to improve your condition</a:t>
            </a:r>
          </a:p>
          <a:p>
            <a:pPr algn="l" fontAlgn="base">
              <a:buFont typeface="Arial" panose="020B0604020202020204" pitchFamily="34" charset="0"/>
              <a:buChar char="•"/>
            </a:pPr>
            <a:r>
              <a:rPr lang="en-US" b="1" i="0" dirty="0">
                <a:solidFill>
                  <a:srgbClr val="212121"/>
                </a:solidFill>
                <a:effectLst/>
                <a:latin typeface="Merriweather" panose="00000500000000000000" pitchFamily="2" charset="0"/>
              </a:rPr>
              <a:t>Social</a:t>
            </a:r>
            <a:r>
              <a:rPr lang="en-US" b="0" i="0" dirty="0">
                <a:solidFill>
                  <a:srgbClr val="212121"/>
                </a:solidFill>
                <a:effectLst/>
                <a:latin typeface="Merriweather" panose="00000500000000000000" pitchFamily="2" charset="0"/>
              </a:rPr>
              <a:t>: Reassuring body language, eye contact, and speech from a doctor or nurse</a:t>
            </a:r>
          </a:p>
          <a:p>
            <a:pPr algn="l" fontAlgn="base">
              <a:buFont typeface="Arial" panose="020B0604020202020204" pitchFamily="34" charset="0"/>
              <a:buChar char="•"/>
            </a:pPr>
            <a:r>
              <a:rPr lang="en-US" b="1" i="0" dirty="0">
                <a:solidFill>
                  <a:srgbClr val="212121"/>
                </a:solidFill>
                <a:effectLst/>
                <a:latin typeface="Merriweather" panose="00000500000000000000" pitchFamily="2" charset="0"/>
              </a:rPr>
              <a:t>Verbal</a:t>
            </a:r>
            <a:r>
              <a:rPr lang="en-US" b="0" i="0" dirty="0">
                <a:solidFill>
                  <a:srgbClr val="212121"/>
                </a:solidFill>
                <a:effectLst/>
                <a:latin typeface="Merriweather" panose="00000500000000000000" pitchFamily="2" charset="0"/>
              </a:rPr>
              <a:t>:</a:t>
            </a:r>
            <a:r>
              <a:rPr lang="en-US" b="1" i="0" dirty="0">
                <a:solidFill>
                  <a:srgbClr val="212121"/>
                </a:solidFill>
                <a:effectLst/>
                <a:latin typeface="Merriweather" panose="00000500000000000000" pitchFamily="2" charset="0"/>
              </a:rPr>
              <a:t> </a:t>
            </a:r>
            <a:r>
              <a:rPr lang="en-US" b="0" i="0" dirty="0">
                <a:solidFill>
                  <a:srgbClr val="212121"/>
                </a:solidFill>
                <a:effectLst/>
                <a:latin typeface="Merriweather" panose="00000500000000000000" pitchFamily="2" charset="0"/>
              </a:rPr>
              <a:t>Listing to a health care provider talk positively about treatment</a:t>
            </a:r>
          </a:p>
        </p:txBody>
      </p:sp>
    </p:spTree>
    <p:extLst>
      <p:ext uri="{BB962C8B-B14F-4D97-AF65-F5344CB8AC3E}">
        <p14:creationId xmlns:p14="http://schemas.microsoft.com/office/powerpoint/2010/main" val="808021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Genetics</a:t>
            </a:r>
          </a:p>
          <a:p>
            <a:pPr algn="l" fontAlgn="base"/>
            <a:r>
              <a:rPr lang="en-US" b="0" i="0" dirty="0">
                <a:solidFill>
                  <a:srgbClr val="212121"/>
                </a:solidFill>
                <a:effectLst/>
                <a:latin typeface="Merriweather" panose="00000500000000000000" pitchFamily="2" charset="0"/>
              </a:rPr>
              <a:t>Genes may also influence how people respond to placebo treatments. Some people are genetically predisposed to respond more to placebos. One study found that people with a gene variant that codes for higher levels of the brain chemical dopamine are more prone to the placebo effect than those with the low-dopamine version. People with the high-dopamine version of this gene also tend to have higher levels of pain perception and reward-seeking.</a:t>
            </a:r>
            <a:r>
              <a:rPr lang="en-US" b="0" i="0" u="none" strike="noStrike" baseline="30000" dirty="0">
                <a:solidFill>
                  <a:srgbClr val="0000EE"/>
                </a:solidFill>
                <a:effectLst/>
                <a:latin typeface="Merriweather" panose="00000500000000000000" pitchFamily="2" charset="0"/>
              </a:rPr>
              <a:t>4</a:t>
            </a:r>
            <a:endParaRPr lang="en-US" b="0" i="0" dirty="0">
              <a:solidFill>
                <a:srgbClr val="212121"/>
              </a:solidFill>
              <a:effectLst/>
              <a:latin typeface="Merriweather" panose="00000500000000000000" pitchFamily="2" charset="0"/>
            </a:endParaRPr>
          </a:p>
          <a:p>
            <a:pPr algn="l" fontAlgn="base"/>
            <a:r>
              <a:rPr lang="en-US" b="0" i="0" dirty="0">
                <a:solidFill>
                  <a:srgbClr val="212121"/>
                </a:solidFill>
                <a:effectLst/>
                <a:latin typeface="FS Albert Extra Bold"/>
              </a:rPr>
              <a:t>The Nocebo Effect</a:t>
            </a:r>
          </a:p>
          <a:p>
            <a:pPr algn="l" fontAlgn="base"/>
            <a:r>
              <a:rPr lang="en-US" b="0" i="0" dirty="0">
                <a:solidFill>
                  <a:srgbClr val="212121"/>
                </a:solidFill>
                <a:effectLst/>
                <a:latin typeface="Merriweather" panose="00000500000000000000" pitchFamily="2" charset="0"/>
              </a:rPr>
              <a:t>Conversely, individuals can experience more symptoms or side effects as a response to a placebo, a response that is sometimes referred to as the "</a:t>
            </a:r>
            <a:r>
              <a:rPr lang="en-US" b="0" i="0" u="sng" dirty="0">
                <a:solidFill>
                  <a:srgbClr val="1A55AD"/>
                </a:solidFill>
                <a:effectLst/>
                <a:latin typeface="Merriweather" panose="00000500000000000000" pitchFamily="2" charset="0"/>
                <a:hlinkClick r:id="rId2"/>
              </a:rPr>
              <a:t>nocebo effect</a:t>
            </a:r>
            <a:r>
              <a:rPr lang="en-US" b="0" i="0" dirty="0">
                <a:solidFill>
                  <a:srgbClr val="212121"/>
                </a:solidFill>
                <a:effectLst/>
                <a:latin typeface="Merriweather" panose="00000500000000000000" pitchFamily="2" charset="0"/>
              </a:rPr>
              <a:t>." For example, a patient might report having headaches, nausea, or dizziness in response to a placebo.</a:t>
            </a:r>
          </a:p>
        </p:txBody>
      </p:sp>
    </p:spTree>
    <p:extLst>
      <p:ext uri="{BB962C8B-B14F-4D97-AF65-F5344CB8AC3E}">
        <p14:creationId xmlns:p14="http://schemas.microsoft.com/office/powerpoint/2010/main" val="2181400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197F-9EEC-41C2-82E6-E96AFA6EF1C2}"/>
              </a:ext>
            </a:extLst>
          </p:cNvPr>
          <p:cNvSpPr>
            <a:spLocks noGrp="1"/>
          </p:cNvSpPr>
          <p:nvPr>
            <p:ph type="title"/>
          </p:nvPr>
        </p:nvSpPr>
        <p:spPr/>
        <p:txBody>
          <a:bodyPr/>
          <a:lstStyle/>
          <a:p>
            <a:endParaRPr lang="en-US"/>
          </a:p>
        </p:txBody>
      </p:sp>
      <p:pic>
        <p:nvPicPr>
          <p:cNvPr id="6" name="Helping You Understand the Placebo Effect">
            <a:hlinkClick r:id="" action="ppaction://media"/>
            <a:extLst>
              <a:ext uri="{FF2B5EF4-FFF2-40B4-BE49-F238E27FC236}">
                <a16:creationId xmlns:a16="http://schemas.microsoft.com/office/drawing/2014/main" id="{C35E485B-D15E-4240-9CCF-B9F23377300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473132"/>
          </a:xfrm>
        </p:spPr>
      </p:pic>
    </p:spTree>
    <p:extLst>
      <p:ext uri="{BB962C8B-B14F-4D97-AF65-F5344CB8AC3E}">
        <p14:creationId xmlns:p14="http://schemas.microsoft.com/office/powerpoint/2010/main" val="259123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2904-E685-4CEA-922A-FD0D2E667C8E}"/>
              </a:ext>
            </a:extLst>
          </p:cNvPr>
          <p:cNvSpPr>
            <a:spLocks noGrp="1"/>
          </p:cNvSpPr>
          <p:nvPr>
            <p:ph type="title"/>
          </p:nvPr>
        </p:nvSpPr>
        <p:spPr/>
        <p:txBody>
          <a:bodyPr/>
          <a:lstStyle/>
          <a:p>
            <a:r>
              <a:rPr lang="en-US" dirty="0"/>
              <a:t>Now try the quiz…</a:t>
            </a:r>
          </a:p>
        </p:txBody>
      </p:sp>
      <p:sp>
        <p:nvSpPr>
          <p:cNvPr id="3" name="Content Placeholder 2">
            <a:extLst>
              <a:ext uri="{FF2B5EF4-FFF2-40B4-BE49-F238E27FC236}">
                <a16:creationId xmlns:a16="http://schemas.microsoft.com/office/drawing/2014/main" id="{129A159D-8B3A-4825-AB8D-3A19117AB7A8}"/>
              </a:ext>
            </a:extLst>
          </p:cNvPr>
          <p:cNvSpPr>
            <a:spLocks noGrp="1"/>
          </p:cNvSpPr>
          <p:nvPr>
            <p:ph idx="1"/>
          </p:nvPr>
        </p:nvSpPr>
        <p:spPr/>
        <p:txBody>
          <a:bodyPr/>
          <a:lstStyle/>
          <a:p>
            <a:r>
              <a:rPr lang="en-US" dirty="0">
                <a:hlinkClick r:id="rId2"/>
              </a:rPr>
              <a:t>https://play.kahoot.it/v2/?quizId=0fbfa41a-6016-44d6-a5cf-16ab5f41b285</a:t>
            </a:r>
            <a:r>
              <a:rPr lang="en-US" dirty="0"/>
              <a:t> </a:t>
            </a:r>
          </a:p>
        </p:txBody>
      </p:sp>
    </p:spTree>
    <p:extLst>
      <p:ext uri="{BB962C8B-B14F-4D97-AF65-F5344CB8AC3E}">
        <p14:creationId xmlns:p14="http://schemas.microsoft.com/office/powerpoint/2010/main" val="222972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1285-04E1-4643-9E2C-F31CBEB86654}"/>
              </a:ext>
            </a:extLst>
          </p:cNvPr>
          <p:cNvSpPr>
            <a:spLocks noGrp="1"/>
          </p:cNvSpPr>
          <p:nvPr>
            <p:ph type="title"/>
          </p:nvPr>
        </p:nvSpPr>
        <p:spPr>
          <a:xfrm>
            <a:off x="917477" y="0"/>
            <a:ext cx="8534400" cy="1507067"/>
          </a:xfrm>
        </p:spPr>
        <p:txBody>
          <a:bodyPr/>
          <a:lstStyle/>
          <a:p>
            <a:r>
              <a:rPr lang="en-US" dirty="0"/>
              <a:t>What are cognitive biases?</a:t>
            </a:r>
          </a:p>
        </p:txBody>
      </p:sp>
      <p:sp>
        <p:nvSpPr>
          <p:cNvPr id="3" name="Content Placeholder 2">
            <a:extLst>
              <a:ext uri="{FF2B5EF4-FFF2-40B4-BE49-F238E27FC236}">
                <a16:creationId xmlns:a16="http://schemas.microsoft.com/office/drawing/2014/main" id="{4A1AE720-2089-4DAC-8623-A350A5AD9C7B}"/>
              </a:ext>
            </a:extLst>
          </p:cNvPr>
          <p:cNvSpPr>
            <a:spLocks noGrp="1"/>
          </p:cNvSpPr>
          <p:nvPr>
            <p:ph idx="1"/>
          </p:nvPr>
        </p:nvSpPr>
        <p:spPr>
          <a:xfrm>
            <a:off x="917477" y="1507067"/>
            <a:ext cx="8534400" cy="3615267"/>
          </a:xfrm>
        </p:spPr>
        <p:txBody>
          <a:bodyPr>
            <a:normAutofit fontScale="85000" lnSpcReduction="20000"/>
          </a:bodyPr>
          <a:lstStyle/>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are unconscious errors in thinking that arise from problems related to memory, attention, and other mental mistakes.</a:t>
            </a:r>
          </a:p>
          <a:p>
            <a:pPr algn="l">
              <a:buFont typeface="Arial" panose="020B0604020202020204" pitchFamily="34" charset="0"/>
              <a:buChar char="•"/>
            </a:pPr>
            <a:r>
              <a:rPr lang="en-US" b="0" i="0" dirty="0">
                <a:solidFill>
                  <a:srgbClr val="000000"/>
                </a:solidFill>
                <a:effectLst/>
                <a:latin typeface="Georgia" panose="02040502050405020303" pitchFamily="18" charset="0"/>
              </a:rPr>
              <a:t>These biases result from our brain’s efforts to simplify the incredibly complex world in which we live.</a:t>
            </a:r>
          </a:p>
          <a:p>
            <a:pPr algn="l">
              <a:buFont typeface="Arial" panose="020B0604020202020204" pitchFamily="34" charset="0"/>
              <a:buChar char="•"/>
            </a:pPr>
            <a:r>
              <a:rPr lang="en-US" b="0" i="0" dirty="0">
                <a:solidFill>
                  <a:srgbClr val="000000"/>
                </a:solidFill>
                <a:effectLst/>
                <a:latin typeface="Georgia" panose="02040502050405020303" pitchFamily="18" charset="0"/>
              </a:rPr>
              <a:t>Confirmation bias, hindsight bias, self-serving bias, anchoring bias, availability bias, </a:t>
            </a:r>
            <a:r>
              <a:rPr lang="en-US" b="0" i="0" u="none" strike="noStrike" dirty="0">
                <a:solidFill>
                  <a:srgbClr val="337AB7"/>
                </a:solidFill>
                <a:effectLst/>
                <a:latin typeface="Georgia" panose="02040502050405020303" pitchFamily="18" charset="0"/>
                <a:hlinkClick r:id="rId2"/>
              </a:rPr>
              <a:t>the framing effect</a:t>
            </a:r>
            <a:r>
              <a:rPr lang="en-US" b="0" i="0" dirty="0">
                <a:solidFill>
                  <a:srgbClr val="000000"/>
                </a:solidFill>
                <a:effectLst/>
                <a:latin typeface="Georgia" panose="02040502050405020303" pitchFamily="18" charset="0"/>
              </a:rPr>
              <a:t>, and </a:t>
            </a:r>
            <a:r>
              <a:rPr lang="en-US" b="0" i="0" u="none" strike="noStrike" dirty="0">
                <a:solidFill>
                  <a:srgbClr val="337AB7"/>
                </a:solidFill>
                <a:effectLst/>
                <a:latin typeface="Georgia" panose="02040502050405020303" pitchFamily="18" charset="0"/>
                <a:hlinkClick r:id="rId3"/>
              </a:rPr>
              <a:t>inattentional blindness</a:t>
            </a:r>
            <a:r>
              <a:rPr lang="en-US" b="0" i="0" dirty="0">
                <a:solidFill>
                  <a:srgbClr val="000000"/>
                </a:solidFill>
                <a:effectLst/>
                <a:latin typeface="Georgia" panose="02040502050405020303" pitchFamily="18" charset="0"/>
              </a:rPr>
              <a:t> are some of the most common examples of cognitive bias.</a:t>
            </a:r>
          </a:p>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have direct implications on our safety, our interactions with others, and the way we make judgments and decisions in our daily lives.</a:t>
            </a:r>
          </a:p>
          <a:p>
            <a:pPr algn="l">
              <a:buFont typeface="Arial" panose="020B0604020202020204" pitchFamily="34" charset="0"/>
              <a:buChar char="•"/>
            </a:pPr>
            <a:r>
              <a:rPr lang="en-US" b="0" i="0" dirty="0">
                <a:solidFill>
                  <a:srgbClr val="000000"/>
                </a:solidFill>
                <a:effectLst/>
                <a:latin typeface="Georgia" panose="02040502050405020303" pitchFamily="18" charset="0"/>
              </a:rPr>
              <a:t>Although these biases are unconscious, there are small steps we can take to train our minds to adopt a new pattern of thinking and mitigate the effects of these biases.</a:t>
            </a:r>
          </a:p>
          <a:p>
            <a:br>
              <a:rPr lang="en-US" b="0" i="0" dirty="0">
                <a:solidFill>
                  <a:srgbClr val="000000"/>
                </a:solidFill>
                <a:effectLst/>
                <a:latin typeface="Georgia" panose="02040502050405020303" pitchFamily="18" charset="0"/>
              </a:rPr>
            </a:br>
            <a:endParaRPr lang="en-US" dirty="0"/>
          </a:p>
        </p:txBody>
      </p:sp>
    </p:spTree>
    <p:extLst>
      <p:ext uri="{BB962C8B-B14F-4D97-AF65-F5344CB8AC3E}">
        <p14:creationId xmlns:p14="http://schemas.microsoft.com/office/powerpoint/2010/main" val="177218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7269C-472F-498B-8F13-78D25ABB9A8A}"/>
              </a:ext>
            </a:extLst>
          </p:cNvPr>
          <p:cNvSpPr>
            <a:spLocks noGrp="1"/>
          </p:cNvSpPr>
          <p:nvPr>
            <p:ph idx="1"/>
          </p:nvPr>
        </p:nvSpPr>
        <p:spPr>
          <a:xfrm>
            <a:off x="684212" y="685800"/>
            <a:ext cx="11265132" cy="5848165"/>
          </a:xfrm>
        </p:spPr>
        <p:txBody>
          <a:bodyPr>
            <a:normAutofit/>
          </a:bodyPr>
          <a:lstStyle/>
          <a:p>
            <a:pPr algn="l">
              <a:buFont typeface="Arial" panose="020B0604020202020204" pitchFamily="34" charset="0"/>
              <a:buChar char="•"/>
            </a:pPr>
            <a:r>
              <a:rPr lang="en-US" b="0" i="0" dirty="0">
                <a:solidFill>
                  <a:srgbClr val="222222"/>
                </a:solidFill>
                <a:effectLst/>
                <a:latin typeface="VIC-Regular"/>
              </a:rPr>
              <a:t>A placebo is any treatment that has no active properties, such as a sugar pill.</a:t>
            </a:r>
          </a:p>
          <a:p>
            <a:pPr algn="l">
              <a:buFont typeface="Arial" panose="020B0604020202020204" pitchFamily="34" charset="0"/>
              <a:buChar char="•"/>
            </a:pPr>
            <a:r>
              <a:rPr lang="en-US" b="0" i="0" dirty="0">
                <a:solidFill>
                  <a:srgbClr val="222222"/>
                </a:solidFill>
                <a:effectLst/>
                <a:latin typeface="VIC-Regular"/>
              </a:rPr>
              <a:t>There are many clinical trials where a person who has taken the placebo instead of the active treatment has reported an improvement in symptoms.</a:t>
            </a:r>
          </a:p>
          <a:p>
            <a:pPr algn="l">
              <a:buFont typeface="Arial" panose="020B0604020202020204" pitchFamily="34" charset="0"/>
              <a:buChar char="•"/>
            </a:pPr>
            <a:r>
              <a:rPr lang="en-US" b="0" i="0" dirty="0">
                <a:solidFill>
                  <a:srgbClr val="222222"/>
                </a:solidFill>
                <a:effectLst/>
                <a:latin typeface="VIC-Regular"/>
              </a:rPr>
              <a:t>Belief in a treatment may be enough to change the course of a person's physical illness.</a:t>
            </a:r>
          </a:p>
        </p:txBody>
      </p:sp>
    </p:spTree>
    <p:extLst>
      <p:ext uri="{BB962C8B-B14F-4D97-AF65-F5344CB8AC3E}">
        <p14:creationId xmlns:p14="http://schemas.microsoft.com/office/powerpoint/2010/main" val="334340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CEE8-4951-47FD-A071-0D2412B671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52D373-A17A-49B5-837F-B3BA47B14BE6}"/>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6733CEA9-2F9D-4940-B730-91A772DE3EC5}"/>
              </a:ext>
            </a:extLst>
          </p:cNvPr>
          <p:cNvSpPr txBox="1"/>
          <p:nvPr/>
        </p:nvSpPr>
        <p:spPr>
          <a:xfrm>
            <a:off x="3042082" y="1749771"/>
            <a:ext cx="6107836" cy="2123658"/>
          </a:xfrm>
          <a:prstGeom prst="rect">
            <a:avLst/>
          </a:prstGeom>
          <a:noFill/>
        </p:spPr>
        <p:txBody>
          <a:bodyPr wrap="square">
            <a:spAutoFit/>
          </a:bodyPr>
          <a:lstStyle/>
          <a:p>
            <a:pPr lvl="1" algn="ctr" fontAlgn="base"/>
            <a:r>
              <a:rPr lang="en-US" sz="4400" dirty="0">
                <a:solidFill>
                  <a:srgbClr val="334445"/>
                </a:solidFill>
                <a:latin typeface="Lyon Display"/>
              </a:rPr>
              <a:t>Why do things work just because we </a:t>
            </a:r>
            <a:r>
              <a:rPr lang="en-US" sz="4400" i="1" dirty="0">
                <a:solidFill>
                  <a:srgbClr val="334445"/>
                </a:solidFill>
                <a:latin typeface="Lyon Display"/>
              </a:rPr>
              <a:t>believe </a:t>
            </a:r>
            <a:r>
              <a:rPr lang="en-US" sz="4400" dirty="0">
                <a:solidFill>
                  <a:srgbClr val="334445"/>
                </a:solidFill>
                <a:latin typeface="Lyon Display"/>
              </a:rPr>
              <a:t>they will work?</a:t>
            </a:r>
            <a:endParaRPr lang="en-US" sz="4400" b="0" i="0" dirty="0">
              <a:solidFill>
                <a:srgbClr val="334445"/>
              </a:solidFill>
              <a:effectLst/>
              <a:latin typeface="Lyon Display"/>
            </a:endParaRPr>
          </a:p>
        </p:txBody>
      </p:sp>
    </p:spTree>
    <p:extLst>
      <p:ext uri="{BB962C8B-B14F-4D97-AF65-F5344CB8AC3E}">
        <p14:creationId xmlns:p14="http://schemas.microsoft.com/office/powerpoint/2010/main" val="270813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The placebo effect is defined as a phenomenon in which some people experience a benefit after the administration of an inactive "look-alike" substance or treatment. This substance, or placebo, has no known medical effect. Sometimes the placebo is in the form of a pill (sugar pill), but it can also be an injection (saline solution) or consumable liquid.</a:t>
            </a:r>
            <a:endParaRPr lang="en-US" dirty="0"/>
          </a:p>
        </p:txBody>
      </p:sp>
    </p:spTree>
    <p:extLst>
      <p:ext uri="{BB962C8B-B14F-4D97-AF65-F5344CB8AC3E}">
        <p14:creationId xmlns:p14="http://schemas.microsoft.com/office/powerpoint/2010/main" val="3323151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a:buFont typeface="Arial" panose="020B0604020202020204" pitchFamily="34" charset="0"/>
              <a:buChar char="•"/>
            </a:pPr>
            <a:r>
              <a:rPr lang="en-US" b="0" i="0" dirty="0">
                <a:solidFill>
                  <a:srgbClr val="212121"/>
                </a:solidFill>
                <a:effectLst/>
                <a:latin typeface="Merriweather" panose="00000500000000000000" pitchFamily="2" charset="0"/>
              </a:rPr>
              <a:t>In most cases, the person does not know that the treatment they are receiving is actually a placebo. Instead, they believe that they are the recipient of the real treatment. The placebo is designed to seem exactly like the real treatment, yet the substance has no actual effect on the condition it purports to treat.</a:t>
            </a:r>
            <a:endParaRPr lang="en-US" b="0" i="0" dirty="0">
              <a:solidFill>
                <a:srgbClr val="000000"/>
              </a:solidFill>
              <a:effectLst/>
              <a:latin typeface="Georgia" panose="02040502050405020303" pitchFamily="18" charset="0"/>
            </a:endParaRPr>
          </a:p>
        </p:txBody>
      </p:sp>
    </p:spTree>
    <p:extLst>
      <p:ext uri="{BB962C8B-B14F-4D97-AF65-F5344CB8AC3E}">
        <p14:creationId xmlns:p14="http://schemas.microsoft.com/office/powerpoint/2010/main" val="559651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57F69"/>
                </a:solidFill>
                <a:effectLst/>
                <a:latin typeface="FS Albert Extra Bold"/>
              </a:rPr>
              <a:t>Placebo vs. Placebo Effect</a:t>
            </a:r>
          </a:p>
          <a:p>
            <a:pPr algn="l" fontAlgn="base"/>
            <a:r>
              <a:rPr lang="en-US" b="0" i="0" dirty="0">
                <a:solidFill>
                  <a:srgbClr val="212121"/>
                </a:solidFill>
                <a:effectLst/>
                <a:latin typeface="Merriweather" panose="00000500000000000000" pitchFamily="2" charset="0"/>
              </a:rPr>
              <a:t>It is important to note that a "placebo" and the "placebo effect" are different things. The term placebo refers to the inactive substance itself, while the term placebo effect refers to any effects of taking a medicine that cannot be attributed to the treatment itself.</a:t>
            </a:r>
          </a:p>
        </p:txBody>
      </p:sp>
    </p:spTree>
    <p:extLst>
      <p:ext uri="{BB962C8B-B14F-4D97-AF65-F5344CB8AC3E}">
        <p14:creationId xmlns:p14="http://schemas.microsoft.com/office/powerpoint/2010/main" val="358657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Causes</a:t>
            </a:r>
          </a:p>
          <a:p>
            <a:pPr algn="l" fontAlgn="base"/>
            <a:r>
              <a:rPr lang="en-US" b="0" i="0" dirty="0">
                <a:solidFill>
                  <a:srgbClr val="212121"/>
                </a:solidFill>
                <a:effectLst/>
                <a:latin typeface="Merriweather" panose="00000500000000000000" pitchFamily="2" charset="0"/>
              </a:rPr>
              <a:t>Why do people experience real changes as a result of fake treatments? While researchers know that the placebo effect is a real effect, they do not yet fully understand how and why this effect occurs. Research is ongoing as to why some people experience changes even when they are only receiving a placebo. A number of different factors may contribute to this phenomenon.</a:t>
            </a:r>
          </a:p>
        </p:txBody>
      </p:sp>
    </p:spTree>
    <p:extLst>
      <p:ext uri="{BB962C8B-B14F-4D97-AF65-F5344CB8AC3E}">
        <p14:creationId xmlns:p14="http://schemas.microsoft.com/office/powerpoint/2010/main" val="330102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Hormone Response</a:t>
            </a:r>
          </a:p>
          <a:p>
            <a:pPr algn="l" fontAlgn="base"/>
            <a:r>
              <a:rPr lang="en-US" b="0" i="0" dirty="0">
                <a:solidFill>
                  <a:srgbClr val="212121"/>
                </a:solidFill>
                <a:effectLst/>
                <a:latin typeface="Merriweather" panose="00000500000000000000" pitchFamily="2" charset="0"/>
              </a:rPr>
              <a:t>One possible explanation is that taking the placebo triggered a release of endorphins. Endorphins have a structure similar to morphine and other opiate painkillers and act as the brain's own natural painkillers.</a:t>
            </a:r>
          </a:p>
          <a:p>
            <a:pPr algn="l" fontAlgn="base"/>
            <a:r>
              <a:rPr lang="en-US" b="0" i="0" dirty="0">
                <a:solidFill>
                  <a:srgbClr val="212121"/>
                </a:solidFill>
                <a:effectLst/>
                <a:latin typeface="Merriweather" panose="00000500000000000000" pitchFamily="2" charset="0"/>
              </a:rPr>
              <a:t>Researchers have been able to demonstrate the placebo effect in action using brain scans, showing that areas that contain many </a:t>
            </a:r>
            <a:r>
              <a:rPr lang="en-US" b="0" i="0" u="sng" dirty="0">
                <a:solidFill>
                  <a:srgbClr val="1A55AD"/>
                </a:solidFill>
                <a:effectLst/>
                <a:latin typeface="Merriweather" panose="00000500000000000000" pitchFamily="2" charset="0"/>
                <a:hlinkClick r:id="rId2"/>
              </a:rPr>
              <a:t>opiate</a:t>
            </a:r>
            <a:r>
              <a:rPr lang="en-US" b="0" i="0" dirty="0">
                <a:solidFill>
                  <a:srgbClr val="212121"/>
                </a:solidFill>
                <a:effectLst/>
                <a:latin typeface="Merriweather" panose="00000500000000000000" pitchFamily="2" charset="0"/>
              </a:rPr>
              <a:t> receptors were activated in both the placebo and treatment groups.</a:t>
            </a:r>
            <a:r>
              <a:rPr lang="en-US" b="0" i="0" u="none" strike="noStrike" baseline="30000" dirty="0">
                <a:solidFill>
                  <a:srgbClr val="0000EE"/>
                </a:solidFill>
                <a:effectLst/>
                <a:latin typeface="Merriweather" panose="00000500000000000000" pitchFamily="2" charset="0"/>
              </a:rPr>
              <a:t>1</a:t>
            </a:r>
            <a:r>
              <a:rPr lang="en-US" b="0" i="0" dirty="0">
                <a:solidFill>
                  <a:srgbClr val="212121"/>
                </a:solidFill>
                <a:effectLst/>
                <a:latin typeface="Merriweather" panose="00000500000000000000" pitchFamily="2" charset="0"/>
              </a:rPr>
              <a:t> Naloxone is an opioid antagonist that blocks both natural endorphins and opioid drugs. After people received naloxone, placebo pain relief was reduced.</a:t>
            </a:r>
          </a:p>
        </p:txBody>
      </p:sp>
    </p:spTree>
    <p:extLst>
      <p:ext uri="{BB962C8B-B14F-4D97-AF65-F5344CB8AC3E}">
        <p14:creationId xmlns:p14="http://schemas.microsoft.com/office/powerpoint/2010/main" val="94598069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567</TotalTime>
  <Words>991</Words>
  <Application>Microsoft Office PowerPoint</Application>
  <PresentationFormat>Widescreen</PresentationFormat>
  <Paragraphs>38</Paragraphs>
  <Slides>13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Century Gothic</vt:lpstr>
      <vt:lpstr>FS Albert Extra Bold</vt:lpstr>
      <vt:lpstr>Georgia</vt:lpstr>
      <vt:lpstr>Lyon Display</vt:lpstr>
      <vt:lpstr>Merriweather</vt:lpstr>
      <vt:lpstr>VIC-Regular</vt:lpstr>
      <vt:lpstr>Wingdings 3</vt:lpstr>
      <vt:lpstr>Slice</vt:lpstr>
      <vt:lpstr>Cognitive Biases</vt:lpstr>
      <vt:lpstr>What are cognitive biases?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try the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Biases</dc:title>
  <dc:creator>Axe101 -</dc:creator>
  <cp:lastModifiedBy>Axe101 -</cp:lastModifiedBy>
  <cp:revision>12</cp:revision>
  <dcterms:created xsi:type="dcterms:W3CDTF">2021-10-02T07:24:18Z</dcterms:created>
  <dcterms:modified xsi:type="dcterms:W3CDTF">2021-10-24T12:12:18Z</dcterms:modified>
</cp:coreProperties>
</file>