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80" r:id="rId3"/>
    <p:sldId id="281" r:id="rId4"/>
    <p:sldId id="269" r:id="rId5"/>
    <p:sldId id="278" r:id="rId6"/>
    <p:sldId id="279" r:id="rId7"/>
    <p:sldId id="257" r:id="rId8"/>
    <p:sldId id="258" r:id="rId9"/>
    <p:sldId id="259" r:id="rId10"/>
    <p:sldId id="276" r:id="rId11"/>
    <p:sldId id="277" r:id="rId12"/>
    <p:sldId id="260" r:id="rId13"/>
    <p:sldId id="262" r:id="rId14"/>
    <p:sldId id="265" r:id="rId15"/>
    <p:sldId id="263" r:id="rId16"/>
    <p:sldId id="26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xe101 -" userId="a3d8458f49509ae9" providerId="LiveId" clId="{C11F5139-59AB-44D2-B93F-E9042FC7CFF7}"/>
    <pc:docChg chg="addSld delSld modSld">
      <pc:chgData name="Axe101 -" userId="a3d8458f49509ae9" providerId="LiveId" clId="{C11F5139-59AB-44D2-B93F-E9042FC7CFF7}" dt="2021-10-10T09:40:23.873" v="4"/>
      <pc:docMkLst>
        <pc:docMk/>
      </pc:docMkLst>
      <pc:sldChg chg="del">
        <pc:chgData name="Axe101 -" userId="a3d8458f49509ae9" providerId="LiveId" clId="{C11F5139-59AB-44D2-B93F-E9042FC7CFF7}" dt="2021-10-10T09:40:11.713" v="2" actId="47"/>
        <pc:sldMkLst>
          <pc:docMk/>
          <pc:sldMk cId="3301025651" sldId="267"/>
        </pc:sldMkLst>
      </pc:sldChg>
      <pc:sldChg chg="del">
        <pc:chgData name="Axe101 -" userId="a3d8458f49509ae9" providerId="LiveId" clId="{C11F5139-59AB-44D2-B93F-E9042FC7CFF7}" dt="2021-10-10T09:40:10.800" v="1" actId="47"/>
        <pc:sldMkLst>
          <pc:docMk/>
          <pc:sldMk cId="3586577380" sldId="268"/>
        </pc:sldMkLst>
      </pc:sldChg>
      <pc:sldChg chg="add">
        <pc:chgData name="Axe101 -" userId="a3d8458f49509ae9" providerId="LiveId" clId="{C11F5139-59AB-44D2-B93F-E9042FC7CFF7}" dt="2021-10-10T09:40:23.873" v="4"/>
        <pc:sldMkLst>
          <pc:docMk/>
          <pc:sldMk cId="362350342" sldId="269"/>
        </pc:sldMkLst>
      </pc:sldChg>
      <pc:sldChg chg="del">
        <pc:chgData name="Axe101 -" userId="a3d8458f49509ae9" providerId="LiveId" clId="{C11F5139-59AB-44D2-B93F-E9042FC7CFF7}" dt="2021-10-10T09:40:19.543" v="3" actId="2696"/>
        <pc:sldMkLst>
          <pc:docMk/>
          <pc:sldMk cId="1508619510" sldId="269"/>
        </pc:sldMkLst>
      </pc:sldChg>
      <pc:sldChg chg="del">
        <pc:chgData name="Axe101 -" userId="a3d8458f49509ae9" providerId="LiveId" clId="{C11F5139-59AB-44D2-B93F-E9042FC7CFF7}" dt="2021-10-10T09:40:19.543" v="3" actId="2696"/>
        <pc:sldMkLst>
          <pc:docMk/>
          <pc:sldMk cId="1207358992" sldId="278"/>
        </pc:sldMkLst>
      </pc:sldChg>
      <pc:sldChg chg="add">
        <pc:chgData name="Axe101 -" userId="a3d8458f49509ae9" providerId="LiveId" clId="{C11F5139-59AB-44D2-B93F-E9042FC7CFF7}" dt="2021-10-10T09:40:23.873" v="4"/>
        <pc:sldMkLst>
          <pc:docMk/>
          <pc:sldMk cId="3666938677" sldId="278"/>
        </pc:sldMkLst>
      </pc:sldChg>
      <pc:sldChg chg="del">
        <pc:chgData name="Axe101 -" userId="a3d8458f49509ae9" providerId="LiveId" clId="{C11F5139-59AB-44D2-B93F-E9042FC7CFF7}" dt="2021-10-10T09:40:19.543" v="3" actId="2696"/>
        <pc:sldMkLst>
          <pc:docMk/>
          <pc:sldMk cId="171070006" sldId="279"/>
        </pc:sldMkLst>
      </pc:sldChg>
      <pc:sldChg chg="add">
        <pc:chgData name="Axe101 -" userId="a3d8458f49509ae9" providerId="LiveId" clId="{C11F5139-59AB-44D2-B93F-E9042FC7CFF7}" dt="2021-10-10T09:40:23.873" v="4"/>
        <pc:sldMkLst>
          <pc:docMk/>
          <pc:sldMk cId="1155595956" sldId="279"/>
        </pc:sldMkLst>
      </pc:sldChg>
      <pc:sldChg chg="add">
        <pc:chgData name="Axe101 -" userId="a3d8458f49509ae9" providerId="LiveId" clId="{C11F5139-59AB-44D2-B93F-E9042FC7CFF7}" dt="2021-10-10T09:39:56.092" v="0"/>
        <pc:sldMkLst>
          <pc:docMk/>
          <pc:sldMk cId="722111459" sldId="280"/>
        </pc:sldMkLst>
      </pc:sldChg>
      <pc:sldChg chg="add">
        <pc:chgData name="Axe101 -" userId="a3d8458f49509ae9" providerId="LiveId" clId="{C11F5139-59AB-44D2-B93F-E9042FC7CFF7}" dt="2021-10-10T09:39:56.092" v="0"/>
        <pc:sldMkLst>
          <pc:docMk/>
          <pc:sldMk cId="3093855248" sldId="28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874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17709C53-A83D-414C-A734-CA47797BB7DD}"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453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661432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982481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559568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962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364815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4265031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676803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90077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709C53-A83D-414C-A734-CA47797BB7DD}" type="datetimeFigureOut">
              <a:rPr lang="en-US" smtClean="0"/>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1141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709C53-A83D-414C-A734-CA47797BB7DD}"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559443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7709C53-A83D-414C-A734-CA47797BB7DD}" type="datetimeFigureOut">
              <a:rPr lang="en-US" smtClean="0"/>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751201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09C53-A83D-414C-A734-CA47797BB7DD}" type="datetimeFigureOut">
              <a:rPr lang="en-US" smtClean="0"/>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86504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09C53-A83D-414C-A734-CA47797BB7DD}" type="datetimeFigureOut">
              <a:rPr lang="en-US" smtClean="0"/>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2121942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846290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709C53-A83D-414C-A734-CA47797BB7DD}" type="datetimeFigureOut">
              <a:rPr lang="en-US" smtClean="0"/>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355177-E4A7-4788-99EE-5B51E3B88B0C}" type="slidenum">
              <a:rPr lang="en-US" smtClean="0"/>
              <a:t>‹#›</a:t>
            </a:fld>
            <a:endParaRPr lang="en-US"/>
          </a:p>
        </p:txBody>
      </p:sp>
    </p:spTree>
    <p:extLst>
      <p:ext uri="{BB962C8B-B14F-4D97-AF65-F5344CB8AC3E}">
        <p14:creationId xmlns:p14="http://schemas.microsoft.com/office/powerpoint/2010/main" val="171225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7709C53-A83D-414C-A734-CA47797BB7DD}" type="datetimeFigureOut">
              <a:rPr lang="en-US" smtClean="0"/>
              <a:t>10/10/2021</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355177-E4A7-4788-99EE-5B51E3B88B0C}" type="slidenum">
              <a:rPr lang="en-US" smtClean="0"/>
              <a:t>‹#›</a:t>
            </a:fld>
            <a:endParaRPr lang="en-US"/>
          </a:p>
        </p:txBody>
      </p:sp>
    </p:spTree>
    <p:extLst>
      <p:ext uri="{BB962C8B-B14F-4D97-AF65-F5344CB8AC3E}">
        <p14:creationId xmlns:p14="http://schemas.microsoft.com/office/powerpoint/2010/main" val="3722753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hyperlink" Target="https://www.simplypsychology.org/inattentional-blindness.html" TargetMode="External"/><Relationship Id="rId2" Type="http://schemas.openxmlformats.org/officeDocument/2006/relationships/hyperlink" Target="https://www.simplypsychology.org/framing-effect.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DEBE-E1C0-45A5-947A-901B8261F3BA}"/>
              </a:ext>
            </a:extLst>
          </p:cNvPr>
          <p:cNvSpPr>
            <a:spLocks noGrp="1"/>
          </p:cNvSpPr>
          <p:nvPr>
            <p:ph type="ctrTitle"/>
          </p:nvPr>
        </p:nvSpPr>
        <p:spPr/>
        <p:txBody>
          <a:bodyPr/>
          <a:lstStyle/>
          <a:p>
            <a:r>
              <a:rPr lang="en-US" dirty="0"/>
              <a:t>Cognitive Biases</a:t>
            </a:r>
          </a:p>
        </p:txBody>
      </p:sp>
      <p:sp>
        <p:nvSpPr>
          <p:cNvPr id="3" name="Subtitle 2">
            <a:extLst>
              <a:ext uri="{FF2B5EF4-FFF2-40B4-BE49-F238E27FC236}">
                <a16:creationId xmlns:a16="http://schemas.microsoft.com/office/drawing/2014/main" id="{89BF1CA7-B2A2-4084-B45D-49E16EE7FAFB}"/>
              </a:ext>
            </a:extLst>
          </p:cNvPr>
          <p:cNvSpPr>
            <a:spLocks noGrp="1"/>
          </p:cNvSpPr>
          <p:nvPr>
            <p:ph type="subTitle" idx="1"/>
          </p:nvPr>
        </p:nvSpPr>
        <p:spPr/>
        <p:txBody>
          <a:bodyPr/>
          <a:lstStyle/>
          <a:p>
            <a:r>
              <a:rPr lang="en-US" dirty="0"/>
              <a:t>The framing effect</a:t>
            </a:r>
          </a:p>
        </p:txBody>
      </p:sp>
    </p:spTree>
    <p:extLst>
      <p:ext uri="{BB962C8B-B14F-4D97-AF65-F5344CB8AC3E}">
        <p14:creationId xmlns:p14="http://schemas.microsoft.com/office/powerpoint/2010/main" val="288371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2050" name="Picture 2" descr="Framing Effect Definition (5 Examples and 4 Types) BoyceWire">
            <a:extLst>
              <a:ext uri="{FF2B5EF4-FFF2-40B4-BE49-F238E27FC236}">
                <a16:creationId xmlns:a16="http://schemas.microsoft.com/office/drawing/2014/main" id="{1AF822DF-4359-466A-BF9E-BEEDFC91B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4" y="-4"/>
            <a:ext cx="12249331" cy="6858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261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3074" name="Picture 2" descr="Complete Guide on the Framing Effect With its Meaning and Examples -  Psychologenie">
            <a:extLst>
              <a:ext uri="{FF2B5EF4-FFF2-40B4-BE49-F238E27FC236}">
                <a16:creationId xmlns:a16="http://schemas.microsoft.com/office/drawing/2014/main" id="{7892E6D1-B91D-4828-AD8D-1317CDF3A9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94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8CEE8-4951-47FD-A071-0D2412B67103}"/>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B452D373-A17A-49B5-837F-B3BA47B14BE6}"/>
              </a:ext>
            </a:extLst>
          </p:cNvPr>
          <p:cNvSpPr>
            <a:spLocks noGrp="1"/>
          </p:cNvSpPr>
          <p:nvPr>
            <p:ph idx="1"/>
          </p:nvPr>
        </p:nvSpPr>
        <p:spPr/>
        <p:txBody>
          <a:bodyPr/>
          <a:lstStyle/>
          <a:p>
            <a:endParaRPr lang="en-US" dirty="0"/>
          </a:p>
        </p:txBody>
      </p:sp>
      <p:sp>
        <p:nvSpPr>
          <p:cNvPr id="7" name="TextBox 6">
            <a:extLst>
              <a:ext uri="{FF2B5EF4-FFF2-40B4-BE49-F238E27FC236}">
                <a16:creationId xmlns:a16="http://schemas.microsoft.com/office/drawing/2014/main" id="{6733CEA9-2F9D-4940-B730-91A772DE3EC5}"/>
              </a:ext>
            </a:extLst>
          </p:cNvPr>
          <p:cNvSpPr txBox="1"/>
          <p:nvPr/>
        </p:nvSpPr>
        <p:spPr>
          <a:xfrm>
            <a:off x="3042082" y="1749771"/>
            <a:ext cx="6107836" cy="5509200"/>
          </a:xfrm>
          <a:prstGeom prst="rect">
            <a:avLst/>
          </a:prstGeom>
          <a:noFill/>
        </p:spPr>
        <p:txBody>
          <a:bodyPr wrap="square">
            <a:spAutoFit/>
          </a:bodyPr>
          <a:lstStyle/>
          <a:p>
            <a:pPr algn="ctr" fontAlgn="base"/>
            <a:r>
              <a:rPr lang="en-US" sz="4400" b="0" i="0" dirty="0">
                <a:solidFill>
                  <a:srgbClr val="334445"/>
                </a:solidFill>
                <a:effectLst/>
                <a:latin typeface="Lyon Display"/>
              </a:rPr>
              <a:t>How and why is the framing effect used?</a:t>
            </a:r>
          </a:p>
          <a:p>
            <a:pPr algn="ctr" fontAlgn="base"/>
            <a:endParaRPr lang="en-US" sz="4400" dirty="0">
              <a:solidFill>
                <a:srgbClr val="334445"/>
              </a:solidFill>
              <a:latin typeface="Lyon Display"/>
            </a:endParaRPr>
          </a:p>
          <a:p>
            <a:pPr algn="ctr" fontAlgn="base"/>
            <a:r>
              <a:rPr lang="en-US" sz="4400" b="0" i="0" dirty="0">
                <a:solidFill>
                  <a:srgbClr val="334445"/>
                </a:solidFill>
                <a:effectLst/>
                <a:latin typeface="Lyon Display"/>
              </a:rPr>
              <a:t>What effect can it have on people, politics, and society?</a:t>
            </a:r>
          </a:p>
          <a:p>
            <a:pPr algn="ctr" fontAlgn="base"/>
            <a:endParaRPr lang="en-US" sz="4400" dirty="0">
              <a:solidFill>
                <a:srgbClr val="334445"/>
              </a:solidFill>
              <a:latin typeface="Lyon Display"/>
            </a:endParaRPr>
          </a:p>
          <a:p>
            <a:pPr algn="ctr" fontAlgn="base"/>
            <a:endParaRPr lang="en-US" sz="4400" b="0" i="0" dirty="0">
              <a:solidFill>
                <a:srgbClr val="334445"/>
              </a:solidFill>
              <a:effectLst/>
              <a:latin typeface="Lyon Display"/>
            </a:endParaRPr>
          </a:p>
        </p:txBody>
      </p:sp>
    </p:spTree>
    <p:extLst>
      <p:ext uri="{BB962C8B-B14F-4D97-AF65-F5344CB8AC3E}">
        <p14:creationId xmlns:p14="http://schemas.microsoft.com/office/powerpoint/2010/main" val="2708131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dirty="0"/>
              <a:t>The framing effect can be described as a cognitive bias wherein an individual’s choice from a set of options is influenced more by the presentation than the substance of the pertinent information (</a:t>
            </a:r>
            <a:r>
              <a:rPr lang="en-US" dirty="0" err="1"/>
              <a:t>Plous</a:t>
            </a:r>
            <a:r>
              <a:rPr lang="en-US" dirty="0"/>
              <a:t>, 1993).</a:t>
            </a:r>
          </a:p>
          <a:p>
            <a:pPr algn="l" fontAlgn="base"/>
            <a:endParaRPr lang="en-US" dirty="0"/>
          </a:p>
          <a:p>
            <a:pPr algn="l" fontAlgn="base"/>
            <a:endParaRPr lang="en-US" dirty="0"/>
          </a:p>
          <a:p>
            <a:pPr algn="l" fontAlgn="base"/>
            <a:r>
              <a:rPr lang="en-US" dirty="0"/>
              <a:t>The salience of certain features over others, as well as the positive or negative connotations pertaining to the information, is more likely than the actual information itself to determine the recipient’s response.</a:t>
            </a:r>
          </a:p>
          <a:p>
            <a:pPr algn="l" fontAlgn="base"/>
            <a:endParaRPr lang="en-US" dirty="0"/>
          </a:p>
          <a:p>
            <a:pPr algn="l" fontAlgn="base"/>
            <a:r>
              <a:rPr lang="en-US" dirty="0"/>
              <a:t>Moreover, individuals are more likely to desire risks when the information is framed negatively, but seek to avoid risks when the information is framed positively (Tversky &amp; Kahneman, 1981).</a:t>
            </a:r>
          </a:p>
        </p:txBody>
      </p:sp>
    </p:spTree>
    <p:extLst>
      <p:ext uri="{BB962C8B-B14F-4D97-AF65-F5344CB8AC3E}">
        <p14:creationId xmlns:p14="http://schemas.microsoft.com/office/powerpoint/2010/main" val="332315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While looking for a disinfectant, you choose a product which claims to kill 95% of all the germs, over one which claims that 5% of the germs will survive.</a:t>
            </a:r>
          </a:p>
          <a:p>
            <a:pPr algn="l">
              <a:buFont typeface="Arial" panose="020B0604020202020204" pitchFamily="34" charset="0"/>
              <a:buChar char="•"/>
            </a:pPr>
            <a:r>
              <a:rPr lang="en-US" b="0" i="0" dirty="0">
                <a:solidFill>
                  <a:srgbClr val="000000"/>
                </a:solidFill>
                <a:effectLst/>
                <a:latin typeface="Georgia" panose="02040502050405020303" pitchFamily="18" charset="0"/>
              </a:rPr>
              <a:t>You’re concerned about your blood sugar level, and you choose a chocolate that is ‘90% sugar-free’ over one that is ‘10% sugar.’</a:t>
            </a:r>
          </a:p>
          <a:p>
            <a:pPr algn="l">
              <a:buFont typeface="Arial" panose="020B0604020202020204" pitchFamily="34" charset="0"/>
              <a:buChar char="•"/>
            </a:pPr>
            <a:r>
              <a:rPr lang="en-US" b="0" i="0" dirty="0">
                <a:solidFill>
                  <a:srgbClr val="000000"/>
                </a:solidFill>
                <a:effectLst/>
                <a:latin typeface="Georgia" panose="02040502050405020303" pitchFamily="18" charset="0"/>
              </a:rPr>
              <a:t>You are required to decide between two elective courses for your final semester in college. You are determined to maintain your high GPA, and you talk with the professor of each class. One tells you that 20% of the students procure A’s while the other tells you that 80% of the students fail to get an A. You choose the former over the latter.</a:t>
            </a:r>
          </a:p>
        </p:txBody>
      </p:sp>
    </p:spTree>
    <p:extLst>
      <p:ext uri="{BB962C8B-B14F-4D97-AF65-F5344CB8AC3E}">
        <p14:creationId xmlns:p14="http://schemas.microsoft.com/office/powerpoint/2010/main" val="55965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1197F-9EEC-41C2-82E6-E96AFA6EF1C2}"/>
              </a:ext>
            </a:extLst>
          </p:cNvPr>
          <p:cNvSpPr>
            <a:spLocks noGrp="1"/>
          </p:cNvSpPr>
          <p:nvPr>
            <p:ph type="title"/>
          </p:nvPr>
        </p:nvSpPr>
        <p:spPr/>
        <p:txBody>
          <a:bodyPr/>
          <a:lstStyle/>
          <a:p>
            <a:endParaRPr lang="en-US"/>
          </a:p>
        </p:txBody>
      </p:sp>
      <p:pic>
        <p:nvPicPr>
          <p:cNvPr id="6" name="Why Do We Fall For The Framing Effect_">
            <a:hlinkClick r:id="" action="ppaction://media"/>
            <a:extLst>
              <a:ext uri="{FF2B5EF4-FFF2-40B4-BE49-F238E27FC236}">
                <a16:creationId xmlns:a16="http://schemas.microsoft.com/office/drawing/2014/main" id="{493C4350-C37E-4A79-B5EA-0F9BA3F72B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347535"/>
          </a:xfrm>
        </p:spPr>
      </p:pic>
    </p:spTree>
    <p:extLst>
      <p:ext uri="{BB962C8B-B14F-4D97-AF65-F5344CB8AC3E}">
        <p14:creationId xmlns:p14="http://schemas.microsoft.com/office/powerpoint/2010/main" val="259123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72904-E685-4CEA-922A-FD0D2E667C8E}"/>
              </a:ext>
            </a:extLst>
          </p:cNvPr>
          <p:cNvSpPr>
            <a:spLocks noGrp="1"/>
          </p:cNvSpPr>
          <p:nvPr>
            <p:ph type="title"/>
          </p:nvPr>
        </p:nvSpPr>
        <p:spPr/>
        <p:txBody>
          <a:bodyPr/>
          <a:lstStyle/>
          <a:p>
            <a:r>
              <a:rPr lang="en-US" dirty="0"/>
              <a:t>Now try the quiz…</a:t>
            </a:r>
          </a:p>
        </p:txBody>
      </p:sp>
      <p:sp>
        <p:nvSpPr>
          <p:cNvPr id="3" name="Content Placeholder 2">
            <a:extLst>
              <a:ext uri="{FF2B5EF4-FFF2-40B4-BE49-F238E27FC236}">
                <a16:creationId xmlns:a16="http://schemas.microsoft.com/office/drawing/2014/main" id="{129A159D-8B3A-4825-AB8D-3A19117AB7A8}"/>
              </a:ext>
            </a:extLst>
          </p:cNvPr>
          <p:cNvSpPr>
            <a:spLocks noGrp="1"/>
          </p:cNvSpPr>
          <p:nvPr>
            <p:ph idx="1"/>
          </p:nvPr>
        </p:nvSpPr>
        <p:spPr/>
        <p:txBody>
          <a:bodyPr/>
          <a:lstStyle/>
          <a:p>
            <a:r>
              <a:rPr lang="en-US" dirty="0"/>
              <a:t>INSERT LINK</a:t>
            </a:r>
          </a:p>
        </p:txBody>
      </p:sp>
    </p:spTree>
    <p:extLst>
      <p:ext uri="{BB962C8B-B14F-4D97-AF65-F5344CB8AC3E}">
        <p14:creationId xmlns:p14="http://schemas.microsoft.com/office/powerpoint/2010/main" val="2229727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fontAlgn="base"/>
            <a:r>
              <a:rPr lang="en-US" b="1" i="0" dirty="0">
                <a:solidFill>
                  <a:srgbClr val="334445"/>
                </a:solidFill>
                <a:effectLst/>
                <a:latin typeface="Sailec"/>
              </a:rPr>
              <a:t>At the time of writing, the Covid-19 pandemic has killed </a:t>
            </a:r>
            <a:r>
              <a:rPr lang="en-US" b="1" i="0" dirty="0">
                <a:solidFill>
                  <a:srgbClr val="334445"/>
                </a:solidFill>
                <a:effectLst/>
                <a:latin typeface="Lyon Text"/>
              </a:rPr>
              <a:t>0.02% of the population of Vietnam</a:t>
            </a:r>
          </a:p>
        </p:txBody>
      </p:sp>
    </p:spTree>
    <p:extLst>
      <p:ext uri="{BB962C8B-B14F-4D97-AF65-F5344CB8AC3E}">
        <p14:creationId xmlns:p14="http://schemas.microsoft.com/office/powerpoint/2010/main" val="72211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2ABC29E-AF8E-4E90-BF7E-0849BF7DA8BA}"/>
              </a:ext>
            </a:extLst>
          </p:cNvPr>
          <p:cNvSpPr>
            <a:spLocks noGrp="1"/>
          </p:cNvSpPr>
          <p:nvPr>
            <p:ph idx="1"/>
          </p:nvPr>
        </p:nvSpPr>
        <p:spPr>
          <a:xfrm>
            <a:off x="587812" y="359229"/>
            <a:ext cx="11016376" cy="5752322"/>
          </a:xfrm>
        </p:spPr>
        <p:txBody>
          <a:bodyPr>
            <a:normAutofit/>
          </a:bodyPr>
          <a:lstStyle/>
          <a:p>
            <a:pPr algn="l" fontAlgn="base"/>
            <a:r>
              <a:rPr lang="en-US" b="1" i="0" dirty="0">
                <a:solidFill>
                  <a:srgbClr val="334445"/>
                </a:solidFill>
                <a:effectLst/>
                <a:latin typeface="Sailec"/>
              </a:rPr>
              <a:t>At the time of writing, the Covid-19 pandemic has killed over 20,000 people in Vietnam.</a:t>
            </a:r>
            <a:endParaRPr lang="en-US" b="0" i="0" dirty="0">
              <a:solidFill>
                <a:srgbClr val="334445"/>
              </a:solidFill>
              <a:effectLst/>
              <a:latin typeface="Lyon Text"/>
            </a:endParaRPr>
          </a:p>
        </p:txBody>
      </p:sp>
    </p:spTree>
    <p:extLst>
      <p:ext uri="{BB962C8B-B14F-4D97-AF65-F5344CB8AC3E}">
        <p14:creationId xmlns:p14="http://schemas.microsoft.com/office/powerpoint/2010/main" val="3093855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r>
              <a:rPr lang="en-US" dirty="0"/>
              <a:t>CHEAP CAR OR EXPENSIVE BUGATTI?</a:t>
            </a:r>
          </a:p>
        </p:txBody>
      </p:sp>
      <p:sp>
        <p:nvSpPr>
          <p:cNvPr id="5" name="Content Placeholder 4">
            <a:extLst>
              <a:ext uri="{FF2B5EF4-FFF2-40B4-BE49-F238E27FC236}">
                <a16:creationId xmlns:a16="http://schemas.microsoft.com/office/drawing/2014/main" id="{188D624A-0884-4261-9365-11676C8DF999}"/>
              </a:ext>
            </a:extLst>
          </p:cNvPr>
          <p:cNvSpPr>
            <a:spLocks noGrp="1"/>
          </p:cNvSpPr>
          <p:nvPr>
            <p:ph idx="1"/>
          </p:nvPr>
        </p:nvSpPr>
        <p:spPr/>
        <p:txBody>
          <a:bodyPr/>
          <a:lstStyle/>
          <a:p>
            <a:r>
              <a:rPr lang="en-US" dirty="0"/>
              <a:t>Which would you prefer?</a:t>
            </a:r>
          </a:p>
        </p:txBody>
      </p:sp>
      <p:pic>
        <p:nvPicPr>
          <p:cNvPr id="5122" name="Picture 2" descr="Bring cheap, not cheap-looking cars | Medium">
            <a:extLst>
              <a:ext uri="{FF2B5EF4-FFF2-40B4-BE49-F238E27FC236}">
                <a16:creationId xmlns:a16="http://schemas.microsoft.com/office/drawing/2014/main" id="{6AF976EF-96EF-455F-9C0B-73FCC6F15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290" y="3188193"/>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most expensive cars in the world 2021 | startrescue.co.uk">
            <a:extLst>
              <a:ext uri="{FF2B5EF4-FFF2-40B4-BE49-F238E27FC236}">
                <a16:creationId xmlns:a16="http://schemas.microsoft.com/office/drawing/2014/main" id="{9450A031-179C-4932-B920-8008C09FE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056" y="3188193"/>
            <a:ext cx="2696132"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03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p:txBody>
          <a:bodyPr/>
          <a:lstStyle/>
          <a:p>
            <a:r>
              <a:rPr lang="en-US" dirty="0"/>
              <a:t>THE BUGATTI</a:t>
            </a:r>
          </a:p>
        </p:txBody>
      </p:sp>
      <p:sp>
        <p:nvSpPr>
          <p:cNvPr id="5" name="Content Placeholder 4">
            <a:extLst>
              <a:ext uri="{FF2B5EF4-FFF2-40B4-BE49-F238E27FC236}">
                <a16:creationId xmlns:a16="http://schemas.microsoft.com/office/drawing/2014/main" id="{188D624A-0884-4261-9365-11676C8DF999}"/>
              </a:ext>
            </a:extLst>
          </p:cNvPr>
          <p:cNvSpPr>
            <a:spLocks noGrp="1"/>
          </p:cNvSpPr>
          <p:nvPr>
            <p:ph idx="1"/>
          </p:nvPr>
        </p:nvSpPr>
        <p:spPr/>
        <p:txBody>
          <a:bodyPr/>
          <a:lstStyle/>
          <a:p>
            <a:r>
              <a:rPr lang="en-US" dirty="0"/>
              <a:t>Which would you prefer?</a:t>
            </a:r>
          </a:p>
        </p:txBody>
      </p:sp>
      <p:pic>
        <p:nvPicPr>
          <p:cNvPr id="5124" name="Picture 4" descr="The most expensive cars in the world 2021 | startrescue.co.uk">
            <a:extLst>
              <a:ext uri="{FF2B5EF4-FFF2-40B4-BE49-F238E27FC236}">
                <a16:creationId xmlns:a16="http://schemas.microsoft.com/office/drawing/2014/main" id="{9450A031-179C-4932-B920-8008C09FE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46" y="2887132"/>
            <a:ext cx="2696132"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3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86653-A9B5-48E1-9D0A-0C524E08E6A3}"/>
              </a:ext>
            </a:extLst>
          </p:cNvPr>
          <p:cNvSpPr>
            <a:spLocks noGrp="1"/>
          </p:cNvSpPr>
          <p:nvPr>
            <p:ph type="title"/>
          </p:nvPr>
        </p:nvSpPr>
        <p:spPr>
          <a:xfrm>
            <a:off x="3454045" y="4522843"/>
            <a:ext cx="8534400" cy="1507067"/>
          </a:xfrm>
        </p:spPr>
        <p:txBody>
          <a:bodyPr/>
          <a:lstStyle/>
          <a:p>
            <a:r>
              <a:rPr lang="en-US" dirty="0"/>
              <a:t>CHEAP CAR + </a:t>
            </a:r>
            <a:r>
              <a:rPr lang="en-US" b="0" i="0" dirty="0">
                <a:solidFill>
                  <a:srgbClr val="202124"/>
                </a:solidFill>
                <a:effectLst/>
                <a:latin typeface="Google Sans"/>
              </a:rPr>
              <a:t>102,354,930,000 </a:t>
            </a:r>
            <a:r>
              <a:rPr lang="en-US" b="0" i="0" dirty="0" err="1">
                <a:solidFill>
                  <a:srgbClr val="202124"/>
                </a:solidFill>
                <a:effectLst/>
                <a:latin typeface="Google Sans"/>
              </a:rPr>
              <a:t>vnd</a:t>
            </a:r>
            <a:endParaRPr lang="en-US" dirty="0"/>
          </a:p>
        </p:txBody>
      </p:sp>
      <p:sp>
        <p:nvSpPr>
          <p:cNvPr id="5" name="Content Placeholder 4">
            <a:extLst>
              <a:ext uri="{FF2B5EF4-FFF2-40B4-BE49-F238E27FC236}">
                <a16:creationId xmlns:a16="http://schemas.microsoft.com/office/drawing/2014/main" id="{188D624A-0884-4261-9365-11676C8DF999}"/>
              </a:ext>
            </a:extLst>
          </p:cNvPr>
          <p:cNvSpPr>
            <a:spLocks noGrp="1"/>
          </p:cNvSpPr>
          <p:nvPr>
            <p:ph idx="1"/>
          </p:nvPr>
        </p:nvSpPr>
        <p:spPr/>
        <p:txBody>
          <a:bodyPr/>
          <a:lstStyle/>
          <a:p>
            <a:r>
              <a:rPr lang="en-US" dirty="0"/>
              <a:t>Which would you prefer?</a:t>
            </a:r>
          </a:p>
        </p:txBody>
      </p:sp>
      <p:pic>
        <p:nvPicPr>
          <p:cNvPr id="5124" name="Picture 4" descr="The most expensive cars in the world 2021 | startrescue.co.uk">
            <a:extLst>
              <a:ext uri="{FF2B5EF4-FFF2-40B4-BE49-F238E27FC236}">
                <a16:creationId xmlns:a16="http://schemas.microsoft.com/office/drawing/2014/main" id="{9450A031-179C-4932-B920-8008C09FE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5819" y="3117172"/>
            <a:ext cx="269613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ring cheap, not cheap-looking cars | Medium">
            <a:extLst>
              <a:ext uri="{FF2B5EF4-FFF2-40B4-BE49-F238E27FC236}">
                <a16:creationId xmlns:a16="http://schemas.microsoft.com/office/drawing/2014/main" id="{9481BB43-B811-4A38-84B3-1343B2B18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897" y="3117172"/>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VND set to continue trading stable in 2021">
            <a:extLst>
              <a:ext uri="{FF2B5EF4-FFF2-40B4-BE49-F238E27FC236}">
                <a16:creationId xmlns:a16="http://schemas.microsoft.com/office/drawing/2014/main" id="{F02AF0D4-E8AF-4BF3-9880-6B0BEFB23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7872" y="3117172"/>
            <a:ext cx="2500312"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59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41285-04E1-4643-9E2C-F31CBEB86654}"/>
              </a:ext>
            </a:extLst>
          </p:cNvPr>
          <p:cNvSpPr>
            <a:spLocks noGrp="1"/>
          </p:cNvSpPr>
          <p:nvPr>
            <p:ph type="title"/>
          </p:nvPr>
        </p:nvSpPr>
        <p:spPr>
          <a:xfrm>
            <a:off x="917477" y="0"/>
            <a:ext cx="8534400" cy="1507067"/>
          </a:xfrm>
        </p:spPr>
        <p:txBody>
          <a:bodyPr/>
          <a:lstStyle/>
          <a:p>
            <a:r>
              <a:rPr lang="en-US" dirty="0"/>
              <a:t>What are cognitive biases?</a:t>
            </a:r>
          </a:p>
        </p:txBody>
      </p:sp>
      <p:sp>
        <p:nvSpPr>
          <p:cNvPr id="3" name="Content Placeholder 2">
            <a:extLst>
              <a:ext uri="{FF2B5EF4-FFF2-40B4-BE49-F238E27FC236}">
                <a16:creationId xmlns:a16="http://schemas.microsoft.com/office/drawing/2014/main" id="{4A1AE720-2089-4DAC-8623-A350A5AD9C7B}"/>
              </a:ext>
            </a:extLst>
          </p:cNvPr>
          <p:cNvSpPr>
            <a:spLocks noGrp="1"/>
          </p:cNvSpPr>
          <p:nvPr>
            <p:ph idx="1"/>
          </p:nvPr>
        </p:nvSpPr>
        <p:spPr>
          <a:xfrm>
            <a:off x="917477" y="1507067"/>
            <a:ext cx="8534400" cy="3615267"/>
          </a:xfrm>
        </p:spPr>
        <p:txBody>
          <a:bodyPr>
            <a:normAutofit fontScale="85000" lnSpcReduction="20000"/>
          </a:bodyPr>
          <a:lstStyle/>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are unconscious errors in thinking that arise from problems related to memory, attention, and other mental mistakes.</a:t>
            </a:r>
          </a:p>
          <a:p>
            <a:pPr algn="l">
              <a:buFont typeface="Arial" panose="020B0604020202020204" pitchFamily="34" charset="0"/>
              <a:buChar char="•"/>
            </a:pPr>
            <a:r>
              <a:rPr lang="en-US" b="0" i="0" dirty="0">
                <a:solidFill>
                  <a:srgbClr val="000000"/>
                </a:solidFill>
                <a:effectLst/>
                <a:latin typeface="Georgia" panose="02040502050405020303" pitchFamily="18" charset="0"/>
              </a:rPr>
              <a:t>These biases result from our brain’s efforts to simplify the incredibly complex world in which we live.</a:t>
            </a:r>
          </a:p>
          <a:p>
            <a:pPr algn="l">
              <a:buFont typeface="Arial" panose="020B0604020202020204" pitchFamily="34" charset="0"/>
              <a:buChar char="•"/>
            </a:pPr>
            <a:r>
              <a:rPr lang="en-US" b="0" i="0" dirty="0">
                <a:solidFill>
                  <a:srgbClr val="000000"/>
                </a:solidFill>
                <a:effectLst/>
                <a:latin typeface="Georgia" panose="02040502050405020303" pitchFamily="18" charset="0"/>
              </a:rPr>
              <a:t>Confirmation bias, hindsight bias, self-serving bias, anchoring bias, availability bias, </a:t>
            </a:r>
            <a:r>
              <a:rPr lang="en-US" b="0" i="0" u="none" strike="noStrike" dirty="0">
                <a:solidFill>
                  <a:srgbClr val="337AB7"/>
                </a:solidFill>
                <a:effectLst/>
                <a:latin typeface="Georgia" panose="02040502050405020303" pitchFamily="18" charset="0"/>
                <a:hlinkClick r:id="rId2"/>
              </a:rPr>
              <a:t>the framing effect</a:t>
            </a:r>
            <a:r>
              <a:rPr lang="en-US" b="0" i="0" dirty="0">
                <a:solidFill>
                  <a:srgbClr val="000000"/>
                </a:solidFill>
                <a:effectLst/>
                <a:latin typeface="Georgia" panose="02040502050405020303" pitchFamily="18" charset="0"/>
              </a:rPr>
              <a:t>, and </a:t>
            </a:r>
            <a:r>
              <a:rPr lang="en-US" b="0" i="0" u="none" strike="noStrike" dirty="0">
                <a:solidFill>
                  <a:srgbClr val="337AB7"/>
                </a:solidFill>
                <a:effectLst/>
                <a:latin typeface="Georgia" panose="02040502050405020303" pitchFamily="18" charset="0"/>
                <a:hlinkClick r:id="rId3"/>
              </a:rPr>
              <a:t>inattentional blindness</a:t>
            </a:r>
            <a:r>
              <a:rPr lang="en-US" b="0" i="0" dirty="0">
                <a:solidFill>
                  <a:srgbClr val="000000"/>
                </a:solidFill>
                <a:effectLst/>
                <a:latin typeface="Georgia" panose="02040502050405020303" pitchFamily="18" charset="0"/>
              </a:rPr>
              <a:t> are some of the most common examples of cognitive bias.</a:t>
            </a:r>
          </a:p>
          <a:p>
            <a:pPr algn="l">
              <a:buFont typeface="Arial" panose="020B0604020202020204" pitchFamily="34" charset="0"/>
              <a:buChar char="•"/>
            </a:pPr>
            <a:r>
              <a:rPr lang="en-US" b="0" i="0" dirty="0">
                <a:solidFill>
                  <a:srgbClr val="000000"/>
                </a:solidFill>
                <a:effectLst/>
                <a:latin typeface="Georgia" panose="02040502050405020303" pitchFamily="18" charset="0"/>
              </a:rPr>
              <a:t>Cognitive biases have direct implications on our safety, our interactions with others, and the way we make judgments and decisions in our daily lives.</a:t>
            </a:r>
          </a:p>
          <a:p>
            <a:pPr algn="l">
              <a:buFont typeface="Arial" panose="020B0604020202020204" pitchFamily="34" charset="0"/>
              <a:buChar char="•"/>
            </a:pPr>
            <a:r>
              <a:rPr lang="en-US" b="0" i="0" dirty="0">
                <a:solidFill>
                  <a:srgbClr val="000000"/>
                </a:solidFill>
                <a:effectLst/>
                <a:latin typeface="Georgia" panose="02040502050405020303" pitchFamily="18" charset="0"/>
              </a:rPr>
              <a:t>Although these biases are unconscious, there are small steps we can take to train our minds to adopt a new pattern of thinking and mitigate the effects of these biases.</a:t>
            </a:r>
          </a:p>
          <a:p>
            <a:br>
              <a:rPr lang="en-US" b="0" i="0" dirty="0">
                <a:solidFill>
                  <a:srgbClr val="000000"/>
                </a:solidFill>
                <a:effectLst/>
                <a:latin typeface="Georgia" panose="02040502050405020303" pitchFamily="18" charset="0"/>
              </a:rPr>
            </a:br>
            <a:endParaRPr lang="en-US" dirty="0"/>
          </a:p>
        </p:txBody>
      </p:sp>
    </p:spTree>
    <p:extLst>
      <p:ext uri="{BB962C8B-B14F-4D97-AF65-F5344CB8AC3E}">
        <p14:creationId xmlns:p14="http://schemas.microsoft.com/office/powerpoint/2010/main" val="1772183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47269C-472F-498B-8F13-78D25ABB9A8A}"/>
              </a:ext>
            </a:extLst>
          </p:cNvPr>
          <p:cNvSpPr>
            <a:spLocks noGrp="1"/>
          </p:cNvSpPr>
          <p:nvPr>
            <p:ph idx="1"/>
          </p:nvPr>
        </p:nvSpPr>
        <p:spPr/>
        <p:txBody>
          <a:bodyPr>
            <a:normAutofit fontScale="85000" lnSpcReduction="10000"/>
          </a:bodyPr>
          <a:lstStyle/>
          <a:p>
            <a:pPr algn="l">
              <a:buFont typeface="Arial" panose="020B0604020202020204" pitchFamily="34" charset="0"/>
              <a:buChar char="•"/>
            </a:pPr>
            <a:r>
              <a:rPr lang="en-US" b="1" i="0" dirty="0">
                <a:solidFill>
                  <a:srgbClr val="000000"/>
                </a:solidFill>
                <a:effectLst/>
                <a:latin typeface="Georgia" panose="02040502050405020303" pitchFamily="18" charset="0"/>
              </a:rPr>
              <a:t>The framing effect</a:t>
            </a:r>
          </a:p>
          <a:p>
            <a:pPr algn="l">
              <a:buFont typeface="Arial" panose="020B0604020202020204" pitchFamily="34" charset="0"/>
              <a:buChar char="•"/>
            </a:pPr>
            <a:r>
              <a:rPr lang="en-US" b="0" i="0" dirty="0">
                <a:solidFill>
                  <a:srgbClr val="000000"/>
                </a:solidFill>
                <a:effectLst/>
                <a:latin typeface="Georgia" panose="02040502050405020303" pitchFamily="18" charset="0"/>
              </a:rPr>
              <a:t>The framing effect is the cognitive bias wherein an individual’s choice from a set of options is influenced more by how the information is worded than by the information itself.</a:t>
            </a:r>
          </a:p>
          <a:p>
            <a:pPr algn="l">
              <a:buFont typeface="Arial" panose="020B0604020202020204" pitchFamily="34" charset="0"/>
              <a:buChar char="•"/>
            </a:pPr>
            <a:r>
              <a:rPr lang="en-US" b="0" i="0" dirty="0">
                <a:solidFill>
                  <a:srgbClr val="000000"/>
                </a:solidFill>
                <a:effectLst/>
                <a:latin typeface="Georgia" panose="02040502050405020303" pitchFamily="18" charset="0"/>
              </a:rPr>
              <a:t>The prospect theory is crucial to understanding the framing effect; it describes how individuals evaluate their losses and acquire insight in an asymmetric fashion.</a:t>
            </a:r>
          </a:p>
          <a:p>
            <a:pPr algn="l">
              <a:buFont typeface="Arial" panose="020B0604020202020204" pitchFamily="34" charset="0"/>
              <a:buChar char="•"/>
            </a:pPr>
            <a:r>
              <a:rPr lang="en-US" b="0" i="0" dirty="0">
                <a:solidFill>
                  <a:srgbClr val="000000"/>
                </a:solidFill>
                <a:effectLst/>
                <a:latin typeface="Georgia" panose="02040502050405020303" pitchFamily="18" charset="0"/>
              </a:rPr>
              <a:t>The two Israeli psychologists, Daniel Kahneman and Amos Tversky are responsible for introducing both the framing effect and the prospect theory.</a:t>
            </a:r>
          </a:p>
          <a:p>
            <a:pPr algn="l">
              <a:buFont typeface="Arial" panose="020B0604020202020204" pitchFamily="34" charset="0"/>
              <a:buChar char="•"/>
            </a:pPr>
            <a:r>
              <a:rPr lang="en-US" b="0" i="0" dirty="0">
                <a:solidFill>
                  <a:srgbClr val="000000"/>
                </a:solidFill>
                <a:effectLst/>
                <a:latin typeface="Georgia" panose="02040502050405020303" pitchFamily="18" charset="0"/>
              </a:rPr>
              <a:t>The framing effect increases with age, and has been observed in a variety of contexts ranging from plea-bargaining to choosing cancer treatments.</a:t>
            </a:r>
          </a:p>
          <a:p>
            <a:pPr algn="l">
              <a:buFont typeface="Arial" panose="020B0604020202020204" pitchFamily="34" charset="0"/>
              <a:buChar char="•"/>
            </a:pPr>
            <a:r>
              <a:rPr lang="en-US" b="0" i="0" dirty="0">
                <a:solidFill>
                  <a:srgbClr val="000000"/>
                </a:solidFill>
                <a:effectLst/>
                <a:latin typeface="Georgia" panose="02040502050405020303" pitchFamily="18" charset="0"/>
              </a:rPr>
              <a:t>Thorough investigation, a critical and analytical approach to information, and the consideration of a diversity of opinions may help avoid the framing effect.</a:t>
            </a:r>
          </a:p>
        </p:txBody>
      </p:sp>
    </p:spTree>
    <p:extLst>
      <p:ext uri="{BB962C8B-B14F-4D97-AF65-F5344CB8AC3E}">
        <p14:creationId xmlns:p14="http://schemas.microsoft.com/office/powerpoint/2010/main" val="3343409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ED726-08AF-466A-B9B8-54CD444E10D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19BC877-9098-4568-9063-72BFF3670286}"/>
              </a:ext>
            </a:extLst>
          </p:cNvPr>
          <p:cNvSpPr>
            <a:spLocks noGrp="1"/>
          </p:cNvSpPr>
          <p:nvPr>
            <p:ph idx="1"/>
          </p:nvPr>
        </p:nvSpPr>
        <p:spPr/>
        <p:txBody>
          <a:bodyPr/>
          <a:lstStyle/>
          <a:p>
            <a:endParaRPr lang="en-US"/>
          </a:p>
        </p:txBody>
      </p:sp>
      <p:pic>
        <p:nvPicPr>
          <p:cNvPr id="1026" name="Picture 2" descr="Framing effect - Biases &amp;amp; Heuristics | The Decision Lab">
            <a:extLst>
              <a:ext uri="{FF2B5EF4-FFF2-40B4-BE49-F238E27FC236}">
                <a16:creationId xmlns:a16="http://schemas.microsoft.com/office/drawing/2014/main" id="{416575EF-1D2F-4474-B30F-E9D8EE5BD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91464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
  <TotalTime>1535</TotalTime>
  <Words>608</Words>
  <Application>Microsoft Office PowerPoint</Application>
  <PresentationFormat>Widescreen</PresentationFormat>
  <Paragraphs>37</Paragraphs>
  <Slides>16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Century Gothic</vt:lpstr>
      <vt:lpstr>Georgia</vt:lpstr>
      <vt:lpstr>Google Sans</vt:lpstr>
      <vt:lpstr>Lyon Display</vt:lpstr>
      <vt:lpstr>Lyon Text</vt:lpstr>
      <vt:lpstr>Sailec</vt:lpstr>
      <vt:lpstr>Wingdings 3</vt:lpstr>
      <vt:lpstr>Slice</vt:lpstr>
      <vt:lpstr>Cognitive Biases</vt:lpstr>
      <vt:lpstr>PowerPoint Presentation</vt:lpstr>
      <vt:lpstr>PowerPoint Presentation</vt:lpstr>
      <vt:lpstr>CHEAP CAR OR EXPENSIVE BUGATTI?</vt:lpstr>
      <vt:lpstr>THE BUGATTI</vt:lpstr>
      <vt:lpstr>CHEAP CAR + 102,354,930,000 vnd</vt:lpstr>
      <vt:lpstr>What are cognitive biases?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Now try the quiz…</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Biases</dc:title>
  <dc:creator>Axe101 -</dc:creator>
  <cp:lastModifiedBy>Axe101 -</cp:lastModifiedBy>
  <cp:revision>10</cp:revision>
  <dcterms:created xsi:type="dcterms:W3CDTF">2021-10-02T07:24:18Z</dcterms:created>
  <dcterms:modified xsi:type="dcterms:W3CDTF">2021-10-11T05:04:08Z</dcterms:modified>
</cp:coreProperties>
</file>