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FA3AE88-1B96-41A1-BAF3-E2295C570391}">
  <a:tblStyle styleId="{AFA3AE88-1B96-41A1-BAF3-E2295C570391}"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4: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5: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6: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7: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8: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9: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0: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1: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2: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3: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4: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5: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26: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27: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8: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9: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30: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31: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2: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33: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701025" y="4415775"/>
            <a:ext cx="5608300" cy="41833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5.jpg"/></Relationships>
</file>

<file path=ppt/slides/_rels/slide29.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6.png"/><Relationship Id="rId13" Type="http://schemas.openxmlformats.org/officeDocument/2006/relationships/image" Target="../media/image39.png"/><Relationship Id="rId12"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jpg"/><Relationship Id="rId4" Type="http://schemas.openxmlformats.org/officeDocument/2006/relationships/image" Target="../media/image29.gif"/><Relationship Id="rId9" Type="http://schemas.openxmlformats.org/officeDocument/2006/relationships/image" Target="../media/image34.png"/><Relationship Id="rId14" Type="http://schemas.openxmlformats.org/officeDocument/2006/relationships/image" Target="../media/image38.png"/><Relationship Id="rId5" Type="http://schemas.openxmlformats.org/officeDocument/2006/relationships/image" Target="../media/image30.jpg"/><Relationship Id="rId6" Type="http://schemas.openxmlformats.org/officeDocument/2006/relationships/image" Target="../media/image33.jpg"/><Relationship Id="rId7" Type="http://schemas.openxmlformats.org/officeDocument/2006/relationships/image" Target="../media/image28.jpg"/><Relationship Id="rId8"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3PcmHSPVlK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0"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1.jpg"/><Relationship Id="rId4" Type="http://schemas.openxmlformats.org/officeDocument/2006/relationships/image" Target="../media/image42.png"/><Relationship Id="rId9" Type="http://schemas.openxmlformats.org/officeDocument/2006/relationships/image" Target="../media/image45.png"/><Relationship Id="rId5" Type="http://schemas.openxmlformats.org/officeDocument/2006/relationships/image" Target="../media/image40.png"/><Relationship Id="rId6" Type="http://schemas.openxmlformats.org/officeDocument/2006/relationships/image" Target="../media/image33.jpg"/><Relationship Id="rId7" Type="http://schemas.openxmlformats.org/officeDocument/2006/relationships/image" Target="../media/image47.png"/><Relationship Id="rId8"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1453662" y="0"/>
            <a:ext cx="8534400" cy="7478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Xmas Lesson for J1 – J2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chemeClr val="dk1"/>
                </a:solidFill>
                <a:latin typeface="Calibri"/>
                <a:ea typeface="Calibri"/>
                <a:cs typeface="Calibri"/>
                <a:sym typeface="Calibri"/>
              </a:rPr>
              <a:t>Aims: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1) To introduce some Xmas vocab and give students the opportunity to practise using it in written and oral activities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2) To review basic prepositions of place within the context of a Christmas song (Where’s Santa?)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Target Vocab</a:t>
            </a:r>
            <a:r>
              <a:rPr lang="en-US" sz="1400">
                <a:solidFill>
                  <a:schemeClr val="dk1"/>
                </a:solidFill>
                <a:latin typeface="Calibri"/>
                <a:ea typeface="Calibri"/>
                <a:cs typeface="Calibri"/>
                <a:sym typeface="Calibri"/>
              </a:rPr>
              <a:t>: Santa, Reindeer, Sleigh, Presents, Christmas Tree, Bauble, Star, Stockings</a:t>
            </a:r>
            <a:br>
              <a:rPr lang="en-US" sz="1400">
                <a:solidFill>
                  <a:schemeClr val="dk1"/>
                </a:solidFill>
                <a:latin typeface="Calibri"/>
                <a:ea typeface="Calibri"/>
                <a:cs typeface="Calibri"/>
                <a:sym typeface="Calibri"/>
              </a:rPr>
            </a:br>
            <a:r>
              <a:rPr b="1" lang="en-US" sz="1400">
                <a:solidFill>
                  <a:schemeClr val="dk1"/>
                </a:solidFill>
                <a:latin typeface="Calibri"/>
                <a:ea typeface="Calibri"/>
                <a:cs typeface="Calibri"/>
                <a:sym typeface="Calibri"/>
              </a:rPr>
              <a:t>Target Grammar</a:t>
            </a:r>
            <a:r>
              <a:rPr lang="en-US" sz="1400">
                <a:solidFill>
                  <a:schemeClr val="dk1"/>
                </a:solidFill>
                <a:latin typeface="Calibri"/>
                <a:ea typeface="Calibri"/>
                <a:cs typeface="Calibri"/>
                <a:sym typeface="Calibri"/>
              </a:rPr>
              <a:t>: Santa is </a:t>
            </a:r>
            <a:r>
              <a:rPr b="1" lang="en-US" sz="1400">
                <a:solidFill>
                  <a:schemeClr val="dk1"/>
                </a:solidFill>
                <a:latin typeface="Calibri"/>
                <a:ea typeface="Calibri"/>
                <a:cs typeface="Calibri"/>
                <a:sym typeface="Calibri"/>
              </a:rPr>
              <a:t>on the rooftop</a:t>
            </a:r>
            <a:r>
              <a:rPr lang="en-US" sz="1400">
                <a:solidFill>
                  <a:schemeClr val="dk1"/>
                </a:solidFill>
                <a:latin typeface="Calibri"/>
                <a:ea typeface="Calibri"/>
                <a:cs typeface="Calibri"/>
                <a:sym typeface="Calibri"/>
              </a:rPr>
              <a:t>, Santa is putting presents </a:t>
            </a:r>
            <a:r>
              <a:rPr b="1" lang="en-US" sz="1400">
                <a:solidFill>
                  <a:schemeClr val="dk1"/>
                </a:solidFill>
                <a:latin typeface="Calibri"/>
                <a:ea typeface="Calibri"/>
                <a:cs typeface="Calibri"/>
                <a:sym typeface="Calibri"/>
              </a:rPr>
              <a:t>under the tree</a:t>
            </a:r>
            <a:r>
              <a:rPr lang="en-US" sz="1400">
                <a:solidFill>
                  <a:schemeClr val="dk1"/>
                </a:solidFill>
                <a:latin typeface="Calibri"/>
                <a:ea typeface="Calibri"/>
                <a:cs typeface="Calibri"/>
                <a:sym typeface="Calibri"/>
              </a:rPr>
              <a:t>, Santa is </a:t>
            </a:r>
            <a:r>
              <a:rPr b="1" lang="en-US" sz="1400">
                <a:solidFill>
                  <a:schemeClr val="dk1"/>
                </a:solidFill>
                <a:latin typeface="Calibri"/>
                <a:ea typeface="Calibri"/>
                <a:cs typeface="Calibri"/>
                <a:sym typeface="Calibri"/>
              </a:rPr>
              <a:t>in his sleigh</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Procedure:</a:t>
            </a:r>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Circle time / TPR routine</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Play the song “Where’s Santa? ” (link in slide 3) without the audio. Students watch and complete the worksheet. They must tick the images they see on the video. Answer key: the elf and xmas pudding are not in the video. </a:t>
            </a:r>
            <a:r>
              <a:rPr b="1" lang="en-US" sz="1400">
                <a:solidFill>
                  <a:schemeClr val="dk1"/>
                </a:solidFill>
                <a:latin typeface="Calibri"/>
                <a:ea typeface="Calibri"/>
                <a:cs typeface="Calibri"/>
                <a:sym typeface="Calibri"/>
              </a:rPr>
              <a:t>(Set context).</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Feedback and elicit what images they know already. Play video again to check answers. </a:t>
            </a:r>
            <a:r>
              <a:rPr b="1" lang="en-US" sz="1400">
                <a:solidFill>
                  <a:schemeClr val="dk1"/>
                </a:solidFill>
                <a:latin typeface="Calibri"/>
                <a:ea typeface="Calibri"/>
                <a:cs typeface="Calibri"/>
                <a:sym typeface="Calibri"/>
              </a:rPr>
              <a:t>(Identify gaps)</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Then present the FCs to reinforce (slides 3 – 10). </a:t>
            </a:r>
            <a:r>
              <a:rPr b="1" lang="en-US" sz="1400">
                <a:solidFill>
                  <a:schemeClr val="dk1"/>
                </a:solidFill>
                <a:latin typeface="Calibri"/>
                <a:ea typeface="Calibri"/>
                <a:cs typeface="Calibri"/>
                <a:sym typeface="Calibri"/>
              </a:rPr>
              <a:t>(Present target language)</a:t>
            </a:r>
            <a:endParaRPr/>
          </a:p>
          <a:p>
            <a:pPr indent="-342900" lvl="1" marL="800100" marR="0" rtl="0" algn="l">
              <a:spcBef>
                <a:spcPts val="0"/>
              </a:spcBef>
              <a:spcAft>
                <a:spcPts val="0"/>
              </a:spcAft>
              <a:buClr>
                <a:schemeClr val="dk1"/>
              </a:buClr>
              <a:buSzPts val="1400"/>
              <a:buFont typeface="Calibri"/>
              <a:buAutoNum type="arabicParenR"/>
            </a:pPr>
            <a:r>
              <a:rPr b="0" i="0" lang="en-US" sz="1400" u="none" cap="none" strike="noStrike">
                <a:solidFill>
                  <a:schemeClr val="dk1"/>
                </a:solidFill>
                <a:latin typeface="Calibri"/>
                <a:ea typeface="Calibri"/>
                <a:cs typeface="Calibri"/>
                <a:sym typeface="Calibri"/>
              </a:rPr>
              <a:t>First present the pics. Students listen. </a:t>
            </a:r>
            <a:endParaRPr/>
          </a:p>
          <a:p>
            <a:pPr indent="-342900" lvl="1" marL="800100" marR="0" rtl="0" algn="l">
              <a:spcBef>
                <a:spcPts val="0"/>
              </a:spcBef>
              <a:spcAft>
                <a:spcPts val="0"/>
              </a:spcAft>
              <a:buClr>
                <a:schemeClr val="dk1"/>
              </a:buClr>
              <a:buSzPts val="1400"/>
              <a:buFont typeface="Calibri"/>
              <a:buAutoNum type="arabicParenR"/>
            </a:pPr>
            <a:r>
              <a:rPr b="0" i="0" lang="en-US" sz="1400" u="none" cap="none" strike="noStrike">
                <a:solidFill>
                  <a:schemeClr val="dk1"/>
                </a:solidFill>
                <a:latin typeface="Calibri"/>
                <a:ea typeface="Calibri"/>
                <a:cs typeface="Calibri"/>
                <a:sym typeface="Calibri"/>
              </a:rPr>
              <a:t>Play two receptive games to check their comprehension. Play the whole class receptive game ‘Jump the line’ followed by an individual receptive game ‘ slap the board’ or ‘go fish’ or ‘pass the parcel’. </a:t>
            </a:r>
            <a:r>
              <a:rPr b="1" i="0" lang="en-US" sz="1400" u="none" cap="none" strike="noStrike">
                <a:solidFill>
                  <a:schemeClr val="dk1"/>
                </a:solidFill>
                <a:latin typeface="Calibri"/>
                <a:ea typeface="Calibri"/>
                <a:cs typeface="Calibri"/>
                <a:sym typeface="Calibri"/>
              </a:rPr>
              <a:t>(Check STs comprehension receptively).</a:t>
            </a:r>
            <a:br>
              <a:rPr b="0" i="0" lang="en-US"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Then play two activities where students match the word cards to the pics.  </a:t>
            </a:r>
            <a:r>
              <a:rPr b="1" lang="en-US" sz="1400">
                <a:solidFill>
                  <a:schemeClr val="dk1"/>
                </a:solidFill>
                <a:latin typeface="Calibri"/>
                <a:ea typeface="Calibri"/>
                <a:cs typeface="Calibri"/>
                <a:sym typeface="Calibri"/>
              </a:rPr>
              <a:t>(Introduce written form of TL and check comprehension receptively).</a:t>
            </a:r>
            <a:endParaRPr/>
          </a:p>
          <a:p>
            <a:pPr indent="-342900" lvl="1" marL="800100" marR="0" rtl="0" algn="l">
              <a:spcBef>
                <a:spcPts val="0"/>
              </a:spcBef>
              <a:spcAft>
                <a:spcPts val="0"/>
              </a:spcAft>
              <a:buClr>
                <a:schemeClr val="dk1"/>
              </a:buClr>
              <a:buSzPts val="1400"/>
              <a:buFont typeface="Calibri"/>
              <a:buAutoNum type="arabicParenR"/>
            </a:pPr>
            <a:r>
              <a:rPr b="0" i="0" lang="en-US" sz="1400" u="none" cap="none" strike="noStrike">
                <a:solidFill>
                  <a:schemeClr val="dk1"/>
                </a:solidFill>
                <a:latin typeface="Calibri"/>
                <a:ea typeface="Calibri"/>
                <a:cs typeface="Calibri"/>
                <a:sym typeface="Calibri"/>
              </a:rPr>
              <a:t>Pelmanism (turn over; match the cards). </a:t>
            </a:r>
            <a:endParaRPr/>
          </a:p>
          <a:p>
            <a:pPr indent="-342900" lvl="1" marL="800100" marR="0" rtl="0" algn="l">
              <a:spcBef>
                <a:spcPts val="0"/>
              </a:spcBef>
              <a:spcAft>
                <a:spcPts val="0"/>
              </a:spcAft>
              <a:buClr>
                <a:schemeClr val="dk1"/>
              </a:buClr>
              <a:buSzPts val="1400"/>
              <a:buFont typeface="Calibri"/>
              <a:buAutoNum type="arabicParenR"/>
            </a:pPr>
            <a:r>
              <a:rPr b="0" i="0" lang="en-US" sz="1400" u="none" cap="none" strike="noStrike">
                <a:solidFill>
                  <a:schemeClr val="dk1"/>
                </a:solidFill>
                <a:latin typeface="Calibri"/>
                <a:ea typeface="Calibri"/>
                <a:cs typeface="Calibri"/>
                <a:sym typeface="Calibri"/>
              </a:rPr>
              <a:t>Chopstick pick up (teacher calls out a word and they race to pick up corresponding word card)</a:t>
            </a:r>
            <a:br>
              <a:rPr b="0" i="0" lang="en-US"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arenR"/>
            </a:pPr>
            <a:r>
              <a:rPr lang="en-US" sz="1400">
                <a:solidFill>
                  <a:schemeClr val="dk1"/>
                </a:solidFill>
                <a:latin typeface="Calibri"/>
                <a:ea typeface="Calibri"/>
                <a:cs typeface="Calibri"/>
                <a:sym typeface="Calibri"/>
              </a:rPr>
              <a:t>Now give them the playing cards handout. First do a listening dictation where you tell the students to colour the items specific colours. Then, get the students to write the names of the items underneath. To scaffold, lay the word cards out on the floor so that they can look at them if needed.  </a:t>
            </a:r>
            <a:r>
              <a:rPr b="1" lang="en-US" sz="1400">
                <a:solidFill>
                  <a:schemeClr val="dk1"/>
                </a:solidFill>
                <a:latin typeface="Calibri"/>
                <a:ea typeface="Calibri"/>
                <a:cs typeface="Calibri"/>
                <a:sym typeface="Calibri"/>
              </a:rPr>
              <a:t>(Receptive comprehension check followed by checking students 'written accuracy of TL).</a:t>
            </a:r>
            <a:br>
              <a:rPr b="1" lang="en-US" sz="1400">
                <a:solidFill>
                  <a:schemeClr val="dk1"/>
                </a:solidFill>
                <a:latin typeface="Calibri"/>
                <a:ea typeface="Calibri"/>
                <a:cs typeface="Calibri"/>
                <a:sym typeface="Calibri"/>
              </a:rPr>
            </a:br>
            <a:endParaRPr b="1" i="1" sz="1200">
              <a:solidFill>
                <a:schemeClr val="dk1"/>
              </a:solidFill>
              <a:latin typeface="Calibri"/>
              <a:ea typeface="Calibri"/>
              <a:cs typeface="Calibri"/>
              <a:sym typeface="Calibri"/>
            </a:endParaRPr>
          </a:p>
          <a:p>
            <a:pPr indent="-266700" lvl="0" marL="34290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b="3087" l="0" r="0" t="0"/>
          <a:stretch/>
        </p:blipFill>
        <p:spPr>
          <a:xfrm>
            <a:off x="3275463" y="922605"/>
            <a:ext cx="4606475" cy="48094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http://namiwash.org/wp-content/uploads/2015/11/christmas-stocking-clip-art-unbyx8gz.png" id="134" name="Google Shape;134;p23"/>
          <p:cNvPicPr preferRelativeResize="0"/>
          <p:nvPr/>
        </p:nvPicPr>
        <p:blipFill rotWithShape="1">
          <a:blip r:embed="rId3">
            <a:alphaModFix/>
          </a:blip>
          <a:srcRect b="0" l="0" r="0" t="0"/>
          <a:stretch/>
        </p:blipFill>
        <p:spPr>
          <a:xfrm>
            <a:off x="1005580" y="726471"/>
            <a:ext cx="10348914" cy="4631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Image result for decorations for christmas" id="139" name="Google Shape;139;p24"/>
          <p:cNvPicPr preferRelativeResize="0"/>
          <p:nvPr/>
        </p:nvPicPr>
        <p:blipFill rotWithShape="1">
          <a:blip r:embed="rId3">
            <a:alphaModFix/>
          </a:blip>
          <a:srcRect b="0" l="0" r="0" t="0"/>
          <a:stretch/>
        </p:blipFill>
        <p:spPr>
          <a:xfrm>
            <a:off x="1779657" y="543564"/>
            <a:ext cx="8606595" cy="55842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descr="Image result for christmas cracker" id="144" name="Google Shape;144;p25"/>
          <p:cNvPicPr preferRelativeResize="0"/>
          <p:nvPr/>
        </p:nvPicPr>
        <p:blipFill rotWithShape="1">
          <a:blip r:embed="rId3">
            <a:alphaModFix/>
          </a:blip>
          <a:srcRect b="0" l="0" r="0" t="0"/>
          <a:stretch/>
        </p:blipFill>
        <p:spPr>
          <a:xfrm>
            <a:off x="2257330" y="1526772"/>
            <a:ext cx="9163050" cy="4962526"/>
          </a:xfrm>
          <a:prstGeom prst="rect">
            <a:avLst/>
          </a:prstGeom>
          <a:noFill/>
          <a:ln>
            <a:noFill/>
          </a:ln>
        </p:spPr>
      </p:pic>
      <p:pic>
        <p:nvPicPr>
          <p:cNvPr descr="Image result for christmas cracker" id="145" name="Google Shape;145;p25"/>
          <p:cNvPicPr preferRelativeResize="0"/>
          <p:nvPr/>
        </p:nvPicPr>
        <p:blipFill rotWithShape="1">
          <a:blip r:embed="rId4">
            <a:alphaModFix/>
          </a:blip>
          <a:srcRect b="0" l="0" r="0" t="0"/>
          <a:stretch/>
        </p:blipFill>
        <p:spPr>
          <a:xfrm>
            <a:off x="619599" y="621896"/>
            <a:ext cx="3714750" cy="1809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Image result for christmas mistletoe" id="150" name="Google Shape;150;p26"/>
          <p:cNvPicPr preferRelativeResize="0"/>
          <p:nvPr/>
        </p:nvPicPr>
        <p:blipFill rotWithShape="1">
          <a:blip r:embed="rId3">
            <a:alphaModFix/>
          </a:blip>
          <a:srcRect b="0" l="0" r="0" t="0"/>
          <a:stretch/>
        </p:blipFill>
        <p:spPr>
          <a:xfrm>
            <a:off x="892554" y="765387"/>
            <a:ext cx="2667000" cy="4752976"/>
          </a:xfrm>
          <a:prstGeom prst="rect">
            <a:avLst/>
          </a:prstGeom>
          <a:noFill/>
          <a:ln>
            <a:noFill/>
          </a:ln>
        </p:spPr>
      </p:pic>
      <p:pic>
        <p:nvPicPr>
          <p:cNvPr descr="Image result for christmas mistletoe" id="151" name="Google Shape;151;p26"/>
          <p:cNvPicPr preferRelativeResize="0"/>
          <p:nvPr/>
        </p:nvPicPr>
        <p:blipFill rotWithShape="1">
          <a:blip r:embed="rId4">
            <a:alphaModFix/>
          </a:blip>
          <a:srcRect b="0" l="0" r="0" t="0"/>
          <a:stretch/>
        </p:blipFill>
        <p:spPr>
          <a:xfrm>
            <a:off x="4864053" y="937146"/>
            <a:ext cx="5679837" cy="47539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descr="Image result for christmas carols" id="156" name="Google Shape;156;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christmas carols" id="157" name="Google Shape;157;p27"/>
          <p:cNvPicPr preferRelativeResize="0"/>
          <p:nvPr/>
        </p:nvPicPr>
        <p:blipFill rotWithShape="1">
          <a:blip r:embed="rId3">
            <a:alphaModFix/>
          </a:blip>
          <a:srcRect b="0" l="0" r="0" t="0"/>
          <a:stretch/>
        </p:blipFill>
        <p:spPr>
          <a:xfrm>
            <a:off x="307975" y="3360761"/>
            <a:ext cx="4905375" cy="2381250"/>
          </a:xfrm>
          <a:prstGeom prst="rect">
            <a:avLst/>
          </a:prstGeom>
          <a:noFill/>
          <a:ln>
            <a:noFill/>
          </a:ln>
        </p:spPr>
      </p:pic>
      <p:pic>
        <p:nvPicPr>
          <p:cNvPr descr="Image result for christmas carols" id="158" name="Google Shape;158;p27"/>
          <p:cNvPicPr preferRelativeResize="0"/>
          <p:nvPr/>
        </p:nvPicPr>
        <p:blipFill rotWithShape="1">
          <a:blip r:embed="rId4">
            <a:alphaModFix/>
          </a:blip>
          <a:srcRect b="0" l="0" r="0" t="0"/>
          <a:stretch/>
        </p:blipFill>
        <p:spPr>
          <a:xfrm>
            <a:off x="5409963" y="527168"/>
            <a:ext cx="6286500" cy="3914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descr="Image result for christmas tree lights" id="163" name="Google Shape;163;p28"/>
          <p:cNvPicPr preferRelativeResize="0"/>
          <p:nvPr/>
        </p:nvPicPr>
        <p:blipFill rotWithShape="1">
          <a:blip r:embed="rId3">
            <a:alphaModFix/>
          </a:blip>
          <a:srcRect b="0" l="0" r="0" t="0"/>
          <a:stretch/>
        </p:blipFill>
        <p:spPr>
          <a:xfrm>
            <a:off x="128279" y="395736"/>
            <a:ext cx="7746822" cy="4067081"/>
          </a:xfrm>
          <a:prstGeom prst="rect">
            <a:avLst/>
          </a:prstGeom>
          <a:noFill/>
          <a:ln>
            <a:noFill/>
          </a:ln>
        </p:spPr>
      </p:pic>
      <p:pic>
        <p:nvPicPr>
          <p:cNvPr descr="Image result for christmas tree lights and plug" id="164" name="Google Shape;164;p28"/>
          <p:cNvPicPr preferRelativeResize="0"/>
          <p:nvPr/>
        </p:nvPicPr>
        <p:blipFill rotWithShape="1">
          <a:blip r:embed="rId4">
            <a:alphaModFix/>
          </a:blip>
          <a:srcRect b="0" l="0" r="0" t="0"/>
          <a:stretch/>
        </p:blipFill>
        <p:spPr>
          <a:xfrm>
            <a:off x="8038874" y="3849781"/>
            <a:ext cx="4080907" cy="27972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descr="Image result for santa beard" id="169" name="Google Shape;169;p29"/>
          <p:cNvPicPr preferRelativeResize="0"/>
          <p:nvPr/>
        </p:nvPicPr>
        <p:blipFill rotWithShape="1">
          <a:blip r:embed="rId3">
            <a:alphaModFix/>
          </a:blip>
          <a:srcRect b="0" l="0" r="0" t="0"/>
          <a:stretch/>
        </p:blipFill>
        <p:spPr>
          <a:xfrm>
            <a:off x="2694059" y="296247"/>
            <a:ext cx="6354407" cy="63544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Image result for christmas nativity scene" id="174" name="Google Shape;174;p30"/>
          <p:cNvPicPr preferRelativeResize="0"/>
          <p:nvPr/>
        </p:nvPicPr>
        <p:blipFill rotWithShape="1">
          <a:blip r:embed="rId3">
            <a:alphaModFix/>
          </a:blip>
          <a:srcRect b="0" l="0" r="0" t="0"/>
          <a:stretch/>
        </p:blipFill>
        <p:spPr>
          <a:xfrm>
            <a:off x="682387" y="178564"/>
            <a:ext cx="10687096" cy="66794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descr="Image result for christmas band" id="179" name="Google Shape;179;p3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christmas band" id="180" name="Google Shape;180;p31"/>
          <p:cNvPicPr preferRelativeResize="0"/>
          <p:nvPr/>
        </p:nvPicPr>
        <p:blipFill rotWithShape="1">
          <a:blip r:embed="rId3">
            <a:alphaModFix/>
          </a:blip>
          <a:srcRect b="0" l="0" r="0" t="0"/>
          <a:stretch/>
        </p:blipFill>
        <p:spPr>
          <a:xfrm>
            <a:off x="1779657" y="255873"/>
            <a:ext cx="8193237" cy="61449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4"/>
          <p:cNvSpPr/>
          <p:nvPr/>
        </p:nvSpPr>
        <p:spPr>
          <a:xfrm>
            <a:off x="1043353" y="-128528"/>
            <a:ext cx="9964616" cy="6986528"/>
          </a:xfrm>
          <a:prstGeom prst="rect">
            <a:avLst/>
          </a:prstGeom>
          <a:noFill/>
          <a:ln>
            <a:noFill/>
          </a:ln>
        </p:spPr>
        <p:txBody>
          <a:bodyPr anchorCtr="0" anchor="t" bIns="45700" lIns="91425" spcFirstLastPara="1" rIns="91425" wrap="square" tIns="45700">
            <a:noAutofit/>
          </a:bodyPr>
          <a:lstStyle/>
          <a:p>
            <a:pPr indent="-254000" lvl="0" marL="342900" marR="0" rtl="0" algn="l">
              <a:spcBef>
                <a:spcPts val="0"/>
              </a:spcBef>
              <a:spcAft>
                <a:spcPts val="0"/>
              </a:spcAft>
              <a:buClr>
                <a:schemeClr val="dk1"/>
              </a:buClr>
              <a:buSzPts val="1400"/>
              <a:buFont typeface="Calibri"/>
              <a:buNone/>
            </a:pPr>
            <a:r>
              <a:t/>
            </a: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Then get the students to stick the handout onto a piece of A4 card. Then get them to cut out the pics to make playing cards. </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Before playing snap with the cards, drill the words with the students. </a:t>
            </a:r>
            <a:r>
              <a:rPr b="1" lang="en-US" sz="1400">
                <a:solidFill>
                  <a:srgbClr val="000000"/>
                </a:solidFill>
                <a:latin typeface="Calibri"/>
                <a:ea typeface="Calibri"/>
                <a:cs typeface="Calibri"/>
                <a:sym typeface="Calibri"/>
              </a:rPr>
              <a:t>(Give STs practice forming TL orally)</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Play snap. Put the students into groups of 3 or 4. Each group must merge their packs of cards together (i.e there should be 3-4 duplicates of each word). Higher levels can say full sentences such as </a:t>
            </a:r>
            <a:r>
              <a:rPr i="1" lang="en-US" sz="1400">
                <a:solidFill>
                  <a:srgbClr val="000000"/>
                </a:solidFill>
                <a:latin typeface="Calibri"/>
                <a:ea typeface="Calibri"/>
                <a:cs typeface="Calibri"/>
                <a:sym typeface="Calibri"/>
              </a:rPr>
              <a:t>‘It’s Santa  or  they are stockings’. </a:t>
            </a:r>
            <a:r>
              <a:rPr b="1" lang="en-US" sz="1400">
                <a:solidFill>
                  <a:srgbClr val="000000"/>
                </a:solidFill>
                <a:latin typeface="Calibri"/>
                <a:ea typeface="Calibri"/>
                <a:cs typeface="Calibri"/>
                <a:sym typeface="Calibri"/>
              </a:rPr>
              <a:t>(Give STs practice forming TL orally / test recognition of TL)</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As an extension activity, play ‘snatch the card’. Make one pile of cards. Groups of 3-4. One student turns over a card and the first person to say the word gets to keep it. The person with the most cards at the end is the winner. </a:t>
            </a:r>
            <a:r>
              <a:rPr b="1" lang="en-US" sz="1400">
                <a:solidFill>
                  <a:srgbClr val="000000"/>
                </a:solidFill>
                <a:latin typeface="Calibri"/>
                <a:ea typeface="Calibri"/>
                <a:cs typeface="Calibri"/>
                <a:sym typeface="Calibri"/>
              </a:rPr>
              <a:t>(Give STs practice forming TL orally / test recognition of TL)</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Now play the “Where’s Santa?” song again, again without audio. Now the students should be able to identify more items in the video. </a:t>
            </a:r>
            <a:r>
              <a:rPr b="1" lang="en-US" sz="1400">
                <a:solidFill>
                  <a:srgbClr val="000000"/>
                </a:solidFill>
                <a:latin typeface="Calibri"/>
                <a:ea typeface="Calibri"/>
                <a:cs typeface="Calibri"/>
                <a:sym typeface="Calibri"/>
              </a:rPr>
              <a:t>(Check students comprehension of TL)</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Now play it with audio. Get the students to sing along. After, freeze the video at different points and ask comprehension questions like “where’s Santa?”</a:t>
            </a:r>
            <a:r>
              <a:rPr i="1" lang="en-US" sz="1400">
                <a:solidFill>
                  <a:srgbClr val="000000"/>
                </a:solidFill>
                <a:latin typeface="Calibri"/>
                <a:ea typeface="Calibri"/>
                <a:cs typeface="Calibri"/>
                <a:sym typeface="Calibri"/>
              </a:rPr>
              <a:t>He’s on the rooftop.  ‘</a:t>
            </a:r>
            <a:r>
              <a:rPr lang="en-US" sz="1400">
                <a:solidFill>
                  <a:srgbClr val="000000"/>
                </a:solidFill>
                <a:latin typeface="Calibri"/>
                <a:ea typeface="Calibri"/>
                <a:cs typeface="Calibri"/>
                <a:sym typeface="Calibri"/>
              </a:rPr>
              <a:t>Or what are these?’ </a:t>
            </a:r>
            <a:r>
              <a:rPr i="1" lang="en-US" sz="1400">
                <a:solidFill>
                  <a:srgbClr val="000000"/>
                </a:solidFill>
                <a:latin typeface="Calibri"/>
                <a:ea typeface="Calibri"/>
                <a:cs typeface="Calibri"/>
                <a:sym typeface="Calibri"/>
              </a:rPr>
              <a:t>These are stockings. </a:t>
            </a:r>
            <a:r>
              <a:rPr b="1" lang="en-US" sz="1400">
                <a:solidFill>
                  <a:srgbClr val="000000"/>
                </a:solidFill>
                <a:latin typeface="Calibri"/>
                <a:ea typeface="Calibri"/>
                <a:cs typeface="Calibri"/>
                <a:sym typeface="Calibri"/>
              </a:rPr>
              <a:t>(STs answer comprehension questions that require an oral response)</a:t>
            </a:r>
            <a:endParaRPr/>
          </a:p>
          <a:p>
            <a:pPr indent="-254000" lvl="0" marL="342900" marR="0" rtl="0" algn="l">
              <a:spcBef>
                <a:spcPts val="0"/>
              </a:spcBef>
              <a:spcAft>
                <a:spcPts val="0"/>
              </a:spcAft>
              <a:buClr>
                <a:schemeClr val="dk1"/>
              </a:buClr>
              <a:buSzPts val="1400"/>
              <a:buFont typeface="Calibri"/>
              <a:buNone/>
            </a:pPr>
            <a:r>
              <a:t/>
            </a: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Finally play a game to reinforce the language in the song and revise basic prepositions.  Play a game of ‘Santa where are you?’.  Take the 3 situation flashcards that show Santa in different places (slides 11-13).  Choose a game based around asking and answering questions about where Santa is. For example, question and answer in a circle with two balls. Or Telephone, where the teacher says a sentence with a prepositional phrase in it (there are 3 in the song) and then the students whisper it down the line and the student at the front has to hit the correct flashcard and say the sentence.  </a:t>
            </a:r>
            <a:r>
              <a:rPr b="1" lang="en-US" sz="1400">
                <a:solidFill>
                  <a:srgbClr val="000000"/>
                </a:solidFill>
                <a:latin typeface="Calibri"/>
                <a:ea typeface="Calibri"/>
                <a:cs typeface="Calibri"/>
                <a:sym typeface="Calibri"/>
              </a:rPr>
              <a:t>(Controlled oral practice of target vocab and grammar).</a:t>
            </a:r>
            <a:br>
              <a:rPr lang="en-US" sz="1400">
                <a:solidFill>
                  <a:srgbClr val="000000"/>
                </a:solidFill>
                <a:latin typeface="Calibri"/>
                <a:ea typeface="Calibri"/>
                <a:cs typeface="Calibri"/>
                <a:sym typeface="Calibri"/>
              </a:rPr>
            </a:br>
            <a:endParaRPr sz="1400">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For higher ability classes, you could finish by giving them the song lyrics (available on the YouTube page) and making a gapfill out of it. Remove key vocab items, students complete and then listen and check.  </a:t>
            </a:r>
            <a:r>
              <a:rPr b="1" lang="en-US" sz="1400">
                <a:solidFill>
                  <a:srgbClr val="000000"/>
                </a:solidFill>
                <a:latin typeface="Calibri"/>
                <a:ea typeface="Calibri"/>
                <a:cs typeface="Calibri"/>
                <a:sym typeface="Calibri"/>
              </a:rPr>
              <a:t>(Controlled written practice of target vocab and grammar).</a:t>
            </a:r>
            <a:endParaRPr/>
          </a:p>
          <a:p>
            <a:pPr indent="-342900" lvl="0" marL="342900" marR="0" rtl="0" algn="l">
              <a:spcBef>
                <a:spcPts val="0"/>
              </a:spcBef>
              <a:spcAft>
                <a:spcPts val="0"/>
              </a:spcAft>
              <a:buClr>
                <a:srgbClr val="000000"/>
              </a:buClr>
              <a:buSzPts val="1400"/>
              <a:buFont typeface="Calibri"/>
              <a:buAutoNum type="arabicParenR" startAt="7"/>
            </a:pPr>
            <a:r>
              <a:rPr lang="en-US" sz="1400">
                <a:solidFill>
                  <a:srgbClr val="000000"/>
                </a:solidFill>
                <a:latin typeface="Calibri"/>
                <a:ea typeface="Calibri"/>
                <a:cs typeface="Calibri"/>
                <a:sym typeface="Calibri"/>
              </a:rPr>
              <a:t>For higher ability classes, you could finish by getting them to write down three presents they would like. And three items to put in three stockings. You then collect the writing and use the info to play a guessing game. </a:t>
            </a:r>
            <a:r>
              <a:rPr b="1" lang="en-US" sz="1400">
                <a:solidFill>
                  <a:srgbClr val="000000"/>
                </a:solidFill>
                <a:latin typeface="Calibri"/>
                <a:ea typeface="Calibri"/>
                <a:cs typeface="Calibri"/>
                <a:sym typeface="Calibri"/>
              </a:rPr>
              <a:t>(Freer written practice)</a:t>
            </a:r>
            <a:endParaRPr b="1" sz="14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result for diamond ring" id="185" name="Google Shape;185;p32"/>
          <p:cNvPicPr preferRelativeResize="0"/>
          <p:nvPr/>
        </p:nvPicPr>
        <p:blipFill rotWithShape="1">
          <a:blip r:embed="rId3">
            <a:alphaModFix/>
          </a:blip>
          <a:srcRect b="0" l="0" r="0" t="0"/>
          <a:stretch/>
        </p:blipFill>
        <p:spPr>
          <a:xfrm>
            <a:off x="1069976" y="1392072"/>
            <a:ext cx="3248166" cy="3248167"/>
          </a:xfrm>
          <a:prstGeom prst="rect">
            <a:avLst/>
          </a:prstGeom>
          <a:noFill/>
          <a:ln>
            <a:noFill/>
          </a:ln>
        </p:spPr>
      </p:pic>
      <p:pic>
        <p:nvPicPr>
          <p:cNvPr descr="Image result for necklace" id="186" name="Google Shape;186;p32"/>
          <p:cNvPicPr preferRelativeResize="0"/>
          <p:nvPr/>
        </p:nvPicPr>
        <p:blipFill rotWithShape="1">
          <a:blip r:embed="rId4">
            <a:alphaModFix/>
          </a:blip>
          <a:srcRect b="0" l="0" r="0" t="0"/>
          <a:stretch/>
        </p:blipFill>
        <p:spPr>
          <a:xfrm>
            <a:off x="6010464" y="1125940"/>
            <a:ext cx="4088879" cy="40888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descr="Image result for musical conductor" id="191" name="Google Shape;191;p33"/>
          <p:cNvPicPr preferRelativeResize="0"/>
          <p:nvPr/>
        </p:nvPicPr>
        <p:blipFill rotWithShape="1">
          <a:blip r:embed="rId3">
            <a:alphaModFix/>
          </a:blip>
          <a:srcRect b="0" l="0" r="0" t="0"/>
          <a:stretch/>
        </p:blipFill>
        <p:spPr>
          <a:xfrm>
            <a:off x="1547647" y="468596"/>
            <a:ext cx="8885124" cy="59049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descr="Image result for pickpocket" id="196" name="Google Shape;196;p34"/>
          <p:cNvPicPr preferRelativeResize="0"/>
          <p:nvPr/>
        </p:nvPicPr>
        <p:blipFill rotWithShape="1">
          <a:blip r:embed="rId3">
            <a:alphaModFix/>
          </a:blip>
          <a:srcRect b="0" l="0" r="0" t="0"/>
          <a:stretch/>
        </p:blipFill>
        <p:spPr>
          <a:xfrm>
            <a:off x="2333768" y="229098"/>
            <a:ext cx="7607614" cy="60761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descr="Image result for book stall" id="201" name="Google Shape;201;p35"/>
          <p:cNvPicPr preferRelativeResize="0"/>
          <p:nvPr/>
        </p:nvPicPr>
        <p:blipFill rotWithShape="1">
          <a:blip r:embed="rId3">
            <a:alphaModFix/>
          </a:blip>
          <a:srcRect b="0" l="0" r="0" t="0"/>
          <a:stretch/>
        </p:blipFill>
        <p:spPr>
          <a:xfrm>
            <a:off x="537712" y="711342"/>
            <a:ext cx="10907533" cy="51026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descr="http://comps.canstockphoto.com/can-stock-photo_csp16985948.jpg" id="210" name="Google Shape;210;p37"/>
          <p:cNvPicPr preferRelativeResize="0"/>
          <p:nvPr/>
        </p:nvPicPr>
        <p:blipFill rotWithShape="1">
          <a:blip r:embed="rId3">
            <a:alphaModFix/>
          </a:blip>
          <a:srcRect b="5910" l="0" r="0" t="0"/>
          <a:stretch/>
        </p:blipFill>
        <p:spPr>
          <a:xfrm>
            <a:off x="1705076" y="570041"/>
            <a:ext cx="7111378" cy="51893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descr="http://comps.canstockphoto.com/can-stock-photo_csp22286821.jpg" id="215" name="Google Shape;215;p38"/>
          <p:cNvPicPr preferRelativeResize="0"/>
          <p:nvPr/>
        </p:nvPicPr>
        <p:blipFill rotWithShape="1">
          <a:blip r:embed="rId3">
            <a:alphaModFix/>
          </a:blip>
          <a:srcRect b="8084" l="0" r="0" t="0"/>
          <a:stretch/>
        </p:blipFill>
        <p:spPr>
          <a:xfrm>
            <a:off x="2243683" y="409434"/>
            <a:ext cx="6600066" cy="55136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http://comps.canstockphoto.com/can-stock-photo_csp4800421.jpg" id="220" name="Google Shape;220;p39"/>
          <p:cNvPicPr preferRelativeResize="0"/>
          <p:nvPr/>
        </p:nvPicPr>
        <p:blipFill rotWithShape="1">
          <a:blip r:embed="rId3">
            <a:alphaModFix/>
          </a:blip>
          <a:srcRect b="7495" l="0" r="0" t="0"/>
          <a:stretch/>
        </p:blipFill>
        <p:spPr>
          <a:xfrm>
            <a:off x="1984375" y="1032042"/>
            <a:ext cx="7337046" cy="40722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http://comps.canstockphoto.com/can-stock-photo_csp16985948.jpg" id="225" name="Google Shape;225;p40"/>
          <p:cNvPicPr preferRelativeResize="0"/>
          <p:nvPr/>
        </p:nvPicPr>
        <p:blipFill rotWithShape="1">
          <a:blip r:embed="rId3">
            <a:alphaModFix/>
          </a:blip>
          <a:srcRect b="5910" l="22508" r="0" t="0"/>
          <a:stretch/>
        </p:blipFill>
        <p:spPr>
          <a:xfrm flipH="1">
            <a:off x="382136" y="3043451"/>
            <a:ext cx="3275463" cy="3084394"/>
          </a:xfrm>
          <a:prstGeom prst="rect">
            <a:avLst/>
          </a:prstGeom>
          <a:noFill/>
          <a:ln>
            <a:noFill/>
          </a:ln>
        </p:spPr>
      </p:pic>
      <p:pic>
        <p:nvPicPr>
          <p:cNvPr descr="http://comps.canstockphoto.com/can-stock-photo_csp22286821.jpg" id="226" name="Google Shape;226;p40"/>
          <p:cNvPicPr preferRelativeResize="0"/>
          <p:nvPr/>
        </p:nvPicPr>
        <p:blipFill rotWithShape="1">
          <a:blip r:embed="rId4">
            <a:alphaModFix/>
          </a:blip>
          <a:srcRect b="8084" l="0" r="0" t="0"/>
          <a:stretch/>
        </p:blipFill>
        <p:spPr>
          <a:xfrm>
            <a:off x="3657599" y="3166282"/>
            <a:ext cx="3300033" cy="2756848"/>
          </a:xfrm>
          <a:prstGeom prst="rect">
            <a:avLst/>
          </a:prstGeom>
          <a:noFill/>
          <a:ln>
            <a:noFill/>
          </a:ln>
        </p:spPr>
      </p:pic>
      <p:pic>
        <p:nvPicPr>
          <p:cNvPr descr="http://comps.canstockphoto.com/can-stock-photo_csp4800421.jpg" id="227" name="Google Shape;227;p40"/>
          <p:cNvPicPr preferRelativeResize="0"/>
          <p:nvPr/>
        </p:nvPicPr>
        <p:blipFill rotWithShape="1">
          <a:blip r:embed="rId5">
            <a:alphaModFix/>
          </a:blip>
          <a:srcRect b="7495" l="0" r="0" t="0"/>
          <a:stretch/>
        </p:blipFill>
        <p:spPr>
          <a:xfrm>
            <a:off x="6808803" y="3384644"/>
            <a:ext cx="4327769" cy="24020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descr="https://s-media-cache-ak0.pinimg.com/736x/fd/ba/1a/fdba1a08a48da7f6d4af80286d6de59d.jpg" id="232" name="Google Shape;232;p41"/>
          <p:cNvPicPr preferRelativeResize="0"/>
          <p:nvPr/>
        </p:nvPicPr>
        <p:blipFill rotWithShape="1">
          <a:blip r:embed="rId3">
            <a:alphaModFix/>
          </a:blip>
          <a:srcRect b="0" l="0" r="0" t="0"/>
          <a:stretch/>
        </p:blipFill>
        <p:spPr>
          <a:xfrm>
            <a:off x="1322904" y="540573"/>
            <a:ext cx="1873065" cy="2530173"/>
          </a:xfrm>
          <a:prstGeom prst="rect">
            <a:avLst/>
          </a:prstGeom>
          <a:noFill/>
          <a:ln>
            <a:noFill/>
          </a:ln>
        </p:spPr>
      </p:pic>
      <p:pic>
        <p:nvPicPr>
          <p:cNvPr descr="http://www.milliande-printables.com/images/free-reindeer-clipart-reindeer-crafts-1left.gif" id="233" name="Google Shape;233;p41"/>
          <p:cNvPicPr preferRelativeResize="0"/>
          <p:nvPr/>
        </p:nvPicPr>
        <p:blipFill rotWithShape="1">
          <a:blip r:embed="rId4">
            <a:alphaModFix/>
          </a:blip>
          <a:srcRect b="11787" l="0" r="0" t="0"/>
          <a:stretch/>
        </p:blipFill>
        <p:spPr>
          <a:xfrm>
            <a:off x="6593573" y="418714"/>
            <a:ext cx="2352979" cy="2773889"/>
          </a:xfrm>
          <a:prstGeom prst="rect">
            <a:avLst/>
          </a:prstGeom>
          <a:noFill/>
          <a:ln>
            <a:noFill/>
          </a:ln>
        </p:spPr>
      </p:pic>
      <p:pic>
        <p:nvPicPr>
          <p:cNvPr descr="http://www.timvandevall.com/wp-content/uploads/2013/12/Christmas-Stocking-Printable.jpg" id="234" name="Google Shape;234;p41"/>
          <p:cNvPicPr preferRelativeResize="0"/>
          <p:nvPr/>
        </p:nvPicPr>
        <p:blipFill rotWithShape="1">
          <a:blip r:embed="rId5">
            <a:alphaModFix/>
          </a:blip>
          <a:srcRect b="8376" l="0" r="0" t="0"/>
          <a:stretch/>
        </p:blipFill>
        <p:spPr>
          <a:xfrm>
            <a:off x="1322904" y="3891711"/>
            <a:ext cx="1744294" cy="2070598"/>
          </a:xfrm>
          <a:prstGeom prst="rect">
            <a:avLst/>
          </a:prstGeom>
          <a:noFill/>
          <a:ln>
            <a:noFill/>
          </a:ln>
        </p:spPr>
      </p:pic>
      <p:pic>
        <p:nvPicPr>
          <p:cNvPr descr="http://www.activityvillage.co.uk/sites/default/files/images/santa_sleigh_template_460_0.jpg" id="235" name="Google Shape;235;p41"/>
          <p:cNvPicPr preferRelativeResize="0"/>
          <p:nvPr/>
        </p:nvPicPr>
        <p:blipFill rotWithShape="1">
          <a:blip r:embed="rId6">
            <a:alphaModFix/>
          </a:blip>
          <a:srcRect b="0" l="0" r="0" t="0"/>
          <a:stretch/>
        </p:blipFill>
        <p:spPr>
          <a:xfrm>
            <a:off x="4086421" y="4081018"/>
            <a:ext cx="2670968" cy="1881291"/>
          </a:xfrm>
          <a:prstGeom prst="rect">
            <a:avLst/>
          </a:prstGeom>
          <a:noFill/>
          <a:ln>
            <a:noFill/>
          </a:ln>
        </p:spPr>
      </p:pic>
      <p:pic>
        <p:nvPicPr>
          <p:cNvPr descr="https://s-media-cache-ak0.pinimg.com/236x/81/37/87/8137879a3f8beb3b744ad2c3ea3972fb.jpg" id="236" name="Google Shape;236;p41"/>
          <p:cNvPicPr preferRelativeResize="0"/>
          <p:nvPr/>
        </p:nvPicPr>
        <p:blipFill rotWithShape="1">
          <a:blip r:embed="rId7">
            <a:alphaModFix/>
          </a:blip>
          <a:srcRect b="0" l="0" r="0" t="0"/>
          <a:stretch/>
        </p:blipFill>
        <p:spPr>
          <a:xfrm>
            <a:off x="7071204" y="3852020"/>
            <a:ext cx="1632878" cy="2110287"/>
          </a:xfrm>
          <a:prstGeom prst="rect">
            <a:avLst/>
          </a:prstGeom>
          <a:noFill/>
          <a:ln>
            <a:noFill/>
          </a:ln>
        </p:spPr>
      </p:pic>
      <p:pic>
        <p:nvPicPr>
          <p:cNvPr descr="http://www.clker.com/cliparts/B/2/v/i/n/T/tick-check-box-hi.png" id="237" name="Google Shape;237;p41"/>
          <p:cNvPicPr preferRelativeResize="0"/>
          <p:nvPr/>
        </p:nvPicPr>
        <p:blipFill rotWithShape="1">
          <a:blip r:embed="rId8">
            <a:alphaModFix/>
          </a:blip>
          <a:srcRect b="0" l="0" r="0" t="0"/>
          <a:stretch/>
        </p:blipFill>
        <p:spPr>
          <a:xfrm>
            <a:off x="1933596" y="3106513"/>
            <a:ext cx="458471" cy="458471"/>
          </a:xfrm>
          <a:prstGeom prst="rect">
            <a:avLst/>
          </a:prstGeom>
          <a:noFill/>
          <a:ln>
            <a:noFill/>
          </a:ln>
        </p:spPr>
      </p:pic>
      <p:pic>
        <p:nvPicPr>
          <p:cNvPr descr="http://www.clker.com/cliparts/3/h/N/y/5/p/empty-check-box-hi.png" id="238" name="Google Shape;238;p41"/>
          <p:cNvPicPr preferRelativeResize="0"/>
          <p:nvPr/>
        </p:nvPicPr>
        <p:blipFill rotWithShape="1">
          <a:blip r:embed="rId9">
            <a:alphaModFix/>
          </a:blip>
          <a:srcRect b="0" l="0" r="0" t="0"/>
          <a:stretch/>
        </p:blipFill>
        <p:spPr>
          <a:xfrm>
            <a:off x="4973235" y="3116314"/>
            <a:ext cx="448670" cy="448670"/>
          </a:xfrm>
          <a:prstGeom prst="rect">
            <a:avLst/>
          </a:prstGeom>
          <a:noFill/>
          <a:ln>
            <a:noFill/>
          </a:ln>
        </p:spPr>
      </p:pic>
      <p:pic>
        <p:nvPicPr>
          <p:cNvPr descr="http://www.clker.com/cliparts/3/h/N/y/5/p/empty-check-box-hi.png" id="239" name="Google Shape;239;p41"/>
          <p:cNvPicPr preferRelativeResize="0"/>
          <p:nvPr/>
        </p:nvPicPr>
        <p:blipFill rotWithShape="1">
          <a:blip r:embed="rId9">
            <a:alphaModFix/>
          </a:blip>
          <a:srcRect b="0" l="0" r="0" t="0"/>
          <a:stretch/>
        </p:blipFill>
        <p:spPr>
          <a:xfrm>
            <a:off x="7663308" y="3116314"/>
            <a:ext cx="448670" cy="448670"/>
          </a:xfrm>
          <a:prstGeom prst="rect">
            <a:avLst/>
          </a:prstGeom>
          <a:noFill/>
          <a:ln>
            <a:noFill/>
          </a:ln>
        </p:spPr>
      </p:pic>
      <p:pic>
        <p:nvPicPr>
          <p:cNvPr id="240" name="Google Shape;240;p41"/>
          <p:cNvPicPr preferRelativeResize="0"/>
          <p:nvPr/>
        </p:nvPicPr>
        <p:blipFill rotWithShape="1">
          <a:blip r:embed="rId10">
            <a:alphaModFix/>
          </a:blip>
          <a:srcRect b="0" l="0" r="0" t="0"/>
          <a:stretch/>
        </p:blipFill>
        <p:spPr>
          <a:xfrm>
            <a:off x="1882911" y="5962308"/>
            <a:ext cx="444500" cy="450850"/>
          </a:xfrm>
          <a:prstGeom prst="rect">
            <a:avLst/>
          </a:prstGeom>
          <a:noFill/>
          <a:ln>
            <a:noFill/>
          </a:ln>
        </p:spPr>
      </p:pic>
      <p:pic>
        <p:nvPicPr>
          <p:cNvPr id="241" name="Google Shape;241;p41"/>
          <p:cNvPicPr preferRelativeResize="0"/>
          <p:nvPr/>
        </p:nvPicPr>
        <p:blipFill rotWithShape="1">
          <a:blip r:embed="rId10">
            <a:alphaModFix/>
          </a:blip>
          <a:srcRect b="0" l="0" r="0" t="0"/>
          <a:stretch/>
        </p:blipFill>
        <p:spPr>
          <a:xfrm>
            <a:off x="4973235" y="5962309"/>
            <a:ext cx="444500" cy="450850"/>
          </a:xfrm>
          <a:prstGeom prst="rect">
            <a:avLst/>
          </a:prstGeom>
          <a:noFill/>
          <a:ln>
            <a:noFill/>
          </a:ln>
        </p:spPr>
      </p:pic>
      <p:pic>
        <p:nvPicPr>
          <p:cNvPr id="242" name="Google Shape;242;p41"/>
          <p:cNvPicPr preferRelativeResize="0"/>
          <p:nvPr/>
        </p:nvPicPr>
        <p:blipFill rotWithShape="1">
          <a:blip r:embed="rId10">
            <a:alphaModFix/>
          </a:blip>
          <a:srcRect b="0" l="0" r="0" t="0"/>
          <a:stretch/>
        </p:blipFill>
        <p:spPr>
          <a:xfrm>
            <a:off x="7770063" y="5962309"/>
            <a:ext cx="444500" cy="450850"/>
          </a:xfrm>
          <a:prstGeom prst="rect">
            <a:avLst/>
          </a:prstGeom>
          <a:noFill/>
          <a:ln>
            <a:noFill/>
          </a:ln>
        </p:spPr>
      </p:pic>
      <p:pic>
        <p:nvPicPr>
          <p:cNvPr id="243" name="Google Shape;243;p41"/>
          <p:cNvPicPr preferRelativeResize="0"/>
          <p:nvPr/>
        </p:nvPicPr>
        <p:blipFill rotWithShape="1">
          <a:blip r:embed="rId11">
            <a:alphaModFix/>
          </a:blip>
          <a:srcRect b="0" l="0" r="0" t="0"/>
          <a:stretch/>
        </p:blipFill>
        <p:spPr>
          <a:xfrm>
            <a:off x="9324140" y="700375"/>
            <a:ext cx="1853376" cy="2371693"/>
          </a:xfrm>
          <a:prstGeom prst="rect">
            <a:avLst/>
          </a:prstGeom>
          <a:noFill/>
          <a:ln>
            <a:noFill/>
          </a:ln>
        </p:spPr>
      </p:pic>
      <p:pic>
        <p:nvPicPr>
          <p:cNvPr id="244" name="Google Shape;244;p41"/>
          <p:cNvPicPr preferRelativeResize="0"/>
          <p:nvPr/>
        </p:nvPicPr>
        <p:blipFill rotWithShape="1">
          <a:blip r:embed="rId12">
            <a:alphaModFix/>
          </a:blip>
          <a:srcRect b="7549" l="0" r="0" t="0"/>
          <a:stretch/>
        </p:blipFill>
        <p:spPr>
          <a:xfrm>
            <a:off x="9482163" y="3836575"/>
            <a:ext cx="1764951" cy="2112252"/>
          </a:xfrm>
          <a:prstGeom prst="rect">
            <a:avLst/>
          </a:prstGeom>
          <a:noFill/>
          <a:ln>
            <a:noFill/>
          </a:ln>
        </p:spPr>
      </p:pic>
      <p:pic>
        <p:nvPicPr>
          <p:cNvPr id="245" name="Google Shape;245;p41"/>
          <p:cNvPicPr preferRelativeResize="0"/>
          <p:nvPr/>
        </p:nvPicPr>
        <p:blipFill rotWithShape="1">
          <a:blip r:embed="rId13">
            <a:alphaModFix/>
          </a:blip>
          <a:srcRect b="0" l="0" r="0" t="0"/>
          <a:stretch/>
        </p:blipFill>
        <p:spPr>
          <a:xfrm>
            <a:off x="4086421" y="844523"/>
            <a:ext cx="2083395" cy="2083395"/>
          </a:xfrm>
          <a:prstGeom prst="rect">
            <a:avLst/>
          </a:prstGeom>
          <a:noFill/>
          <a:ln>
            <a:noFill/>
          </a:ln>
        </p:spPr>
      </p:pic>
      <p:pic>
        <p:nvPicPr>
          <p:cNvPr id="246" name="Google Shape;246;p41"/>
          <p:cNvPicPr preferRelativeResize="0"/>
          <p:nvPr/>
        </p:nvPicPr>
        <p:blipFill rotWithShape="1">
          <a:blip r:embed="rId14">
            <a:alphaModFix/>
          </a:blip>
          <a:srcRect b="0" l="0" r="0" t="0"/>
          <a:stretch/>
        </p:blipFill>
        <p:spPr>
          <a:xfrm>
            <a:off x="10139213" y="3178981"/>
            <a:ext cx="450850" cy="450850"/>
          </a:xfrm>
          <a:prstGeom prst="rect">
            <a:avLst/>
          </a:prstGeom>
          <a:noFill/>
          <a:ln>
            <a:noFill/>
          </a:ln>
        </p:spPr>
      </p:pic>
      <p:pic>
        <p:nvPicPr>
          <p:cNvPr id="247" name="Google Shape;247;p41"/>
          <p:cNvPicPr preferRelativeResize="0"/>
          <p:nvPr/>
        </p:nvPicPr>
        <p:blipFill rotWithShape="1">
          <a:blip r:embed="rId14">
            <a:alphaModFix/>
          </a:blip>
          <a:srcRect b="0" l="0" r="0" t="0"/>
          <a:stretch/>
        </p:blipFill>
        <p:spPr>
          <a:xfrm>
            <a:off x="10153889" y="5948353"/>
            <a:ext cx="450850" cy="45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5"/>
          <p:cNvSpPr txBox="1"/>
          <p:nvPr/>
        </p:nvSpPr>
        <p:spPr>
          <a:xfrm>
            <a:off x="627797" y="1692321"/>
            <a:ext cx="11341290"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600" u="sng">
                <a:solidFill>
                  <a:schemeClr val="hlink"/>
                </a:solidFill>
                <a:latin typeface="Calibri"/>
                <a:ea typeface="Calibri"/>
                <a:cs typeface="Calibri"/>
                <a:sym typeface="Calibri"/>
                <a:hlinkClick r:id="rId3"/>
              </a:rPr>
              <a:t>https://youtu.be/3PcmHSPVlKY</a:t>
            </a:r>
            <a:endParaRPr sz="66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graphicFrame>
        <p:nvGraphicFramePr>
          <p:cNvPr id="252" name="Google Shape;252;p42"/>
          <p:cNvGraphicFramePr/>
          <p:nvPr/>
        </p:nvGraphicFramePr>
        <p:xfrm>
          <a:off x="953827" y="706017"/>
          <a:ext cx="3000000" cy="3000000"/>
        </p:xfrm>
        <a:graphic>
          <a:graphicData uri="http://schemas.openxmlformats.org/drawingml/2006/table">
            <a:tbl>
              <a:tblPr bandRow="1" firstRow="1">
                <a:noFill/>
                <a:tableStyleId>{AFA3AE88-1B96-41A1-BAF3-E2295C570391}</a:tableStyleId>
              </a:tblPr>
              <a:tblGrid>
                <a:gridCol w="2579800"/>
                <a:gridCol w="2579800"/>
                <a:gridCol w="2579800"/>
                <a:gridCol w="2579800"/>
              </a:tblGrid>
              <a:tr h="2249800">
                <a:tc>
                  <a:txBody>
                    <a:bodyPr/>
                    <a:lstStyle/>
                    <a:p>
                      <a:pPr indent="0" lvl="0" marL="0" marR="0" rtl="0" algn="l">
                        <a:spcBef>
                          <a:spcPts val="0"/>
                        </a:spcBef>
                        <a:spcAft>
                          <a:spcPts val="0"/>
                        </a:spcAft>
                        <a:buNone/>
                      </a:pPr>
                      <a:r>
                        <a:rPr lang="en-US" sz="4400" u="none" cap="none" strike="noStrike"/>
                        <a:t>Santa</a:t>
                      </a:r>
                      <a:endParaRPr/>
                    </a:p>
                  </a:txBody>
                  <a:tcPr marT="45725" marB="45725" marR="91450" marL="91450"/>
                </a:tc>
                <a:tc>
                  <a:txBody>
                    <a:bodyPr/>
                    <a:lstStyle/>
                    <a:p>
                      <a:pPr indent="0" lvl="0" marL="0" marR="0" rtl="0" algn="l">
                        <a:spcBef>
                          <a:spcPts val="0"/>
                        </a:spcBef>
                        <a:spcAft>
                          <a:spcPts val="0"/>
                        </a:spcAft>
                        <a:buNone/>
                      </a:pPr>
                      <a:r>
                        <a:rPr lang="en-US" sz="4400"/>
                        <a:t>Reindeer</a:t>
                      </a:r>
                      <a:endParaRPr sz="4400"/>
                    </a:p>
                  </a:txBody>
                  <a:tcPr marT="45725" marB="45725" marR="91450" marL="91450"/>
                </a:tc>
                <a:tc>
                  <a:txBody>
                    <a:bodyPr/>
                    <a:lstStyle/>
                    <a:p>
                      <a:pPr indent="0" lvl="0" marL="0" marR="0" rtl="0" algn="l">
                        <a:spcBef>
                          <a:spcPts val="0"/>
                        </a:spcBef>
                        <a:spcAft>
                          <a:spcPts val="0"/>
                        </a:spcAft>
                        <a:buNone/>
                      </a:pPr>
                      <a:r>
                        <a:rPr lang="en-US" sz="4400"/>
                        <a:t>Sleigh</a:t>
                      </a:r>
                      <a:endParaRPr sz="4400"/>
                    </a:p>
                  </a:txBody>
                  <a:tcPr marT="45725" marB="45725" marR="91450" marL="91450"/>
                </a:tc>
                <a:tc>
                  <a:txBody>
                    <a:bodyPr/>
                    <a:lstStyle/>
                    <a:p>
                      <a:pPr indent="0" lvl="0" marL="0" marR="0" rtl="0" algn="l">
                        <a:spcBef>
                          <a:spcPts val="0"/>
                        </a:spcBef>
                        <a:spcAft>
                          <a:spcPts val="0"/>
                        </a:spcAft>
                        <a:buNone/>
                      </a:pPr>
                      <a:r>
                        <a:rPr lang="en-US" sz="4400"/>
                        <a:t>Present</a:t>
                      </a:r>
                      <a:endParaRPr sz="4400"/>
                    </a:p>
                  </a:txBody>
                  <a:tcPr marT="45725" marB="45725" marR="91450" marL="91450"/>
                </a:tc>
              </a:tr>
              <a:tr h="2435050">
                <a:tc>
                  <a:txBody>
                    <a:bodyPr/>
                    <a:lstStyle/>
                    <a:p>
                      <a:pPr indent="0" lvl="0" marL="0" marR="0" rtl="0" algn="l">
                        <a:spcBef>
                          <a:spcPts val="0"/>
                        </a:spcBef>
                        <a:spcAft>
                          <a:spcPts val="0"/>
                        </a:spcAft>
                        <a:buNone/>
                      </a:pPr>
                      <a:r>
                        <a:rPr lang="en-US" sz="4400"/>
                        <a:t>Christmas Tree</a:t>
                      </a:r>
                      <a:endParaRPr sz="4400"/>
                    </a:p>
                  </a:txBody>
                  <a:tcPr marT="45725" marB="45725" marR="91450" marL="91450"/>
                </a:tc>
                <a:tc>
                  <a:txBody>
                    <a:bodyPr/>
                    <a:lstStyle/>
                    <a:p>
                      <a:pPr indent="0" lvl="0" marL="0" marR="0" rtl="0" algn="l">
                        <a:spcBef>
                          <a:spcPts val="0"/>
                        </a:spcBef>
                        <a:spcAft>
                          <a:spcPts val="0"/>
                        </a:spcAft>
                        <a:buNone/>
                      </a:pPr>
                      <a:r>
                        <a:rPr lang="en-US" sz="4400"/>
                        <a:t>Bauble</a:t>
                      </a:r>
                      <a:endParaRPr sz="4400"/>
                    </a:p>
                  </a:txBody>
                  <a:tcPr marT="45725" marB="45725" marR="91450" marL="91450"/>
                </a:tc>
                <a:tc>
                  <a:txBody>
                    <a:bodyPr/>
                    <a:lstStyle/>
                    <a:p>
                      <a:pPr indent="0" lvl="0" marL="0" marR="0" rtl="0" algn="l">
                        <a:spcBef>
                          <a:spcPts val="0"/>
                        </a:spcBef>
                        <a:spcAft>
                          <a:spcPts val="0"/>
                        </a:spcAft>
                        <a:buNone/>
                      </a:pPr>
                      <a:r>
                        <a:rPr lang="en-US" sz="4400"/>
                        <a:t>Star</a:t>
                      </a:r>
                      <a:endParaRPr sz="4400"/>
                    </a:p>
                  </a:txBody>
                  <a:tcPr marT="45725" marB="45725" marR="91450" marL="91450"/>
                </a:tc>
                <a:tc>
                  <a:txBody>
                    <a:bodyPr/>
                    <a:lstStyle/>
                    <a:p>
                      <a:pPr indent="0" lvl="0" marL="0" marR="0" rtl="0" algn="l">
                        <a:spcBef>
                          <a:spcPts val="0"/>
                        </a:spcBef>
                        <a:spcAft>
                          <a:spcPts val="0"/>
                        </a:spcAft>
                        <a:buNone/>
                      </a:pPr>
                      <a:r>
                        <a:rPr lang="en-US" sz="4400"/>
                        <a:t>Stocking</a:t>
                      </a:r>
                      <a:endParaRPr sz="4400"/>
                    </a:p>
                  </a:txBody>
                  <a:tcPr marT="45725" marB="45725" marR="91450" marL="9145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graphicFrame>
        <p:nvGraphicFramePr>
          <p:cNvPr id="257" name="Google Shape;257;p43"/>
          <p:cNvGraphicFramePr/>
          <p:nvPr/>
        </p:nvGraphicFramePr>
        <p:xfrm>
          <a:off x="1608917" y="665075"/>
          <a:ext cx="3000000" cy="3000000"/>
        </p:xfrm>
        <a:graphic>
          <a:graphicData uri="http://schemas.openxmlformats.org/drawingml/2006/table">
            <a:tbl>
              <a:tblPr bandRow="1" firstRow="1">
                <a:noFill/>
                <a:tableStyleId>{AFA3AE88-1B96-41A1-BAF3-E2295C570391}</a:tableStyleId>
              </a:tblPr>
              <a:tblGrid>
                <a:gridCol w="2300025"/>
                <a:gridCol w="2300025"/>
                <a:gridCol w="2300025"/>
                <a:gridCol w="2300025"/>
              </a:tblGrid>
              <a:tr h="216657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62450">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r>
              <a:tr h="2166575">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62450">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c>
                  <a:txBody>
                    <a:bodyPr/>
                    <a:lstStyle/>
                    <a:p>
                      <a:pPr indent="0" lvl="0" marL="0" marR="0" rtl="0" algn="l">
                        <a:spcBef>
                          <a:spcPts val="0"/>
                        </a:spcBef>
                        <a:spcAft>
                          <a:spcPts val="0"/>
                        </a:spcAft>
                        <a:buNone/>
                      </a:pPr>
                      <a:r>
                        <a:rPr lang="en-US" sz="1800"/>
                        <a:t>__________________</a:t>
                      </a:r>
                      <a:endParaRPr sz="1800"/>
                    </a:p>
                  </a:txBody>
                  <a:tcPr marT="45725" marB="45725" marR="91450" marL="91450"/>
                </a:tc>
              </a:tr>
            </a:tbl>
          </a:graphicData>
        </a:graphic>
      </p:graphicFrame>
      <p:pic>
        <p:nvPicPr>
          <p:cNvPr descr="https://s-media-cache-ak0.pinimg.com/736x/fd/ba/1a/fdba1a08a48da7f6d4af80286d6de59d.jpg" id="258" name="Google Shape;258;p43"/>
          <p:cNvPicPr preferRelativeResize="0"/>
          <p:nvPr/>
        </p:nvPicPr>
        <p:blipFill rotWithShape="1">
          <a:blip r:embed="rId3">
            <a:alphaModFix/>
          </a:blip>
          <a:srcRect b="0" l="0" r="0" t="0"/>
          <a:stretch/>
        </p:blipFill>
        <p:spPr>
          <a:xfrm>
            <a:off x="1937982" y="694324"/>
            <a:ext cx="1476351" cy="1994284"/>
          </a:xfrm>
          <a:prstGeom prst="rect">
            <a:avLst/>
          </a:prstGeom>
          <a:noFill/>
          <a:ln>
            <a:noFill/>
          </a:ln>
        </p:spPr>
      </p:pic>
      <p:pic>
        <p:nvPicPr>
          <p:cNvPr id="259" name="Google Shape;259;p43"/>
          <p:cNvPicPr preferRelativeResize="0"/>
          <p:nvPr/>
        </p:nvPicPr>
        <p:blipFill rotWithShape="1">
          <a:blip r:embed="rId4">
            <a:alphaModFix/>
          </a:blip>
          <a:srcRect b="0" l="0" r="0" t="0"/>
          <a:stretch/>
        </p:blipFill>
        <p:spPr>
          <a:xfrm>
            <a:off x="4203511" y="694324"/>
            <a:ext cx="1710098" cy="1994284"/>
          </a:xfrm>
          <a:prstGeom prst="rect">
            <a:avLst/>
          </a:prstGeom>
          <a:noFill/>
          <a:ln>
            <a:noFill/>
          </a:ln>
        </p:spPr>
      </p:pic>
      <p:pic>
        <p:nvPicPr>
          <p:cNvPr id="260" name="Google Shape;260;p43"/>
          <p:cNvPicPr preferRelativeResize="0"/>
          <p:nvPr/>
        </p:nvPicPr>
        <p:blipFill rotWithShape="1">
          <a:blip r:embed="rId5">
            <a:alphaModFix/>
          </a:blip>
          <a:srcRect b="0" l="0" r="0" t="0"/>
          <a:stretch/>
        </p:blipFill>
        <p:spPr>
          <a:xfrm>
            <a:off x="6509982" y="694324"/>
            <a:ext cx="1714524" cy="2021103"/>
          </a:xfrm>
          <a:prstGeom prst="rect">
            <a:avLst/>
          </a:prstGeom>
          <a:noFill/>
          <a:ln>
            <a:noFill/>
          </a:ln>
        </p:spPr>
      </p:pic>
      <p:pic>
        <p:nvPicPr>
          <p:cNvPr descr="http://www.activityvillage.co.uk/sites/default/files/images/santa_sleigh_template_460_0.jpg" id="261" name="Google Shape;261;p43"/>
          <p:cNvPicPr preferRelativeResize="0"/>
          <p:nvPr/>
        </p:nvPicPr>
        <p:blipFill rotWithShape="1">
          <a:blip r:embed="rId6">
            <a:alphaModFix/>
          </a:blip>
          <a:srcRect b="0" l="6727" r="8212" t="0"/>
          <a:stretch/>
        </p:blipFill>
        <p:spPr>
          <a:xfrm>
            <a:off x="8625385" y="925622"/>
            <a:ext cx="2129051" cy="1762986"/>
          </a:xfrm>
          <a:prstGeom prst="rect">
            <a:avLst/>
          </a:prstGeom>
          <a:noFill/>
          <a:ln>
            <a:noFill/>
          </a:ln>
        </p:spPr>
      </p:pic>
      <p:pic>
        <p:nvPicPr>
          <p:cNvPr id="262" name="Google Shape;262;p43"/>
          <p:cNvPicPr preferRelativeResize="0"/>
          <p:nvPr/>
        </p:nvPicPr>
        <p:blipFill rotWithShape="1">
          <a:blip r:embed="rId7">
            <a:alphaModFix/>
          </a:blip>
          <a:srcRect b="0" l="0" r="0" t="0"/>
          <a:stretch/>
        </p:blipFill>
        <p:spPr>
          <a:xfrm>
            <a:off x="1977411" y="3480179"/>
            <a:ext cx="1397492" cy="1810414"/>
          </a:xfrm>
          <a:prstGeom prst="rect">
            <a:avLst/>
          </a:prstGeom>
          <a:noFill/>
          <a:ln>
            <a:noFill/>
          </a:ln>
        </p:spPr>
      </p:pic>
      <p:pic>
        <p:nvPicPr>
          <p:cNvPr id="263" name="Google Shape;263;p43"/>
          <p:cNvPicPr preferRelativeResize="0"/>
          <p:nvPr/>
        </p:nvPicPr>
        <p:blipFill rotWithShape="1">
          <a:blip r:embed="rId8">
            <a:alphaModFix/>
          </a:blip>
          <a:srcRect b="0" l="0" r="0" t="0"/>
          <a:stretch/>
        </p:blipFill>
        <p:spPr>
          <a:xfrm>
            <a:off x="4275171" y="3480179"/>
            <a:ext cx="1566778" cy="1845433"/>
          </a:xfrm>
          <a:prstGeom prst="rect">
            <a:avLst/>
          </a:prstGeom>
          <a:noFill/>
          <a:ln>
            <a:noFill/>
          </a:ln>
        </p:spPr>
      </p:pic>
      <p:pic>
        <p:nvPicPr>
          <p:cNvPr id="264" name="Google Shape;264;p43"/>
          <p:cNvPicPr preferRelativeResize="0"/>
          <p:nvPr/>
        </p:nvPicPr>
        <p:blipFill rotWithShape="1">
          <a:blip r:embed="rId9">
            <a:alphaModFix/>
          </a:blip>
          <a:srcRect b="11918" l="0" r="0" t="0"/>
          <a:stretch/>
        </p:blipFill>
        <p:spPr>
          <a:xfrm>
            <a:off x="6481430" y="3298020"/>
            <a:ext cx="1743075" cy="1992573"/>
          </a:xfrm>
          <a:prstGeom prst="rect">
            <a:avLst/>
          </a:prstGeom>
          <a:noFill/>
          <a:ln>
            <a:noFill/>
          </a:ln>
        </p:spPr>
      </p:pic>
      <p:pic>
        <p:nvPicPr>
          <p:cNvPr id="265" name="Google Shape;265;p43"/>
          <p:cNvPicPr preferRelativeResize="0"/>
          <p:nvPr/>
        </p:nvPicPr>
        <p:blipFill rotWithShape="1">
          <a:blip r:embed="rId10">
            <a:alphaModFix/>
          </a:blip>
          <a:srcRect b="0" l="0" r="0" t="0"/>
          <a:stretch/>
        </p:blipFill>
        <p:spPr>
          <a:xfrm>
            <a:off x="8625385" y="3480179"/>
            <a:ext cx="1905000" cy="193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http://www.santaspostoffice.com/ui/User/image/santa%20transparent.gif" id="99" name="Google Shape;99;p16"/>
          <p:cNvPicPr preferRelativeResize="0"/>
          <p:nvPr/>
        </p:nvPicPr>
        <p:blipFill rotWithShape="1">
          <a:blip r:embed="rId3">
            <a:alphaModFix/>
          </a:blip>
          <a:srcRect b="0" l="0" r="0" t="0"/>
          <a:stretch/>
        </p:blipFill>
        <p:spPr>
          <a:xfrm>
            <a:off x="2950291" y="540040"/>
            <a:ext cx="4004301" cy="59131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descr="http://performingsongwriter.com/wp-content/uploads/2010/12/Rudolph.jpg" id="104" name="Google Shape;104;p17"/>
          <p:cNvPicPr preferRelativeResize="0"/>
          <p:nvPr/>
        </p:nvPicPr>
        <p:blipFill rotWithShape="1">
          <a:blip r:embed="rId3">
            <a:alphaModFix/>
          </a:blip>
          <a:srcRect b="0" l="0" r="0" t="0"/>
          <a:stretch/>
        </p:blipFill>
        <p:spPr>
          <a:xfrm>
            <a:off x="3529840" y="1042316"/>
            <a:ext cx="3669450" cy="57483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http://preview.turbosquid.com/Preview/2014/07/10__15_03_53/thumbnail.png229313be-2a81-44a0-a863-46f4a026f9ecOriginal.jpg" id="109" name="Google Shape;109;p18"/>
          <p:cNvPicPr preferRelativeResize="0"/>
          <p:nvPr/>
        </p:nvPicPr>
        <p:blipFill rotWithShape="1">
          <a:blip r:embed="rId3">
            <a:alphaModFix/>
          </a:blip>
          <a:srcRect b="0" l="0" r="0" t="0"/>
          <a:stretch/>
        </p:blipFill>
        <p:spPr>
          <a:xfrm>
            <a:off x="2422256" y="1055195"/>
            <a:ext cx="5163400" cy="5163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http://cdn1.theodysseyonline.com/files/2015/11/21/635837239816227868-975603040_Holiday-presents.jpg" id="114" name="Google Shape;114;p19"/>
          <p:cNvPicPr preferRelativeResize="0"/>
          <p:nvPr/>
        </p:nvPicPr>
        <p:blipFill rotWithShape="1">
          <a:blip r:embed="rId3">
            <a:alphaModFix/>
          </a:blip>
          <a:srcRect b="0" l="0" r="0" t="0"/>
          <a:stretch/>
        </p:blipFill>
        <p:spPr>
          <a:xfrm>
            <a:off x="1816950" y="755560"/>
            <a:ext cx="6773620" cy="45247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descr="http://www.lomira.lib.wi.us/wp-content/uploads/2015/11/christmas-tree-clipart-christmas-tree10.png" id="119" name="Google Shape;119;p20"/>
          <p:cNvPicPr preferRelativeResize="0"/>
          <p:nvPr/>
        </p:nvPicPr>
        <p:blipFill rotWithShape="1">
          <a:blip r:embed="rId3">
            <a:alphaModFix/>
          </a:blip>
          <a:srcRect b="0" l="0" r="0" t="0"/>
          <a:stretch/>
        </p:blipFill>
        <p:spPr>
          <a:xfrm>
            <a:off x="3233625" y="243827"/>
            <a:ext cx="4764155" cy="67451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b="0" l="0" r="0" t="0"/>
          <a:stretch/>
        </p:blipFill>
        <p:spPr>
          <a:xfrm>
            <a:off x="4448175" y="1328738"/>
            <a:ext cx="3295650" cy="4200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