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61" r:id="rId39"/>
    <p:sldId id="258" r:id="rId40"/>
    <p:sldId id="259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260" r:id="rId57"/>
    <p:sldId id="26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" Target="slides/slide4.xml"/><Relationship Id="rId59" Type="http://schemas.openxmlformats.org/officeDocument/2006/relationships/presProps" Target="presProps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1" Type="http://schemas.openxmlformats.org/officeDocument/2006/relationships/hyperlink" Target="http://www.google.co.th/url?sa=i&amp;rct=j&amp;q=&amp;esrc=s&amp;source=images&amp;cd=&amp;cad=rja&amp;uact=8&amp;ved=0ahUKEwilrprMsPzPAhWGto8KHQ0JBZsQjRwIBw&amp;url=http://etc.usf.edu/clipart/33700/33749/nclock-02-35_33749.htm&amp;bvm=bv.136811127,d.c2I&amp;psig=AFQjCNFV4xZFkL4cy97R5f7OaehFMkZpPA&amp;ust=147770562658812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1" Type="http://schemas.openxmlformats.org/officeDocument/2006/relationships/hyperlink" Target="http://www.google.co.th/url?sa=i&amp;rct=j&amp;q=&amp;esrc=s&amp;source=images&amp;cd=&amp;cad=rja&amp;uact=8&amp;ved=0ahUKEwjdmO_QsfzPAhUBqY8KHaQgAz8QjRwIBw&amp;url=http://etc.usf.edu/clipart/34200/34274/nclock-11-20_34274.htm&amp;bvm=bv.136811127,d.c2I&amp;psig=AFQjCNH5P2aI--KfcJMrbHMkDaefKC1Gyw&amp;ust=147770590362657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1" Type="http://schemas.openxmlformats.org/officeDocument/2006/relationships/hyperlink" Target="http://www.google.co.th/url?sa=i&amp;rct=j&amp;q=&amp;esrc=s&amp;source=images&amp;cd=&amp;cad=rja&amp;uact=8&amp;ved=0ahUKEwjhzb7HsvzPAhXKt48KHYSXC8cQjRwIBw&amp;url=http://etc.usf.edu/clipart/33800/33852/nclock-04-18_33852.htm&amp;bvm=bv.136811127,d.c2I&amp;psig=AFQjCNHYUc1SwLxIPh12su7DZiJUMw9MnQ&amp;ust=147770615029852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GIF"/><Relationship Id="rId1" Type="http://schemas.openxmlformats.org/officeDocument/2006/relationships/hyperlink" Target="http://www.google.co.th/url?sa=i&amp;rct=j&amp;q=&amp;esrc=s&amp;source=images&amp;cd=&amp;cad=rja&amp;uact=8&amp;ved=0ahUKEwjTu7H7s_zPAhWGqo8KHcg_CfAQjRwIBw&amp;url=http://etc.usf.edu/clipart/34100/34125/nclock-08-51_34125.htm&amp;bvm=bv.136811127,d.c2I&amp;psig=AFQjCNFos3q1EJmooWjnF1wEqf5xW8Ch8Q&amp;ust=147770653122765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1" Type="http://schemas.openxmlformats.org/officeDocument/2006/relationships/hyperlink" Target="http://www.google.co.th/url?sa=i&amp;rct=j&amp;q=&amp;esrc=s&amp;source=images&amp;cd=&amp;cad=rja&amp;uact=8&amp;ved=0ahUKEwj4va74tPzPAhXFsI8KHTanArcQjRwIBw&amp;url=http://etc.usf.edu/clipart/34000/34029/nclock-07-15_34029.htm&amp;bvm=bv.136811127,d.c2I&amp;psig=AFQjCNEFtIYuX19PukoiAMqAgXMWpDo6NA&amp;ust=147770679444386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GIF"/><Relationship Id="rId1" Type="http://schemas.openxmlformats.org/officeDocument/2006/relationships/hyperlink" Target="http://www.google.co.th/url?sa=i&amp;rct=j&amp;q=&amp;esrc=s&amp;source=images&amp;cd=&amp;cad=rja&amp;uact=8&amp;ved=0ahUKEwjAxsTatfzPAhURR48KHWzwCqMQjRwIBw&amp;url=http://etc.usf.edu/clipart/34300/34359/nclock-12-45_34359.htm&amp;bvm=bv.136811127,d.c2I&amp;psig=AFQjCNHTGzrcbSrBD9XgF2nfN841azKtaA&amp;ust=147770699638168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1" Type="http://schemas.openxmlformats.org/officeDocument/2006/relationships/hyperlink" Target="http://www.google.co.th/url?sa=i&amp;rct=j&amp;q=&amp;esrc=s&amp;source=images&amp;cd=&amp;cad=rja&amp;uact=8&amp;ved=0ahUKEwjmmtustvzPAhXEL48KHSWuCbUQjRwIBw&amp;url=http://etc.usf.edu/clipart/33800/33804/nclock-03-30_33804.htm&amp;bvm=bv.136811127,d.c2I&amp;psig=AFQjCNGx0jM8go_t8jt82Mwu8HCRGaPUFA&amp;ust=147770717267811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GIF"/><Relationship Id="rId1" Type="http://schemas.openxmlformats.org/officeDocument/2006/relationships/hyperlink" Target="http://www.google.co.th/url?sa=i&amp;rct=j&amp;q=&amp;esrc=s&amp;source=images&amp;cd=&amp;cad=rja&amp;uact=8&amp;ved=0ahUKEwi5sfPk8_zPAhWMrI8KHSdBCToQjRwIBw&amp;url=http://miniclips.phillipmartin.info/clock/clock_10_00_xl.htm&amp;bvm=bv.136811127,d.c2I&amp;psig=AFQjCNFe2sVNaHOlHveMP1faHIgm1Ck-QA&amp;ust=147772365995456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GIF"/><Relationship Id="rId1" Type="http://schemas.openxmlformats.org/officeDocument/2006/relationships/hyperlink" Target="http://www.google.co.th/url?sa=i&amp;rct=j&amp;q=&amp;esrc=s&amp;source=images&amp;cd=&amp;cad=rja&amp;uact=8&amp;ved=0ahUKEwj3qubqt_zPAhUBRI8KHfMZD0IQjRwIBw&amp;url=http://miniclips.phillipmartin.info/clock/clock_05_00_xl.htm&amp;bvm=bv.136811127,d.c2I&amp;psig=AFQjCNEwnYRmqutPob-6uNFj-3FatUQ5jA&amp;ust=147770757039538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GIF"/><Relationship Id="rId1" Type="http://schemas.openxmlformats.org/officeDocument/2006/relationships/hyperlink" Target="http://www.google.co.th/url?sa=i&amp;rct=j&amp;q=&amp;esrc=s&amp;source=images&amp;cd=&amp;cad=rja&amp;uact=8&amp;ved=0ahUKEwjj6KXBuPzPAhXMNI8KHSsWBSYQjRwIBw&amp;url=http://etc.usf.edu/clipart/33600/33654/nclock-01-00_33654.htm&amp;bvm=bv.136811127,d.c2I&amp;psig=AFQjCNElCE0SqfbdfdPE9i7vN1rzeod3Mg&amp;ust=1477707713134850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media" Target="file:///C:\Users\ILA\Downloads\Telling%20Time%201%20-%20Time%20Songs%20-%20Pinkfong%20Songs%20for%20Children.mp4" TargetMode="External"/><Relationship Id="rId1" Type="http://schemas.openxmlformats.org/officeDocument/2006/relationships/video" Target="file:///C:\Users\ILA\Downloads\Telling%20Time%201%20-%20Time%20Songs%20-%20Pinkfong%20Songs%20for%20Children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GIF"/><Relationship Id="rId1" Type="http://schemas.openxmlformats.org/officeDocument/2006/relationships/hyperlink" Target="http://www.google.co.th/url?sa=i&amp;rct=j&amp;q=&amp;esrc=s&amp;source=images&amp;cd=&amp;cad=rja&amp;uact=8&amp;ved=0ahUKEwij0d2jufzPAhVKwI8KHf6QCpsQjRwIBw&amp;url=http://etc.usf.edu/clipart/34300/34314/nclock-12-00_34314.htm&amp;bvm=bv.136811127,d.c2I&amp;psig=AFQjCNEl92A8hmo94Pwe54LcUPpHMzgTbQ&amp;ust=147770795783978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hyperlink" Target="https://www.google.co.th/url?sa=i&amp;rct=j&amp;q=&amp;esrc=s&amp;source=images&amp;cd=&amp;cad=rja&amp;uact=8&amp;ved=0ahUKEwj2uLyHu_zPAhWLuo8KHTIwD2QQjRwIBw&amp;url=https://www.dreamstime.com/illustration/midday.html&amp;bvm=bv.136811127,d.c2I&amp;psig=AFQjCNG91AR_kHIorwOjCeZ08Xa55sEeXQ&amp;ust=1477708235991626" TargetMode="Externa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hyperlink" Target="http://www.google.co.th/url?sa=i&amp;rct=j&amp;q=&amp;esrc=s&amp;source=images&amp;cd=&amp;ved=0ahUKEwiJm9zxvPzPAhVLvo8KHS2eCuIQjRwIBw&amp;url=http://dankasberg0.tripod.com/&amp;bvm=bv.136811127,d.c2I&amp;psig=AFQjCNF8S1M-q8h7J-fU9kSsZUbOkGal6w&amp;ust=1477708658349300" TargetMode="External"/><Relationship Id="rId2" Type="http://schemas.openxmlformats.org/officeDocument/2006/relationships/image" Target="../media/image25.jpeg"/><Relationship Id="rId1" Type="http://schemas.openxmlformats.org/officeDocument/2006/relationships/hyperlink" Target="http://www.google.co.th/url?sa=i&amp;rct=j&amp;q=&amp;esrc=s&amp;source=images&amp;cd=&amp;cad=rja&amp;uact=8&amp;ved=0ahUKEwiIg6q0vPzPAhXDMo8KHb7CCyQQjRwIBw&amp;url=http://wallpapercave.com/wolf-wallpaper-pictures&amp;bvm=bv.136811127,d.c2I&amp;psig=AFQjCNF8S1M-q8h7J-fU9kSsZUbOkGal6w&amp;ust=147770865834930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hyperlink" Target="http://www.google.co.th/url?sa=i&amp;rct=j&amp;q=&amp;esrc=s&amp;source=images&amp;cd=&amp;cad=rja&amp;uact=8&amp;ved=0ahUKEwjql42Q9fzPAhXBK48KHeLJACkQjRwIBw&amp;url=http://www.math-aids.com/Flash_Cards/&amp;bvm=bv.136811127,d.c2I&amp;psig=AFQjCNFO9-M2UBz3vFd5FVmfiioa9xDEqg&amp;ust=147772393920676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hyperlink" Target="http://www.google.co.th/url?sa=i&amp;rct=j&amp;q=&amp;esrc=s&amp;source=images&amp;cd=&amp;cad=rja&amp;uact=8&amp;ved=0ahUKEwjql42Q9fzPAhXBK48KHeLJACkQjRwIBw&amp;url=http://www.math-aids.com/Flash_Cards/&amp;bvm=bv.136811127,d.c2I&amp;psig=AFQjCNFO9-M2UBz3vFd5FVmfiioa9xDEqg&amp;ust=1477723939206769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microsoft.com/office/2007/relationships/media" Target="file:///C:\Users\ARNOLD\Downloads\Video\---Everyday%20English%20-%20Asking%20-u0026%20Telling%20the%20time%20(Real%20English)%20-%20YouTube.mp4" TargetMode="External"/><Relationship Id="rId1" Type="http://schemas.openxmlformats.org/officeDocument/2006/relationships/video" Target="file:///C:\Users\ARNOLD\Downloads\Video\---Everyday%20English%20-%20Asking%20-u0026%20Telling%20the%20time%20(Real%20English)%20-%20YouTube.mp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GIF"/><Relationship Id="rId3" Type="http://schemas.openxmlformats.org/officeDocument/2006/relationships/hyperlink" Target="http://www.google.co.th/url?sa=i&amp;rct=j&amp;q=&amp;esrc=s&amp;source=images&amp;cd=&amp;cad=rja&amp;uact=8&amp;ved=0ahUKEwje_diD__zPAhXMo48KHTQ6ATIQjRwIBw&amp;url=http://etc.usf.edu/clipart/33900/33999/nclock-06-45_33999.htm&amp;bvm=bv.136811127,d.c2I&amp;psig=AFQjCNEv4j6Ij2lkkUcYyH2CG6JVVi9unw&amp;ust=1477726658414303" TargetMode="External"/><Relationship Id="rId2" Type="http://schemas.openxmlformats.org/officeDocument/2006/relationships/image" Target="../media/image33.png"/><Relationship Id="rId1" Type="http://schemas.openxmlformats.org/officeDocument/2006/relationships/hyperlink" Target="http://www.google.co.th/url?sa=i&amp;rct=j&amp;q=&amp;esrc=s&amp;source=images&amp;cd=&amp;cad=rja&amp;uact=8&amp;ved=0ahUKEwipyI3P_vzPAhWIq48KHRu2APgQjRwIBw&amp;url=http://www.math-aids.com/Time/&amp;bvm=bv.136811127,d.c2I&amp;psig=AFQjCNFDtXo14Otkln6yYDlcN1NK_xBiXg&amp;ust=1477726553483717" TargetMode="Externa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GIF"/><Relationship Id="rId3" Type="http://schemas.openxmlformats.org/officeDocument/2006/relationships/hyperlink" Target="http://www.google.co.th/url?sa=i&amp;rct=j&amp;q=&amp;esrc=s&amp;source=images&amp;cd=&amp;cad=rja&amp;uact=8&amp;ved=0ahUKEwiNxJ7f__zPAhWMO48KHYUnC90QjRwIBw&amp;url=http://etc.usf.edu/clipart/34300/34327/nclock-12-13_34327.htm&amp;bvm=bv.136811127,d.c2I&amp;psig=AFQjCNFAG2vvJMYfUUkECJXsVHR38TJaug&amp;ust=1477726873453464" TargetMode="External"/><Relationship Id="rId2" Type="http://schemas.openxmlformats.org/officeDocument/2006/relationships/image" Target="../media/image33.png"/><Relationship Id="rId1" Type="http://schemas.openxmlformats.org/officeDocument/2006/relationships/hyperlink" Target="http://www.google.co.th/url?sa=i&amp;rct=j&amp;q=&amp;esrc=s&amp;source=images&amp;cd=&amp;cad=rja&amp;uact=8&amp;ved=0ahUKEwipyI3P_vzPAhWIq48KHRu2APgQjRwIBw&amp;url=http://www.math-aids.com/Time/&amp;bvm=bv.136811127,d.c2I&amp;psig=AFQjCNFDtXo14Otkln6yYDlcN1NK_xBiXg&amp;ust=1477726553483717" TargetMode="Externa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GIF"/><Relationship Id="rId3" Type="http://schemas.openxmlformats.org/officeDocument/2006/relationships/hyperlink" Target="http://www.google.co.th/url?sa=i&amp;rct=j&amp;q=&amp;esrc=s&amp;source=images&amp;cd=&amp;cad=rja&amp;uact=8&amp;ved=0ahUKEwj23qC8gP3PAhXKMI8KHRECBEEQjRwIBw&amp;url=http://etc.usf.edu/clipart/34100/34124/nclock-08-50_34124.htm&amp;bvm=bv.136811127,d.c2I&amp;psig=AFQjCNGTrmPsf9pnUb5lI4iIYMJtLbX3Tg&amp;ust=1477727064631518" TargetMode="External"/><Relationship Id="rId2" Type="http://schemas.openxmlformats.org/officeDocument/2006/relationships/image" Target="../media/image33.png"/><Relationship Id="rId1" Type="http://schemas.openxmlformats.org/officeDocument/2006/relationships/hyperlink" Target="http://www.google.co.th/url?sa=i&amp;rct=j&amp;q=&amp;esrc=s&amp;source=images&amp;cd=&amp;cad=rja&amp;uact=8&amp;ved=0ahUKEwipyI3P_vzPAhWIq48KHRu2APgQjRwIBw&amp;url=http://www.math-aids.com/Time/&amp;bvm=bv.136811127,d.c2I&amp;psig=AFQjCNFDtXo14Otkln6yYDlcN1NK_xBiXg&amp;ust=1477726553483717" TargetMode="Externa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GIF"/><Relationship Id="rId3" Type="http://schemas.openxmlformats.org/officeDocument/2006/relationships/hyperlink" Target="http://www.google.co.th/url?sa=i&amp;rct=j&amp;q=&amp;esrc=s&amp;source=images&amp;cd=&amp;cad=rja&amp;uact=8&amp;ved=0ahUKEwjEpbr6gP3PAhWJsI8KHbK4DS0QjRwIBw&amp;url=http://etc.usf.edu/clipart/33800/33864/nclock-04-30_33864.htm&amp;bvm=bv.136811127,d.c2I&amp;psig=AFQjCNHH7aoJ6vk2CUwt1AI_l0ZLKon_Yw&amp;ust=1477727201517569" TargetMode="External"/><Relationship Id="rId2" Type="http://schemas.openxmlformats.org/officeDocument/2006/relationships/image" Target="../media/image33.png"/><Relationship Id="rId1" Type="http://schemas.openxmlformats.org/officeDocument/2006/relationships/hyperlink" Target="http://www.google.co.th/url?sa=i&amp;rct=j&amp;q=&amp;esrc=s&amp;source=images&amp;cd=&amp;cad=rja&amp;uact=8&amp;ved=0ahUKEwipyI3P_vzPAhWIq48KHRu2APgQjRwIBw&amp;url=http://www.math-aids.com/Time/&amp;bvm=bv.136811127,d.c2I&amp;psig=AFQjCNFDtXo14Otkln6yYDlcN1NK_xBiXg&amp;ust=1477726553483717" TargetMode="Externa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GIF"/><Relationship Id="rId3" Type="http://schemas.openxmlformats.org/officeDocument/2006/relationships/hyperlink" Target="http://www.google.co.th/url?sa=i&amp;rct=j&amp;q=&amp;esrc=s&amp;source=images&amp;cd=&amp;cad=rja&amp;uact=8&amp;ved=0ahUKEwi6_5LOgf3PAhUFOY8KHVShAiwQjRwIBw&amp;url=http://etc.usf.edu/clipart/33800/33894/nclock-05-00_33894.htm&amp;bvm=bv.136811127,d.c2I&amp;psig=AFQjCNFKGlE7aQ5goParxXTy5AT1zKEybg&amp;ust=1477727376093139" TargetMode="External"/><Relationship Id="rId2" Type="http://schemas.openxmlformats.org/officeDocument/2006/relationships/image" Target="../media/image33.png"/><Relationship Id="rId1" Type="http://schemas.openxmlformats.org/officeDocument/2006/relationships/hyperlink" Target="http://www.google.co.th/url?sa=i&amp;rct=j&amp;q=&amp;esrc=s&amp;source=images&amp;cd=&amp;cad=rja&amp;uact=8&amp;ved=0ahUKEwipyI3P_vzPAhWIq48KHRu2APgQjRwIBw&amp;url=http://www.math-aids.com/Time/&amp;bvm=bv.136811127,d.c2I&amp;psig=AFQjCNFDtXo14Otkln6yYDlcN1NK_xBiXg&amp;ust=1477726553483717" TargetMode="Externa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wmf"/><Relationship Id="rId1" Type="http://schemas.openxmlformats.org/officeDocument/2006/relationships/control" Target="../activeX/activeX1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microsoft.com/office/2007/relationships/media" Target="file:///C:\Users\ILA\Downloads\Telling%20the%20Time%20in%20English%20(1).mp4" TargetMode="External"/><Relationship Id="rId1" Type="http://schemas.openxmlformats.org/officeDocument/2006/relationships/video" Target="file:///C:\Users\ILA\Downloads\Telling%20the%20Time%20in%20English%20(1).mp4" TargetMode="Externa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png"/><Relationship Id="rId2" Type="http://schemas.microsoft.com/office/2007/relationships/media" Target="file:///C:\Users\ILA\Downloads\Telling%20Time%20Song%20for%20Kids%20-%20Telling%20Time%20to%205%20Minutes.mp4" TargetMode="External"/><Relationship Id="rId1" Type="http://schemas.openxmlformats.org/officeDocument/2006/relationships/video" Target="file:///C:\Users\ILA\Downloads\Telling%20Time%20Song%20for%20Kids%20-%20Telling%20Time%20to%205%20Minutes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1" Type="http://schemas.openxmlformats.org/officeDocument/2006/relationships/hyperlink" Target="http://www.google.co.th/url?sa=i&amp;rct=j&amp;q=&amp;esrc=s&amp;source=images&amp;cd=&amp;cad=rja&amp;uact=8&amp;ved=0ahUKEwjRidX6qPzPAhUISo8KHbavD1gQjRwIBw&amp;url=http://etc.usf.edu/clipart/33900/33979/nclock-06-25_33979.htm&amp;bvm=bv.136811127,d.c2I&amp;psig=AFQjCNFUtRgRW7Mwt35HZiIHCbnQNfBXuQ&amp;ust=1477703554088712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G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GI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1" Type="http://schemas.openxmlformats.org/officeDocument/2006/relationships/hyperlink" Target="http://www.google.co.th/url?sa=i&amp;rct=j&amp;q=&amp;esrc=s&amp;source=images&amp;cd=&amp;cad=rja&amp;uact=8&amp;ved=0ahUKEwjvrviTrPzPAhWGuo8KHQZXDXkQjRwIBw&amp;url=http://etc.usf.edu/clipart/34000/34079/nclock-08-05_34079.htm&amp;bvm=bv.136811127,d.c2I&amp;psig=AFQjCNEVzOKFQ9n62e4-MW98i_SMs3UQlw&amp;ust=1477704419584386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jpeg"/><Relationship Id="rId1" Type="http://schemas.openxmlformats.org/officeDocument/2006/relationships/hyperlink" Target="http://www.teacherled.com/resources/clockspin/clockspinload.html" TargetMode="Externa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8.png"/><Relationship Id="rId2" Type="http://schemas.microsoft.com/office/2007/relationships/media" Target="file:///C:\Users\ILA\Downloads\Learn%20to%20Tell%20Time%201%20%20Telling%20the%20Time%20Practice%20for%20Children%20%20Whats%20the%20Time%20%20Fun%20Kids%20English.mp4" TargetMode="External"/><Relationship Id="rId1" Type="http://schemas.openxmlformats.org/officeDocument/2006/relationships/video" Target="file:///C:\Users\ILA\Downloads\Learn%20to%20Tell%20Time%201%20%20Telling%20the%20Time%20Practice%20for%20Children%20%20Whats%20the%20Time%20%20Fun%20Kids%20English.mp4" TargetMode="Externa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wmf"/><Relationship Id="rId1" Type="http://schemas.openxmlformats.org/officeDocument/2006/relationships/control" Target="../activeX/activeX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1" Type="http://schemas.openxmlformats.org/officeDocument/2006/relationships/hyperlink" Target="http://www.google.co.th/url?sa=i&amp;rct=j&amp;q=&amp;esrc=s&amp;source=images&amp;cd=&amp;cad=rja&amp;uact=8&amp;ved=0ahUKEwiI7tmprfzPAhVKgI8KHcw8Bj0QjRwIBw&amp;url=http://etc.usf.edu/clipart/33400/33425/clock-09-11_33425.htm&amp;bvm=bv.136811127,d.c2I&amp;psig=AFQjCNENXuAXRUzRoDFXXSwlpVzEP7kGmA&amp;ust=147770471763761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1" Type="http://schemas.openxmlformats.org/officeDocument/2006/relationships/hyperlink" Target="http://www.google.co.th/url?sa=i&amp;rct=j&amp;q=&amp;esrc=s&amp;source=images&amp;cd=&amp;cad=rja&amp;uact=8&amp;ved=0ahUKEwjpqdGMrvzPAhXBK48KHVQUCuAQjRwIBw&amp;url=http://etc.usf.edu/clipart/33700/33748/nclock-02-34_33748.htm&amp;bvm=bv.136811127,d.c2I&amp;psig=AFQjCNFhix8U7jrzwY0ByeNFS7GdeCrhOg&amp;ust=147770495080520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hyperlink" Target="http://www.google.co.th/url?sa=i&amp;rct=j&amp;q=&amp;esrc=s&amp;source=images&amp;cd=&amp;cad=rja&amp;uact=8&amp;ved=0ahUKEwjzyrbKr_zPAhVLrI8KHfaPA-4QjRwIBw&amp;url=http://thenoonshow.blogspot.com/2011_11_01_archive.html&amp;bvm=bv.136811127,d.c2I&amp;psig=AFQjCNHDme-A5sbudv9NC0dmaQCmBgs8aw&amp;ust=147770535073100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/>
              <a:t>Telling the time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tenor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340" y="671830"/>
            <a:ext cx="2095500" cy="2162175"/>
          </a:xfrm>
          <a:prstGeom prst="rect">
            <a:avLst/>
          </a:prstGeom>
        </p:spPr>
      </p:pic>
      <p:pic>
        <p:nvPicPr>
          <p:cNvPr id="5" name="Picture 4" descr="tenor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100" y="4616450"/>
            <a:ext cx="2628900" cy="2228850"/>
          </a:xfrm>
          <a:prstGeom prst="rect">
            <a:avLst/>
          </a:prstGeom>
        </p:spPr>
      </p:pic>
      <p:pic>
        <p:nvPicPr>
          <p:cNvPr id="6" name="Picture 5" descr="tenor 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50"/>
            <a:ext cx="2095500" cy="2000250"/>
          </a:xfrm>
          <a:prstGeom prst="rect">
            <a:avLst/>
          </a:prstGeom>
        </p:spPr>
      </p:pic>
      <p:pic>
        <p:nvPicPr>
          <p:cNvPr id="7" name="Picture 6" descr="tenor (5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180" y="87630"/>
            <a:ext cx="3448050" cy="3514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2:35 - It's twenty-five </a:t>
            </a:r>
            <a:r>
              <a:rPr lang="en-US" sz="3600" b="1" i="1" dirty="0" smtClean="0">
                <a:solidFill>
                  <a:srgbClr val="FF0000"/>
                </a:solidFill>
              </a:rPr>
              <a:t>to</a:t>
            </a:r>
            <a:r>
              <a:rPr lang="en-US" sz="3600" b="1" dirty="0" smtClean="0">
                <a:solidFill>
                  <a:srgbClr val="0070C0"/>
                </a:solidFill>
              </a:rPr>
              <a:t> three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sz="3600" b="1" dirty="0" smtClean="0">
              <a:solidFill>
                <a:srgbClr val="0070C0"/>
              </a:solidFill>
            </a:endParaRPr>
          </a:p>
        </p:txBody>
      </p:sp>
      <p:pic>
        <p:nvPicPr>
          <p:cNvPr id="4" name="irc_mi" descr="ผลการค้นหารูปภาพสำหรับ 2:35 clock  pic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2794" y="500042"/>
            <a:ext cx="4786346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11:20 - It's twenty </a:t>
            </a:r>
            <a:r>
              <a:rPr lang="en-US" sz="3600" b="1" dirty="0" smtClean="0">
                <a:solidFill>
                  <a:srgbClr val="FF0000"/>
                </a:solidFill>
              </a:rPr>
              <a:t>past</a:t>
            </a:r>
            <a:r>
              <a:rPr lang="en-US" sz="3600" b="1" dirty="0" smtClean="0">
                <a:solidFill>
                  <a:srgbClr val="002060"/>
                </a:solidFill>
              </a:rPr>
              <a:t> eleven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irc_mi" descr="ผลการค้นหารูปภาพสำหรับ 11:20 clock  pic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32" y="428604"/>
            <a:ext cx="4786346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/>
              <a:t>4:18 - It's eighteen </a:t>
            </a:r>
            <a:r>
              <a:rPr lang="en-US" sz="4000" b="1" dirty="0" smtClean="0">
                <a:solidFill>
                  <a:srgbClr val="FF0000"/>
                </a:solidFill>
              </a:rPr>
              <a:t>past</a:t>
            </a:r>
            <a:r>
              <a:rPr lang="en-US" sz="4000" b="1" dirty="0" smtClean="0"/>
              <a:t> four</a:t>
            </a:r>
            <a:endParaRPr lang="en-US" sz="4000" b="1" dirty="0"/>
          </a:p>
        </p:txBody>
      </p:sp>
      <p:pic>
        <p:nvPicPr>
          <p:cNvPr id="4" name="irc_mi" descr="ผลการค้นหารูปภาพสำหรับ 4:18 clock  pic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56" y="642918"/>
            <a:ext cx="5214974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 lvl="0" algn="ctr">
              <a:buNone/>
            </a:pPr>
            <a:endParaRPr lang="en-US" sz="4800" b="1" dirty="0" smtClean="0"/>
          </a:p>
          <a:p>
            <a:pPr lvl="0" algn="ctr">
              <a:buNone/>
            </a:pPr>
            <a:r>
              <a:rPr lang="en-US" sz="4800" b="1" dirty="0" smtClean="0"/>
              <a:t>8:51 - It's nine </a:t>
            </a:r>
            <a:r>
              <a:rPr lang="en-US" sz="4800" b="1" dirty="0" smtClean="0">
                <a:solidFill>
                  <a:srgbClr val="FF0000"/>
                </a:solidFill>
              </a:rPr>
              <a:t>to</a:t>
            </a:r>
            <a:r>
              <a:rPr lang="en-US" sz="4800" b="1" dirty="0" smtClean="0"/>
              <a:t> nine</a:t>
            </a:r>
            <a:endParaRPr lang="en-US" sz="4800" b="1" dirty="0" smtClean="0"/>
          </a:p>
          <a:p>
            <a:pPr algn="ctr">
              <a:buNone/>
            </a:pPr>
            <a:endParaRPr lang="en-US" sz="4800" b="1" dirty="0" smtClean="0"/>
          </a:p>
        </p:txBody>
      </p:sp>
      <p:pic>
        <p:nvPicPr>
          <p:cNvPr id="4" name="irc_mi" descr="ผลการค้นหารูปภาพสำหรับ 8:51 clock  pic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56" y="500042"/>
            <a:ext cx="5143536" cy="435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When it is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15 minutes past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 </a:t>
            </a:r>
            <a:r>
              <a:rPr lang="en-US" sz="2800" dirty="0" smtClean="0">
                <a:latin typeface="Arial Rounded MT Bold" pitchFamily="34" charset="0"/>
              </a:rPr>
              <a:t>the hour we normally say: (</a:t>
            </a:r>
            <a:r>
              <a:rPr lang="en-US" sz="2800" b="1" dirty="0" smtClean="0">
                <a:latin typeface="Arial Rounded MT Bold" pitchFamily="34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) quarter past</a:t>
            </a:r>
            <a:endParaRPr lang="en-US" sz="28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3600" b="1" dirty="0" smtClean="0"/>
              <a:t>7:15 - It's (a) </a:t>
            </a:r>
            <a:r>
              <a:rPr lang="en-US" sz="3600" b="1" dirty="0" smtClean="0">
                <a:solidFill>
                  <a:srgbClr val="FF0000"/>
                </a:solidFill>
              </a:rPr>
              <a:t>quarter past</a:t>
            </a:r>
            <a:r>
              <a:rPr lang="en-US" sz="3600" b="1" dirty="0" smtClean="0"/>
              <a:t> seven</a:t>
            </a:r>
            <a:endParaRPr lang="en-US" sz="3600" b="1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irc_mi" descr="ผลการค้นหารูปภาพสำหรับ 7:15 clock  pic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298" y="1214422"/>
            <a:ext cx="4067175" cy="353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 Rounded MT Bold" pitchFamily="34" charset="0"/>
              </a:rPr>
              <a:t>When it is </a:t>
            </a:r>
            <a:r>
              <a:rPr lang="en-US" b="1" i="1" dirty="0" smtClean="0">
                <a:solidFill>
                  <a:srgbClr val="FF0000"/>
                </a:solidFill>
                <a:latin typeface="Arial Rounded MT Bold" pitchFamily="34" charset="0"/>
              </a:rPr>
              <a:t>15 minutes before  </a:t>
            </a:r>
            <a:r>
              <a:rPr lang="en-US" b="1" dirty="0" smtClean="0">
                <a:latin typeface="Arial Rounded MT Bold" pitchFamily="34" charset="0"/>
              </a:rPr>
              <a:t>the hour we normally say: </a:t>
            </a:r>
            <a:r>
              <a:rPr lang="en-US" b="1" i="1" dirty="0" smtClean="0">
                <a:solidFill>
                  <a:srgbClr val="FF0000"/>
                </a:solidFill>
                <a:latin typeface="Arial Rounded MT Bold" pitchFamily="34" charset="0"/>
              </a:rPr>
              <a:t>a quarter to</a:t>
            </a:r>
            <a:endParaRPr lang="en-US" b="1" i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000" b="1" dirty="0" smtClean="0"/>
              <a:t>12:45 - It's (a) </a:t>
            </a:r>
            <a:r>
              <a:rPr lang="en-US" sz="4000" b="1" dirty="0" smtClean="0">
                <a:solidFill>
                  <a:srgbClr val="FF0000"/>
                </a:solidFill>
              </a:rPr>
              <a:t>quarter to </a:t>
            </a:r>
            <a:r>
              <a:rPr lang="en-US" sz="4000" b="1" dirty="0" smtClean="0"/>
              <a:t>one</a:t>
            </a:r>
            <a:endParaRPr lang="en-US" sz="4000" b="1" dirty="0" smtClean="0"/>
          </a:p>
          <a:p>
            <a:pPr algn="ctr">
              <a:buNone/>
            </a:pPr>
            <a:endParaRPr lang="en-US" sz="4000" b="1" dirty="0"/>
          </a:p>
        </p:txBody>
      </p:sp>
      <p:pic>
        <p:nvPicPr>
          <p:cNvPr id="4" name="irc_mi" descr="ผลการค้นหารูปภาพสำหรับ 12:45 clock  pic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298" y="1214422"/>
            <a:ext cx="4067175" cy="346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When it is 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30 minutes past</a:t>
            </a:r>
            <a:r>
              <a:rPr lang="en-US" dirty="0" smtClean="0">
                <a:latin typeface="Arial Rounded MT Bold" pitchFamily="34" charset="0"/>
              </a:rPr>
              <a:t>  the hour we normally say: 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half past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b="1" dirty="0" smtClean="0"/>
              <a:t>3:30 - It's </a:t>
            </a:r>
            <a:r>
              <a:rPr lang="en-US" sz="4400" b="1" dirty="0" smtClean="0">
                <a:solidFill>
                  <a:srgbClr val="FF0000"/>
                </a:solidFill>
              </a:rPr>
              <a:t>half past</a:t>
            </a:r>
            <a:r>
              <a:rPr lang="en-US" sz="4400" b="1" dirty="0" smtClean="0"/>
              <a:t> three </a:t>
            </a:r>
            <a:endParaRPr lang="en-US" sz="4400" b="1" dirty="0"/>
          </a:p>
        </p:txBody>
      </p:sp>
      <p:pic>
        <p:nvPicPr>
          <p:cNvPr id="4" name="irc_mi" descr="ผลการค้นหารูปภาพสำหรับ 3:30 clock  pic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2412" y="1285860"/>
            <a:ext cx="4067175" cy="35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O'clock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We use </a:t>
            </a:r>
            <a:r>
              <a:rPr lang="en-US" sz="3100" b="1" dirty="0" smtClean="0">
                <a:solidFill>
                  <a:schemeClr val="tx1"/>
                </a:solidFill>
              </a:rPr>
              <a:t>o'clock</a:t>
            </a:r>
            <a:r>
              <a:rPr lang="en-US" sz="3100" dirty="0" smtClean="0">
                <a:solidFill>
                  <a:schemeClr val="tx1"/>
                </a:solidFill>
              </a:rPr>
              <a:t> when there are </a:t>
            </a:r>
            <a:r>
              <a:rPr lang="en-US" sz="3100" b="1" u="sng" dirty="0" smtClean="0">
                <a:solidFill>
                  <a:srgbClr val="FF0000"/>
                </a:solidFill>
              </a:rPr>
              <a:t>NO</a:t>
            </a:r>
            <a:r>
              <a:rPr lang="en-US" sz="3100" b="1" u="sng" dirty="0" smtClean="0">
                <a:solidFill>
                  <a:schemeClr val="tx1"/>
                </a:solidFill>
              </a:rPr>
              <a:t> minutes</a:t>
            </a:r>
            <a:r>
              <a:rPr lang="en-US" sz="3100" dirty="0" smtClean="0">
                <a:solidFill>
                  <a:schemeClr val="tx1"/>
                </a:solidFill>
              </a:rPr>
              <a:t>.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800" b="1" dirty="0" smtClean="0"/>
              <a:t>10:00 - It's ten </a:t>
            </a:r>
            <a:r>
              <a:rPr lang="en-US" sz="4800" b="1" dirty="0" smtClean="0">
                <a:solidFill>
                  <a:srgbClr val="FF0000"/>
                </a:solidFill>
              </a:rPr>
              <a:t>o'clock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4800" b="1" dirty="0"/>
          </a:p>
        </p:txBody>
      </p:sp>
      <p:pic>
        <p:nvPicPr>
          <p:cNvPr id="5" name="irc_mi" descr="ผลการค้นหารูปภาพสำหรับ 10:00 clock pics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25" y="1395413"/>
            <a:ext cx="4095750" cy="36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20000"/>
          </a:bodyPr>
          <a:lstStyle/>
          <a:p>
            <a:pPr lvl="0">
              <a:buNone/>
            </a:pPr>
            <a:endParaRPr lang="en-US" dirty="0" smtClean="0"/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endParaRPr lang="en-US" sz="5400" b="1" dirty="0" smtClean="0"/>
          </a:p>
          <a:p>
            <a:pPr lvl="0" algn="ctr">
              <a:buNone/>
            </a:pPr>
            <a:r>
              <a:rPr lang="en-US" sz="5400" b="1" dirty="0" smtClean="0"/>
              <a:t>5:00 - It's five </a:t>
            </a:r>
            <a:r>
              <a:rPr lang="en-US" sz="5400" b="1" dirty="0" smtClean="0">
                <a:solidFill>
                  <a:srgbClr val="FF0000"/>
                </a:solidFill>
              </a:rPr>
              <a:t>o'clock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5400" b="1" dirty="0"/>
          </a:p>
        </p:txBody>
      </p:sp>
      <p:pic>
        <p:nvPicPr>
          <p:cNvPr id="4" name="irc_mi" descr="ผลการค้นหารูปภาพสำหรับ 5:00 clock  pic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56" y="357166"/>
            <a:ext cx="49292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5400" b="1" dirty="0" smtClean="0"/>
              <a:t>1:00 - It's one </a:t>
            </a:r>
            <a:r>
              <a:rPr lang="en-US" sz="5400" b="1" dirty="0" smtClean="0">
                <a:solidFill>
                  <a:srgbClr val="FF0000"/>
                </a:solidFill>
              </a:rPr>
              <a:t>o'clock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irc_mi" descr="ผลการค้นหารูปภาพสำหรับ 1:00 clock  pic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32" y="428604"/>
            <a:ext cx="471490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Telling Time 1 - Time Songs - Pinkfong Songs for Children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0675" y="126365"/>
            <a:ext cx="11550015" cy="649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For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12:00</a:t>
            </a:r>
            <a:r>
              <a:rPr lang="en-US" sz="2800" b="1" dirty="0" smtClean="0">
                <a:latin typeface="Arial Black" panose="020B0A04020102020204" pitchFamily="34" charset="0"/>
              </a:rPr>
              <a:t> there are four expressions in English.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3600" b="1" dirty="0" smtClean="0"/>
              <a:t>12:00  ----  It’s twelve o'clock </a:t>
            </a:r>
            <a:endParaRPr lang="en-US" sz="3600" b="1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irc_mi" descr="ผลการค้นหารูปภาพสำหรับ 12:00 clock  pic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422" y="1395413"/>
            <a:ext cx="4500594" cy="38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400" b="1" dirty="0" smtClean="0"/>
              <a:t>12:00     midday = noon </a:t>
            </a:r>
            <a:endParaRPr lang="en-US" sz="4400" b="1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5" name="irc_mi" descr="ผลการค้นหารูปภาพสำหรับ midday  pic">
            <a:hlinkClick r:id="rId1"/>
          </p:cNvPr>
          <p:cNvPicPr/>
          <p:nvPr/>
        </p:nvPicPr>
        <p:blipFill>
          <a:blip r:embed="rId2"/>
          <a:srcRect b="15109"/>
          <a:stretch>
            <a:fillRect/>
          </a:stretch>
        </p:blipFill>
        <p:spPr bwMode="auto">
          <a:xfrm>
            <a:off x="2095472" y="500042"/>
            <a:ext cx="7858180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400" b="1" dirty="0" smtClean="0"/>
              <a:t>12:00 / 00:00  midnight</a:t>
            </a:r>
            <a:endParaRPr lang="en-US" sz="4400" b="1" dirty="0" smtClean="0"/>
          </a:p>
          <a:p>
            <a:pPr algn="ctr">
              <a:buNone/>
            </a:pPr>
            <a:endParaRPr lang="en-US" sz="4400" b="1" dirty="0"/>
          </a:p>
        </p:txBody>
      </p:sp>
      <p:pic>
        <p:nvPicPr>
          <p:cNvPr id="4" name="irc_mi" descr="ผลการค้นหารูปภาพสำหรับ midnight  pic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34" y="285729"/>
            <a:ext cx="828680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ผลการค้นหารูปภาพสำหรับ midnight  pic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60" y="2643182"/>
            <a:ext cx="2352675" cy="23002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981200" y="357166"/>
            <a:ext cx="8229600" cy="57997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>
                <a:latin typeface="Baskerville Old Face" pitchFamily="18" charset="0"/>
              </a:rPr>
              <a:t>WRITE</a:t>
            </a:r>
            <a:r>
              <a:rPr lang="en-US" sz="3200" b="1" dirty="0" smtClean="0">
                <a:latin typeface="Baskerville Old Face" pitchFamily="18" charset="0"/>
              </a:rPr>
              <a:t>  </a:t>
            </a:r>
            <a:r>
              <a:rPr lang="en-US" sz="3200" b="1" dirty="0" smtClean="0">
                <a:latin typeface="Baskerville Old Face" pitchFamily="18" charset="0"/>
              </a:rPr>
              <a:t>THE   TIME</a:t>
            </a:r>
            <a:endParaRPr lang="en-US" sz="32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32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32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32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32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32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32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3200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en-US" sz="3200" b="1" dirty="0" smtClean="0">
                <a:latin typeface="Baskerville Old Face" pitchFamily="18" charset="0"/>
              </a:rPr>
              <a:t>    1____________                2 ____________</a:t>
            </a:r>
            <a:endParaRPr lang="en-US" sz="32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3200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endParaRPr lang="en-US" sz="3200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endParaRPr lang="en-US" sz="3200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endParaRPr lang="en-US" sz="3200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endParaRPr lang="en-US" sz="3200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endParaRPr lang="en-US" sz="3200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endParaRPr lang="en-US" sz="3200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4" name="irc_mi" descr="ผลการค้นหารูปภาพสำหรับ telling time worksheet pics">
            <a:hlinkClick r:id="rId1"/>
          </p:cNvPr>
          <p:cNvPicPr/>
          <p:nvPr/>
        </p:nvPicPr>
        <p:blipFill>
          <a:blip r:embed="rId2"/>
          <a:srcRect t="5621" r="51818" b="57377"/>
          <a:stretch>
            <a:fillRect/>
          </a:stretch>
        </p:blipFill>
        <p:spPr bwMode="auto">
          <a:xfrm>
            <a:off x="1738282" y="1142984"/>
            <a:ext cx="400052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ผลการค้นหารูปภาพสำหรับ telling time worksheet pics">
            <a:hlinkClick r:id="rId1"/>
          </p:cNvPr>
          <p:cNvPicPr/>
          <p:nvPr/>
        </p:nvPicPr>
        <p:blipFill>
          <a:blip r:embed="rId2"/>
          <a:srcRect l="1515" t="56440" r="50909" b="7494"/>
          <a:stretch>
            <a:fillRect/>
          </a:stretch>
        </p:blipFill>
        <p:spPr bwMode="auto">
          <a:xfrm>
            <a:off x="6167438" y="1214422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3 ______________                  4 ______________</a:t>
            </a:r>
            <a:endParaRPr lang="en-US" dirty="0"/>
          </a:p>
        </p:txBody>
      </p:sp>
      <p:pic>
        <p:nvPicPr>
          <p:cNvPr id="7" name="irc_mi" descr="ผลการค้นหารูปภาพสำหรับ telling time worksheet pics">
            <a:hlinkClick r:id="rId1"/>
          </p:cNvPr>
          <p:cNvPicPr/>
          <p:nvPr/>
        </p:nvPicPr>
        <p:blipFill>
          <a:blip r:embed="rId2"/>
          <a:srcRect l="50909" t="6323" r="2121" b="57611"/>
          <a:stretch>
            <a:fillRect/>
          </a:stretch>
        </p:blipFill>
        <p:spPr bwMode="auto">
          <a:xfrm>
            <a:off x="6310314" y="285728"/>
            <a:ext cx="400052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ผลการค้นหารูปภาพสำหรับ telling time worksheet pics">
            <a:hlinkClick r:id="rId1"/>
          </p:cNvPr>
          <p:cNvPicPr/>
          <p:nvPr/>
        </p:nvPicPr>
        <p:blipFill>
          <a:blip r:embed="rId2"/>
          <a:srcRect l="51515" t="57143" r="2121" b="7728"/>
          <a:stretch>
            <a:fillRect/>
          </a:stretch>
        </p:blipFill>
        <p:spPr bwMode="auto">
          <a:xfrm>
            <a:off x="1952596" y="500042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AM</a:t>
            </a:r>
            <a:r>
              <a:rPr lang="en-US" b="1" dirty="0" smtClean="0">
                <a:solidFill>
                  <a:schemeClr val="tx1"/>
                </a:solidFill>
              </a:rPr>
              <a:t> vs. </a:t>
            </a:r>
            <a:r>
              <a:rPr lang="en-US" b="1" dirty="0" smtClean="0">
                <a:solidFill>
                  <a:srgbClr val="002060"/>
                </a:solidFill>
              </a:rPr>
              <a:t>PM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don't normally use the 24-hour clock in English.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We use </a:t>
            </a:r>
            <a:r>
              <a:rPr lang="en-US" b="1" dirty="0" smtClean="0">
                <a:solidFill>
                  <a:srgbClr val="FF0000"/>
                </a:solidFill>
              </a:rPr>
              <a:t>a.m.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(am) for the morning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and </a:t>
            </a:r>
            <a:r>
              <a:rPr lang="en-US" b="1" dirty="0" smtClean="0">
                <a:solidFill>
                  <a:srgbClr val="002060"/>
                </a:solidFill>
              </a:rPr>
              <a:t>p.m.</a:t>
            </a:r>
            <a:r>
              <a:rPr lang="en-US" dirty="0" smtClean="0"/>
              <a:t> (pm) for the afternoon and night.</a:t>
            </a:r>
            <a:endParaRPr lang="en-US" dirty="0" smtClean="0"/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a.m.</a:t>
            </a:r>
            <a:r>
              <a:rPr lang="en-US" b="1" dirty="0" smtClean="0"/>
              <a:t>  </a:t>
            </a:r>
            <a:r>
              <a:rPr lang="en-US" dirty="0" smtClean="0"/>
              <a:t>          00:00 – 11:59</a:t>
            </a:r>
            <a:endParaRPr lang="en-US" dirty="0" smtClean="0"/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</a:rPr>
              <a:t>p.m.</a:t>
            </a:r>
            <a:r>
              <a:rPr lang="en-US" b="1" dirty="0" smtClean="0"/>
              <a:t>  </a:t>
            </a:r>
            <a:r>
              <a:rPr lang="en-US" dirty="0" smtClean="0"/>
              <a:t>          12:00 – 23:59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/>
              <a:t>3 </a:t>
            </a:r>
            <a:r>
              <a:rPr lang="en-US" sz="3600" dirty="0" smtClean="0">
                <a:solidFill>
                  <a:srgbClr val="FF0000"/>
                </a:solidFill>
              </a:rPr>
              <a:t>a.m. </a:t>
            </a:r>
            <a:r>
              <a:rPr lang="en-US" sz="3600" dirty="0" smtClean="0"/>
              <a:t>=  Three o'clock in the morning.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3 </a:t>
            </a:r>
            <a:r>
              <a:rPr lang="en-US" sz="3600" dirty="0" smtClean="0">
                <a:solidFill>
                  <a:srgbClr val="002060"/>
                </a:solidFill>
              </a:rPr>
              <a:t>p.m.</a:t>
            </a:r>
            <a:r>
              <a:rPr lang="en-US" sz="3600" dirty="0" smtClean="0"/>
              <a:t> =  Three o'clock in the afternoon.</a:t>
            </a: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38480" y="2928934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09918" y="3429000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When to use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morning,afternoon,evening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and night.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4" name="Content Placeholder 3" descr="Image result for morning pics"/>
          <p:cNvPicPr>
            <a:picLocks noGrp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095472" y="1214422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afternoon pics"/>
          <p:cNvPicPr/>
          <p:nvPr/>
        </p:nvPicPr>
        <p:blipFill>
          <a:blip r:embed="rId2"/>
          <a:srcRect b="8063"/>
          <a:stretch>
            <a:fillRect/>
          </a:stretch>
        </p:blipFill>
        <p:spPr bwMode="auto">
          <a:xfrm>
            <a:off x="6381752" y="1142984"/>
            <a:ext cx="378546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evening pic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472" y="3714752"/>
            <a:ext cx="3929090" cy="282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night pic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314" y="3714752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785926"/>
            <a:ext cx="8229600" cy="4572032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Morning</a:t>
            </a:r>
            <a:r>
              <a:rPr lang="en-US" dirty="0" smtClean="0">
                <a:latin typeface="Arial Rounded MT Bold" pitchFamily="34" charset="0"/>
              </a:rPr>
              <a:t> is from sunrise to 11:59 AM. Sunrise typically occurs around 6 AM.</a:t>
            </a:r>
            <a:endParaRPr lang="en-US" dirty="0" smtClean="0">
              <a:latin typeface="Arial Rounded MT Bold" pitchFamily="34" charset="0"/>
            </a:endParaRPr>
          </a:p>
          <a:p>
            <a:pPr lvl="0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Noon or Midday </a:t>
            </a:r>
            <a:r>
              <a:rPr lang="en-US" dirty="0" smtClean="0">
                <a:latin typeface="Arial Rounded MT Bold" pitchFamily="34" charset="0"/>
              </a:rPr>
              <a:t>is at 12:00 PM.</a:t>
            </a:r>
            <a:endParaRPr lang="en-US" dirty="0" smtClean="0">
              <a:latin typeface="Arial Rounded MT Bold" pitchFamily="34" charset="0"/>
            </a:endParaRPr>
          </a:p>
          <a:p>
            <a:pPr lvl="0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Afternoon</a:t>
            </a:r>
            <a:r>
              <a:rPr lang="en-US" dirty="0" smtClean="0">
                <a:latin typeface="Arial Rounded MT Bold" pitchFamily="34" charset="0"/>
              </a:rPr>
              <a:t> is from 12:01 PM to around 5:00 PM.</a:t>
            </a:r>
            <a:endParaRPr lang="en-US" dirty="0" smtClean="0">
              <a:latin typeface="Arial Rounded MT Bold" pitchFamily="34" charset="0"/>
            </a:endParaRPr>
          </a:p>
          <a:p>
            <a:pPr lvl="0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Evening </a:t>
            </a:r>
            <a:r>
              <a:rPr lang="en-US" dirty="0" smtClean="0">
                <a:latin typeface="Arial Rounded MT Bold" pitchFamily="34" charset="0"/>
              </a:rPr>
              <a:t>is from 5:01 PM to 8 PM, or around sunset.</a:t>
            </a:r>
            <a:endParaRPr lang="en-US" dirty="0" smtClean="0">
              <a:latin typeface="Arial Rounded MT Bold" pitchFamily="34" charset="0"/>
            </a:endParaRPr>
          </a:p>
          <a:p>
            <a:pPr lvl="0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Night</a:t>
            </a:r>
            <a:r>
              <a:rPr lang="en-US" dirty="0" smtClean="0">
                <a:latin typeface="Arial Rounded MT Bold" pitchFamily="34" charset="0"/>
              </a:rPr>
              <a:t> is from sunset to sunrise, so from 8:01 PM until 5:59 AM.</a:t>
            </a:r>
            <a:endParaRPr lang="en-US" dirty="0" smtClean="0">
              <a:latin typeface="Arial Rounded MT Bold" pitchFamily="34" charset="0"/>
            </a:endParaRPr>
          </a:p>
          <a:p>
            <a:pPr lvl="0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Midnight</a:t>
            </a:r>
            <a:r>
              <a:rPr lang="en-US" dirty="0" smtClean="0">
                <a:latin typeface="Arial Rounded MT Bold" pitchFamily="34" charset="0"/>
              </a:rPr>
              <a:t>  is at 12:00 AM.</a:t>
            </a: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Image result for times of the day pics"/>
          <p:cNvPicPr/>
          <p:nvPr/>
        </p:nvPicPr>
        <p:blipFill>
          <a:blip r:embed="rId1"/>
          <a:srcRect b="16000"/>
          <a:stretch>
            <a:fillRect/>
          </a:stretch>
        </p:blipFill>
        <p:spPr bwMode="auto">
          <a:xfrm>
            <a:off x="2024034" y="214290"/>
            <a:ext cx="785818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Writing the time using A.M. or P.M.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29600" cy="5353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Example;</a:t>
            </a:r>
            <a:endParaRPr lang="en-US" sz="24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a)  15:30  ---   3:30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p.m.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                         It’s three thirty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in the afternoon.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                         It’s half past three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in the afternoon.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b) 21: 50  ---   9:50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p.m.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                          It’s nine fifty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in the night.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                          It’s ten to ten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in the night.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c) 07: 00  ---  7:00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a.m.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                         It’s seven o’clock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in the morning.   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</a:t>
            </a:r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Seatwork: Write the </a:t>
            </a:r>
            <a:r>
              <a:rPr lang="en-US" dirty="0" smtClean="0">
                <a:solidFill>
                  <a:schemeClr val="tx1"/>
                </a:solidFill>
              </a:rPr>
              <a:t>time in 12 hours with AM/PM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1)  12:00 ---</a:t>
            </a: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2)  01:30 ---</a:t>
            </a: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3)  19: 40 ---</a:t>
            </a: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4)  16: 07 ---</a:t>
            </a: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5)   08:45 ---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What  time  is  it ?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---Everyday English - Asking -u0026 Telling the time (Real English) - YouTube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72000" y="2544763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Asking for the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The common question forms we use to ask for the time </a:t>
            </a:r>
            <a:r>
              <a:rPr lang="en-US" sz="3200" i="1" dirty="0" smtClean="0">
                <a:solidFill>
                  <a:srgbClr val="FF0000"/>
                </a:solidFill>
              </a:rPr>
              <a:t>right now </a:t>
            </a:r>
            <a:r>
              <a:rPr lang="en-US" sz="3200" dirty="0" smtClean="0"/>
              <a:t>are:</a:t>
            </a:r>
            <a:endParaRPr lang="en-US" sz="3200" dirty="0" smtClean="0"/>
          </a:p>
          <a:p>
            <a:pPr lvl="0">
              <a:buNone/>
            </a:pPr>
            <a:r>
              <a:rPr lang="en-US" sz="3600" dirty="0" smtClean="0">
                <a:latin typeface="Arial Rounded MT Bold" pitchFamily="34" charset="0"/>
              </a:rPr>
              <a:t>1. What time is it?</a:t>
            </a:r>
            <a:endParaRPr lang="en-US" sz="3600" dirty="0" smtClean="0">
              <a:latin typeface="Arial Rounded MT Bold" pitchFamily="34" charset="0"/>
            </a:endParaRPr>
          </a:p>
          <a:p>
            <a:pPr lvl="0">
              <a:buNone/>
            </a:pPr>
            <a:r>
              <a:rPr lang="en-US" sz="3600" dirty="0" smtClean="0">
                <a:latin typeface="Arial Rounded MT Bold" pitchFamily="34" charset="0"/>
              </a:rPr>
              <a:t>2. What is the time?</a:t>
            </a:r>
            <a:endParaRPr lang="en-US" sz="3600" dirty="0" smtClean="0">
              <a:latin typeface="Arial Rounded MT Bold" pitchFamily="34" charset="0"/>
            </a:endParaRPr>
          </a:p>
          <a:p>
            <a:pPr lvl="0">
              <a:buNone/>
            </a:pPr>
            <a:endParaRPr lang="en-US" sz="36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sz="3200" dirty="0" smtClean="0"/>
              <a:t>A more </a:t>
            </a:r>
            <a:r>
              <a:rPr lang="en-US" sz="3200" dirty="0" smtClean="0">
                <a:solidFill>
                  <a:srgbClr val="FF0000"/>
                </a:solidFill>
              </a:rPr>
              <a:t>polite</a:t>
            </a:r>
            <a:r>
              <a:rPr lang="en-US" sz="3200" dirty="0" smtClean="0"/>
              <a:t> way to ask for the time, especially from a </a:t>
            </a:r>
            <a:r>
              <a:rPr lang="en-US" sz="3200" dirty="0" smtClean="0">
                <a:solidFill>
                  <a:srgbClr val="FF0000"/>
                </a:solidFill>
              </a:rPr>
              <a:t>stranger</a:t>
            </a:r>
            <a:r>
              <a:rPr lang="en-US" sz="3200" dirty="0" smtClean="0"/>
              <a:t> is:</a:t>
            </a:r>
            <a:endParaRPr lang="en-US" sz="3200" dirty="0" smtClean="0"/>
          </a:p>
          <a:p>
            <a:pPr lvl="0">
              <a:buNone/>
            </a:pPr>
            <a:r>
              <a:rPr lang="en-US" sz="3600" dirty="0" smtClean="0">
                <a:latin typeface="Arial Rounded MT Bold" pitchFamily="34" charset="0"/>
              </a:rPr>
              <a:t>1.Could you tell me the time please?</a:t>
            </a:r>
            <a:endParaRPr lang="en-US" sz="3600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sz="3200" dirty="0" smtClean="0"/>
          </a:p>
          <a:p>
            <a:pPr lvl="0">
              <a:buNone/>
            </a:pPr>
            <a:endParaRPr lang="en-US" sz="3600" dirty="0" smtClean="0">
              <a:latin typeface="Arial Rounded MT Bold" pitchFamily="34" charset="0"/>
            </a:endParaRPr>
          </a:p>
          <a:p>
            <a:pPr lvl="0">
              <a:buNone/>
            </a:pPr>
            <a:endParaRPr lang="en-US" sz="4000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Giving the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We use </a:t>
            </a:r>
            <a:r>
              <a:rPr lang="en-US" b="1" dirty="0" smtClean="0">
                <a:solidFill>
                  <a:srgbClr val="FF0000"/>
                </a:solidFill>
              </a:rPr>
              <a:t>It 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FF0000"/>
                </a:solidFill>
              </a:rPr>
              <a:t>It's</a:t>
            </a:r>
            <a:r>
              <a:rPr lang="en-US" dirty="0" smtClean="0"/>
              <a:t> to respond to the questions that ask for the time </a:t>
            </a:r>
            <a:r>
              <a:rPr lang="en-US" i="1" dirty="0" smtClean="0">
                <a:solidFill>
                  <a:srgbClr val="FF0000"/>
                </a:solidFill>
              </a:rPr>
              <a:t>right now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It 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half past five (5:30).</a:t>
            </a:r>
            <a:endParaRPr lang="en-US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It's</a:t>
            </a:r>
            <a:r>
              <a:rPr lang="en-US" dirty="0" smtClean="0"/>
              <a:t> ten to twelve (11:50)</a:t>
            </a: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We use the structure </a:t>
            </a:r>
            <a:r>
              <a:rPr lang="en-US" b="1" dirty="0" smtClean="0">
                <a:solidFill>
                  <a:srgbClr val="FF0000"/>
                </a:solidFill>
              </a:rPr>
              <a:t>AT + time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when giving the time of a specific event.</a:t>
            </a:r>
            <a:endParaRPr lang="en-US" dirty="0" smtClean="0"/>
          </a:p>
          <a:p>
            <a:pPr lvl="0"/>
            <a:r>
              <a:rPr lang="en-US" dirty="0" smtClean="0"/>
              <a:t>The bus arrives </a:t>
            </a:r>
            <a:r>
              <a:rPr lang="en-US" b="1" dirty="0" smtClean="0">
                <a:solidFill>
                  <a:srgbClr val="FF0000"/>
                </a:solidFill>
              </a:rPr>
              <a:t>at</a:t>
            </a:r>
            <a:r>
              <a:rPr lang="en-US" dirty="0" smtClean="0"/>
              <a:t> midday (12:00). </a:t>
            </a:r>
            <a:endParaRPr lang="en-US" dirty="0" smtClean="0"/>
          </a:p>
          <a:p>
            <a:pPr lvl="0"/>
            <a:r>
              <a:rPr lang="en-US" dirty="0" smtClean="0"/>
              <a:t>The flight leaves </a:t>
            </a:r>
            <a:r>
              <a:rPr lang="en-US" b="1" dirty="0" smtClean="0">
                <a:solidFill>
                  <a:srgbClr val="FF0000"/>
                </a:solidFill>
              </a:rPr>
              <a:t>at</a:t>
            </a:r>
            <a:r>
              <a:rPr lang="en-US" dirty="0" smtClean="0"/>
              <a:t> a quarter to two (1:45).</a:t>
            </a:r>
            <a:endParaRPr lang="en-US" dirty="0" smtClean="0"/>
          </a:p>
          <a:p>
            <a:pPr lvl="0"/>
            <a:r>
              <a:rPr lang="en-US" dirty="0" smtClean="0"/>
              <a:t>The concert begins </a:t>
            </a:r>
            <a:r>
              <a:rPr lang="en-US" b="1" dirty="0" smtClean="0">
                <a:solidFill>
                  <a:srgbClr val="FF0000"/>
                </a:solidFill>
              </a:rPr>
              <a:t>at</a:t>
            </a:r>
            <a:r>
              <a:rPr lang="en-US" dirty="0" smtClean="0"/>
              <a:t> ten o'clock. (10:00)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Draw the time.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      1. It’s quarter to seven. ( _____:______)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irc_mi" descr="ผลการค้นหารูปภาพสำหรับ telling time empty clock worksheet pics">
            <a:hlinkClick r:id="rId1"/>
          </p:cNvPr>
          <p:cNvPicPr/>
          <p:nvPr/>
        </p:nvPicPr>
        <p:blipFill>
          <a:blip r:embed="rId2"/>
          <a:srcRect t="18501" b="6792"/>
          <a:stretch>
            <a:fillRect/>
          </a:stretch>
        </p:blipFill>
        <p:spPr bwMode="auto">
          <a:xfrm>
            <a:off x="2166910" y="1214422"/>
            <a:ext cx="36433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ผลการค้นหารูปภาพสำหรับ 6:45 clock pics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4562" y="1142984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285728"/>
            <a:ext cx="8229600" cy="587123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dirty="0" smtClean="0"/>
              <a:t>        2. It’s thirteen past twelve. (___:____)</a:t>
            </a:r>
            <a:endParaRPr lang="en-US" sz="3200" dirty="0"/>
          </a:p>
        </p:txBody>
      </p:sp>
      <p:pic>
        <p:nvPicPr>
          <p:cNvPr id="4" name="irc_mi" descr="ผลการค้นหารูปภาพสำหรับ telling time empty clock worksheet pics">
            <a:hlinkClick r:id="rId1"/>
          </p:cNvPr>
          <p:cNvPicPr/>
          <p:nvPr/>
        </p:nvPicPr>
        <p:blipFill>
          <a:blip r:embed="rId2"/>
          <a:srcRect t="18501" b="6792"/>
          <a:stretch>
            <a:fillRect/>
          </a:stretch>
        </p:blipFill>
        <p:spPr bwMode="auto">
          <a:xfrm>
            <a:off x="1666844" y="285728"/>
            <a:ext cx="42862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ผลการค้นหารูปภาพสำหรับ 12:13 clock pics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438" y="428604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285728"/>
            <a:ext cx="8229600" cy="587123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sz="4000" dirty="0" smtClean="0"/>
              <a:t>3. It’s ten to nine. (___:____)</a:t>
            </a:r>
            <a:endParaRPr lang="en-US" sz="4000" dirty="0" smtClean="0"/>
          </a:p>
        </p:txBody>
      </p:sp>
      <p:pic>
        <p:nvPicPr>
          <p:cNvPr id="4" name="irc_mi" descr="ผลการค้นหารูปภาพสำหรับ telling time empty clock worksheet pics">
            <a:hlinkClick r:id="rId1"/>
          </p:cNvPr>
          <p:cNvPicPr/>
          <p:nvPr/>
        </p:nvPicPr>
        <p:blipFill>
          <a:blip r:embed="rId2"/>
          <a:srcRect t="18501" b="6792"/>
          <a:stretch>
            <a:fillRect/>
          </a:stretch>
        </p:blipFill>
        <p:spPr bwMode="auto">
          <a:xfrm>
            <a:off x="1666844" y="285728"/>
            <a:ext cx="42862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ผลการค้นหารูปภาพสำหรับ 8:50 clock pics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438" y="428604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285728"/>
            <a:ext cx="8229600" cy="587123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/>
              <a:t>         4. It’s half past four. (___:____)</a:t>
            </a:r>
            <a:endParaRPr lang="en-US" sz="3600" dirty="0"/>
          </a:p>
        </p:txBody>
      </p:sp>
      <p:pic>
        <p:nvPicPr>
          <p:cNvPr id="4" name="irc_mi" descr="ผลการค้นหารูปภาพสำหรับ telling time empty clock worksheet pics">
            <a:hlinkClick r:id="rId1"/>
          </p:cNvPr>
          <p:cNvPicPr/>
          <p:nvPr/>
        </p:nvPicPr>
        <p:blipFill>
          <a:blip r:embed="rId2"/>
          <a:srcRect t="18501" b="6792"/>
          <a:stretch>
            <a:fillRect/>
          </a:stretch>
        </p:blipFill>
        <p:spPr bwMode="auto">
          <a:xfrm>
            <a:off x="1666844" y="285728"/>
            <a:ext cx="42862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ผลการค้นหารูปภาพสำหรับ 4:30 clock pics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4562" y="500042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428604"/>
            <a:ext cx="8229600" cy="57283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/>
              <a:t>        5. It’s five o’clock.  (___</a:t>
            </a:r>
            <a:r>
              <a:rPr lang="en-US" sz="3600" dirty="0" smtClean="0">
                <a:sym typeface="Wingdings" panose="05000000000000000000" pitchFamily="2" charset="2"/>
              </a:rPr>
              <a:t>:____)</a:t>
            </a:r>
            <a:endParaRPr lang="en-US" sz="3600" dirty="0"/>
          </a:p>
        </p:txBody>
      </p:sp>
      <p:pic>
        <p:nvPicPr>
          <p:cNvPr id="4" name="irc_mi" descr="ผลการค้นหารูปภาพสำหรับ telling time empty clock worksheet pics">
            <a:hlinkClick r:id="rId1"/>
          </p:cNvPr>
          <p:cNvPicPr/>
          <p:nvPr/>
        </p:nvPicPr>
        <p:blipFill>
          <a:blip r:embed="rId2"/>
          <a:srcRect t="18501" b="6792"/>
          <a:stretch>
            <a:fillRect/>
          </a:stretch>
        </p:blipFill>
        <p:spPr bwMode="auto">
          <a:xfrm>
            <a:off x="1666844" y="285728"/>
            <a:ext cx="42862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ผลการค้นหารูปภาพสำหรับ 5:00 clock pics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438" y="428604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1" imgW="11671300" imgH="6372860"/>
        </mc:Choice>
        <mc:Fallback>
          <p:control name="" r:id="rId1" imgW="11671300" imgH="6372860">
            <p:pic>
              <p:nvPicPr>
                <p:cNvPr id="0" name="Host Control  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60350" y="242570"/>
                  <a:ext cx="11671300" cy="637286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Telling the Time in English (1)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25145" y="275590"/>
            <a:ext cx="11341735" cy="622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Telling Time Song for Kids - Telling Time to 5 Minutes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75590" y="171450"/>
            <a:ext cx="11565890" cy="6200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  <a:cs typeface="Aharoni" pitchFamily="2" charset="-79"/>
              </a:rPr>
              <a:t>Two common ways of telling the time.</a:t>
            </a:r>
            <a:endParaRPr lang="en-US" sz="2400" dirty="0">
              <a:solidFill>
                <a:srgbClr val="002060"/>
              </a:solidFill>
              <a:latin typeface="Arial Black" panose="020B0A04020102020204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20000"/>
          </a:bodyPr>
          <a:lstStyle/>
          <a:p>
            <a:pPr marL="457200" indent="-457200">
              <a:buAutoNum type="arabicParenR"/>
            </a:pPr>
            <a:r>
              <a:rPr lang="en-US" sz="2000" b="1" dirty="0" smtClean="0">
                <a:latin typeface="Arial Rounded MT Bold" pitchFamily="34" charset="0"/>
              </a:rPr>
              <a:t>Say the hour first and then the minutes. (Hour + Minutes)</a:t>
            </a: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lvl="0" indent="-457200"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6:25 - It's six twenty-five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marL="457200" indent="-457200" algn="ctr">
              <a:buAutoNum type="arabicParenR"/>
            </a:pPr>
            <a:endParaRPr lang="en-US" sz="3600" dirty="0" smtClean="0">
              <a:latin typeface="Arial Rounded MT Bold" pitchFamily="34" charset="0"/>
            </a:endParaRPr>
          </a:p>
        </p:txBody>
      </p:sp>
      <p:pic>
        <p:nvPicPr>
          <p:cNvPr id="4" name="irc_mi" descr="ผลการค้นหารูปภาพสำหรับ 6:25 clock pic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84" y="1857364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067" y="5445223"/>
            <a:ext cx="7408333" cy="680939"/>
          </a:xfrm>
        </p:spPr>
        <p:txBody>
          <a:bodyPr>
            <a:noAutofit/>
          </a:bodyPr>
          <a:lstStyle/>
          <a:p>
            <a:r>
              <a:rPr lang="en-GB" sz="4000" dirty="0" smtClean="0"/>
              <a:t>When we tell the time we use hands on a clock.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elling the time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2204864"/>
            <a:ext cx="3129136" cy="3050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36905"/>
            <a:ext cx="4350511" cy="2343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067" y="5445223"/>
            <a:ext cx="7408333" cy="680939"/>
          </a:xfrm>
        </p:spPr>
        <p:txBody>
          <a:bodyPr>
            <a:noAutofit/>
          </a:bodyPr>
          <a:lstStyle/>
          <a:p>
            <a:r>
              <a:rPr lang="en-GB" sz="4000" dirty="0" smtClean="0"/>
              <a:t>We say o’clock when the big hand is on the 12.  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time is it? </a:t>
            </a:r>
            <a:endParaRPr lang="en-GB" dirty="0"/>
          </a:p>
        </p:txBody>
      </p:sp>
      <p:pic>
        <p:nvPicPr>
          <p:cNvPr id="2052" name="Picture 4" descr="http://www.twinkl.co.uk/image/resource_preview_xlarge/T-N-063-Hourly-clocks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5" t="16367"/>
          <a:stretch>
            <a:fillRect/>
          </a:stretch>
        </p:blipFill>
        <p:spPr bwMode="auto">
          <a:xfrm>
            <a:off x="4223792" y="2142739"/>
            <a:ext cx="3408462" cy="281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067" y="5445223"/>
            <a:ext cx="7408333" cy="680939"/>
          </a:xfrm>
        </p:spPr>
        <p:txBody>
          <a:bodyPr>
            <a:noAutofit/>
          </a:bodyPr>
          <a:lstStyle/>
          <a:p>
            <a:r>
              <a:rPr lang="en-GB" sz="4000" dirty="0" smtClean="0"/>
              <a:t>five past                        5 past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time is it?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191730"/>
            <a:ext cx="2687270" cy="2652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067" y="5445223"/>
            <a:ext cx="7408333" cy="680939"/>
          </a:xfrm>
        </p:spPr>
        <p:txBody>
          <a:bodyPr>
            <a:noAutofit/>
          </a:bodyPr>
          <a:lstStyle/>
          <a:p>
            <a:r>
              <a:rPr lang="en-GB" sz="4000" dirty="0" smtClean="0"/>
              <a:t>ten past                        10 past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time is it?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49" y="2152024"/>
            <a:ext cx="2841302" cy="2732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067" y="5445223"/>
            <a:ext cx="7408333" cy="680939"/>
          </a:xfrm>
        </p:spPr>
        <p:txBody>
          <a:bodyPr>
            <a:noAutofit/>
          </a:bodyPr>
          <a:lstStyle/>
          <a:p>
            <a:r>
              <a:rPr lang="en-GB" sz="4000" dirty="0"/>
              <a:t>q</a:t>
            </a:r>
            <a:r>
              <a:rPr lang="en-GB" sz="4000" dirty="0" smtClean="0"/>
              <a:t>uarter past 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time is it?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05" y="1867812"/>
            <a:ext cx="3290789" cy="3298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067" y="5445223"/>
            <a:ext cx="7408333" cy="680939"/>
          </a:xfrm>
        </p:spPr>
        <p:txBody>
          <a:bodyPr>
            <a:noAutofit/>
          </a:bodyPr>
          <a:lstStyle/>
          <a:p>
            <a:r>
              <a:rPr lang="en-GB" sz="4000" dirty="0" smtClean="0"/>
              <a:t>twenty past                        20 past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time is it?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2221890"/>
            <a:ext cx="2543944" cy="2543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067" y="5445223"/>
            <a:ext cx="7408333" cy="680939"/>
          </a:xfrm>
        </p:spPr>
        <p:txBody>
          <a:bodyPr>
            <a:noAutofit/>
          </a:bodyPr>
          <a:lstStyle/>
          <a:p>
            <a:r>
              <a:rPr lang="en-GB" sz="4000" dirty="0"/>
              <a:t>t</a:t>
            </a:r>
            <a:r>
              <a:rPr lang="en-GB" sz="4000" dirty="0" smtClean="0"/>
              <a:t>wenty five past               25 past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time is it?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958135"/>
            <a:ext cx="3120008" cy="3120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067" y="5445223"/>
            <a:ext cx="7408333" cy="680939"/>
          </a:xfrm>
        </p:spPr>
        <p:txBody>
          <a:bodyPr>
            <a:noAutofit/>
          </a:bodyPr>
          <a:lstStyle/>
          <a:p>
            <a:r>
              <a:rPr lang="en-GB" sz="4000" dirty="0"/>
              <a:t>h</a:t>
            </a:r>
            <a:r>
              <a:rPr lang="en-GB" sz="4000" dirty="0" smtClean="0"/>
              <a:t>alf past 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time is it? </a:t>
            </a:r>
            <a:endParaRPr lang="en-GB" dirty="0"/>
          </a:p>
        </p:txBody>
      </p:sp>
      <p:pic>
        <p:nvPicPr>
          <p:cNvPr id="3074" name="Picture 2" descr="http://www.twinkl.co.uk/image/resource_preview_xlarge/T-N-064-Analogue-clocks-half-past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3" t="16445" r="3249" b="-1"/>
          <a:stretch>
            <a:fillRect/>
          </a:stretch>
        </p:blipFill>
        <p:spPr bwMode="auto">
          <a:xfrm>
            <a:off x="4295800" y="2420888"/>
            <a:ext cx="3264446" cy="277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067" y="5445223"/>
            <a:ext cx="7408333" cy="680939"/>
          </a:xfrm>
        </p:spPr>
        <p:txBody>
          <a:bodyPr>
            <a:noAutofit/>
          </a:bodyPr>
          <a:lstStyle/>
          <a:p>
            <a:r>
              <a:rPr lang="en-GB" sz="4000" dirty="0"/>
              <a:t>t</a:t>
            </a:r>
            <a:r>
              <a:rPr lang="en-GB" sz="4000" dirty="0" smtClean="0"/>
              <a:t>wenty five to               25 to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time is it?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07" y="1968691"/>
            <a:ext cx="3087786" cy="3087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067" y="5445223"/>
            <a:ext cx="7408333" cy="680939"/>
          </a:xfrm>
        </p:spPr>
        <p:txBody>
          <a:bodyPr>
            <a:noAutofit/>
          </a:bodyPr>
          <a:lstStyle/>
          <a:p>
            <a:r>
              <a:rPr lang="en-GB" sz="4000" dirty="0"/>
              <a:t>t</a:t>
            </a:r>
            <a:r>
              <a:rPr lang="en-GB" sz="4000" dirty="0" smtClean="0"/>
              <a:t>wenty to               20 to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time is it?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772816"/>
            <a:ext cx="3189535" cy="3211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8:05 - It's eight O-five</a:t>
            </a:r>
            <a:endParaRPr lang="en-US" sz="36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en-US" sz="3600" dirty="0" smtClean="0"/>
          </a:p>
        </p:txBody>
      </p:sp>
      <p:pic>
        <p:nvPicPr>
          <p:cNvPr id="5" name="irc_mi" descr="ผลการค้นหารูปภาพสำหรับ 8:05 clock pic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56" y="571480"/>
            <a:ext cx="464347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067" y="5445223"/>
            <a:ext cx="7408333" cy="680939"/>
          </a:xfrm>
        </p:spPr>
        <p:txBody>
          <a:bodyPr>
            <a:noAutofit/>
          </a:bodyPr>
          <a:lstStyle/>
          <a:p>
            <a:r>
              <a:rPr lang="en-GB" sz="4000" dirty="0"/>
              <a:t>q</a:t>
            </a:r>
            <a:r>
              <a:rPr lang="en-GB" sz="4000" dirty="0" smtClean="0"/>
              <a:t>uarter to 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time is it? </a:t>
            </a:r>
            <a:endParaRPr lang="en-GB" dirty="0"/>
          </a:p>
        </p:txBody>
      </p:sp>
      <p:pic>
        <p:nvPicPr>
          <p:cNvPr id="4098" name="Picture 2" descr="http://www.twinkl.co.uk/image/resource_preview_xlarge/T-N-066-Analogue-clocks-quarter-to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4" t="15341"/>
          <a:stretch>
            <a:fillRect/>
          </a:stretch>
        </p:blipFill>
        <p:spPr bwMode="auto">
          <a:xfrm>
            <a:off x="4367808" y="2276872"/>
            <a:ext cx="3264446" cy="278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067" y="5445223"/>
            <a:ext cx="7408333" cy="680939"/>
          </a:xfrm>
        </p:spPr>
        <p:txBody>
          <a:bodyPr>
            <a:noAutofit/>
          </a:bodyPr>
          <a:lstStyle/>
          <a:p>
            <a:r>
              <a:rPr lang="en-GB" sz="4000" dirty="0" smtClean="0"/>
              <a:t>ten to               10 to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time is it?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1628800"/>
            <a:ext cx="3105125" cy="3105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067" y="5445223"/>
            <a:ext cx="7408333" cy="680939"/>
          </a:xfrm>
        </p:spPr>
        <p:txBody>
          <a:bodyPr>
            <a:noAutofit/>
          </a:bodyPr>
          <a:lstStyle/>
          <a:p>
            <a:r>
              <a:rPr lang="en-GB" sz="4000" dirty="0" smtClean="0"/>
              <a:t>five to               5 to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time is it?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84" y="1659623"/>
            <a:ext cx="3717032" cy="3717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time is it? </a:t>
            </a:r>
            <a:endParaRPr lang="en-GB" dirty="0"/>
          </a:p>
        </p:txBody>
      </p:sp>
      <p:pic>
        <p:nvPicPr>
          <p:cNvPr id="6148" name="Picture 4" descr="http://etc.usf.edu/clipart/48400/48481/48481_nclockb_lg.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556792"/>
            <a:ext cx="460851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elz\AppData\Local\Microsoft\Windows\Temporary Internet Files\Content.IE5\9NXKVDT2\MP900305766[1].jpg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548680"/>
            <a:ext cx="5262728" cy="55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Learn to Tell Time 1  Telling the Time Practice for Children  Whats the Time  Fun Kids English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6700" y="150495"/>
            <a:ext cx="11612880" cy="610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1" imgW="11400790" imgH="6282055"/>
        </mc:Choice>
        <mc:Fallback>
          <p:control name="" r:id="rId1" imgW="11400790" imgH="6282055">
            <p:pic>
              <p:nvPicPr>
                <p:cNvPr id="0" name="Host Control  3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40690" y="189230"/>
                  <a:ext cx="11400790" cy="628205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9:11 - It's nine eleven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irc_mi" descr="ผลการค้นหารูปภาพสำหรับ 9:11 clock pic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56" y="571480"/>
            <a:ext cx="464347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2:34 - It's two thirty-four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irc_mi" descr="ผลการค้นหารูปภาพสำหรับ 2:34 clock pic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9918" y="500042"/>
            <a:ext cx="4857784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2) Say the minutes first and then the hour.  (Minutes + PAST / TO + Hour)</a:t>
            </a:r>
            <a:endParaRPr lang="en-US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   For minutes 1-30 we use </a:t>
            </a:r>
            <a:r>
              <a:rPr lang="en-US" sz="2800" b="1" dirty="0" smtClean="0">
                <a:solidFill>
                  <a:srgbClr val="FF0000"/>
                </a:solidFill>
              </a:rPr>
              <a:t>PAST</a:t>
            </a:r>
            <a:r>
              <a:rPr lang="en-US" sz="2800" dirty="0" smtClean="0"/>
              <a:t> after the minutes. 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For minutes 31-59 we use </a:t>
            </a:r>
            <a:r>
              <a:rPr lang="en-US" sz="2800" b="1" dirty="0" smtClean="0">
                <a:solidFill>
                  <a:srgbClr val="FF0000"/>
                </a:solidFill>
              </a:rPr>
              <a:t>TO</a:t>
            </a:r>
            <a:r>
              <a:rPr lang="en-US" sz="2800" dirty="0" smtClean="0"/>
              <a:t> after the minutes. </a:t>
            </a: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irc_mi" descr="ผลการค้นหารูปภาพสำหรับ half shaded  clock  showing past pic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14" y="1857364"/>
            <a:ext cx="59436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lling the time in English"/>
          <p:cNvPicPr>
            <a:picLocks noGrp="1"/>
          </p:cNvPicPr>
          <p:nvPr>
            <p:ph sz="quarter" idx="1"/>
          </p:nvPr>
        </p:nvPicPr>
        <p:blipFill>
          <a:blip r:embed="rId1"/>
          <a:srcRect l="1603" t="1923" r="1603" b="23558"/>
          <a:stretch>
            <a:fillRect/>
          </a:stretch>
        </p:blipFill>
        <p:spPr bwMode="auto">
          <a:xfrm>
            <a:off x="1952596" y="214290"/>
            <a:ext cx="8286807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3857</Words>
  <Application>WPS Presentation</Application>
  <PresentationFormat>Widescreen</PresentationFormat>
  <Paragraphs>430</Paragraphs>
  <Slides>56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9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Aharoni</vt:lpstr>
      <vt:lpstr>Segoe Print</vt:lpstr>
      <vt:lpstr>Arial Black</vt:lpstr>
      <vt:lpstr>Arial Rounded MT Bold</vt:lpstr>
      <vt:lpstr>Baskerville Old Face</vt:lpstr>
      <vt:lpstr>Office Theme</vt:lpstr>
      <vt:lpstr>PowerPoint 演示文稿</vt:lpstr>
      <vt:lpstr>PowerPoint 演示文稿</vt:lpstr>
      <vt:lpstr>What  time  is  it ?</vt:lpstr>
      <vt:lpstr> Two common ways of telling the time.</vt:lpstr>
      <vt:lpstr>PowerPoint 演示文稿</vt:lpstr>
      <vt:lpstr>PowerPoint 演示文稿</vt:lpstr>
      <vt:lpstr>PowerPoint 演示文稿</vt:lpstr>
      <vt:lpstr>2) Say the minutes first and then the hour.  (Minutes + PAST / TO + Hour)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When it is 15 minutes past  the hour we normally say: (a) quarter past</vt:lpstr>
      <vt:lpstr>When it is 15 minutes before  the hour we normally say: a quarter to</vt:lpstr>
      <vt:lpstr>When it is 30 minutes past  the hour we normally say: half past</vt:lpstr>
      <vt:lpstr>O'clock We use o'clock when there are NO minutes.</vt:lpstr>
      <vt:lpstr>PowerPoint 演示文稿</vt:lpstr>
      <vt:lpstr>PowerPoint 演示文稿</vt:lpstr>
      <vt:lpstr>For 12:00 there are four expressions in English.</vt:lpstr>
      <vt:lpstr>PowerPoint 演示文稿</vt:lpstr>
      <vt:lpstr>PowerPoint 演示文稿</vt:lpstr>
      <vt:lpstr>PowerPoint 演示文稿</vt:lpstr>
      <vt:lpstr>PowerPoint 演示文稿</vt:lpstr>
      <vt:lpstr>AM vs. PM</vt:lpstr>
      <vt:lpstr>When to use morning,afternoon,evening and night.</vt:lpstr>
      <vt:lpstr>PowerPoint 演示文稿</vt:lpstr>
      <vt:lpstr>Writing the time using A.M. or P.M.</vt:lpstr>
      <vt:lpstr>Seatwork: Write the time in 12 hours with AM/PM </vt:lpstr>
      <vt:lpstr>Asking for the Time</vt:lpstr>
      <vt:lpstr>Giving the Time</vt:lpstr>
      <vt:lpstr>Draw the time.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telling the time  </vt:lpstr>
      <vt:lpstr>What time is it? </vt:lpstr>
      <vt:lpstr>What time is it? </vt:lpstr>
      <vt:lpstr>What time is it? </vt:lpstr>
      <vt:lpstr>What time is it? </vt:lpstr>
      <vt:lpstr>What time is it? </vt:lpstr>
      <vt:lpstr>What time is it? </vt:lpstr>
      <vt:lpstr>What time is it? </vt:lpstr>
      <vt:lpstr>What time is it? </vt:lpstr>
      <vt:lpstr>What time is it? </vt:lpstr>
      <vt:lpstr>What time is it? </vt:lpstr>
      <vt:lpstr>What time is it? </vt:lpstr>
      <vt:lpstr>What time is it? </vt:lpstr>
      <vt:lpstr>What time is it?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the time</dc:title>
  <dc:creator>ILA</dc:creator>
  <cp:lastModifiedBy>ILA</cp:lastModifiedBy>
  <cp:revision>1</cp:revision>
  <dcterms:created xsi:type="dcterms:W3CDTF">2020-10-10T07:36:59Z</dcterms:created>
  <dcterms:modified xsi:type="dcterms:W3CDTF">2020-10-10T07:37:00Z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