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gif" ContentType="image/gif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activeX/activeX1.bin" ContentType="application/vnd.ms-office.activeX"/>
  <Override PartName="/ppt/activeX/activeX1.xml" ContentType="application/vnd.ms-office.activeX+xml"/>
  <Override PartName="/ppt/activeX/activeX2.bin" ContentType="application/vnd.ms-office.activeX"/>
  <Override PartName="/ppt/activeX/activeX2.xml" ContentType="application/vnd.ms-office.activeX+xml"/>
  <Override PartName="/ppt/activeX/activeX3.bin" ContentType="application/vnd.ms-office.activeX"/>
  <Override PartName="/ppt/activeX/activeX3.xml" ContentType="application/vnd.ms-office.activeX+xml"/>
  <Override PartName="/ppt/activeX/activeX4.bin" ContentType="application/vnd.ms-office.activeX"/>
  <Override PartName="/ppt/activeX/activeX4.xml" ContentType="application/vnd.ms-office.activeX+xml"/>
  <Override PartName="/ppt/activeX/activeX5.bin" ContentType="application/vnd.ms-office.activeX"/>
  <Override PartName="/ppt/activeX/activeX5.xml" ContentType="application/vnd.ms-office.activeX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6" r:id="rId19"/>
    <p:sldId id="295" r:id="rId20"/>
    <p:sldId id="267" r:id="rId21"/>
    <p:sldId id="266" r:id="rId22"/>
    <p:sldId id="306" r:id="rId23"/>
    <p:sldId id="318" r:id="rId24"/>
    <p:sldId id="319" r:id="rId25"/>
    <p:sldId id="320" r:id="rId27"/>
    <p:sldId id="321" r:id="rId28"/>
    <p:sldId id="322" r:id="rId29"/>
    <p:sldId id="323" r:id="rId30"/>
    <p:sldId id="324" r:id="rId31"/>
    <p:sldId id="325" r:id="rId32"/>
    <p:sldId id="326" r:id="rId33"/>
    <p:sldId id="327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5" r:id="rId52"/>
    <p:sldId id="316" r:id="rId53"/>
    <p:sldId id="317" r:id="rId54"/>
    <p:sldId id="257" r:id="rId55"/>
    <p:sldId id="258" r:id="rId56"/>
    <p:sldId id="328" r:id="rId57"/>
    <p:sldId id="329" r:id="rId58"/>
    <p:sldId id="330" r:id="rId59"/>
    <p:sldId id="331" r:id="rId60"/>
    <p:sldId id="332" r:id="rId61"/>
    <p:sldId id="333" r:id="rId62"/>
    <p:sldId id="334" r:id="rId63"/>
    <p:sldId id="335" r:id="rId64"/>
    <p:sldId id="336" r:id="rId65"/>
    <p:sldId id="337" r:id="rId66"/>
    <p:sldId id="338" r:id="rId67"/>
    <p:sldId id="339" r:id="rId68"/>
    <p:sldId id="259" r:id="rId69"/>
    <p:sldId id="260" r:id="rId70"/>
    <p:sldId id="261" r:id="rId71"/>
    <p:sldId id="262" r:id="rId72"/>
    <p:sldId id="264" r:id="rId73"/>
    <p:sldId id="263" r:id="rId74"/>
    <p:sldId id="265" r:id="rId75"/>
    <p:sldId id="268" r:id="rId7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9" Type="http://schemas.openxmlformats.org/officeDocument/2006/relationships/tableStyles" Target="tableStyles.xml"/><Relationship Id="rId78" Type="http://schemas.openxmlformats.org/officeDocument/2006/relationships/viewProps" Target="viewProps.xml"/><Relationship Id="rId77" Type="http://schemas.openxmlformats.org/officeDocument/2006/relationships/presProps" Target="presProps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5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4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</a:p>
        </p:txBody>
      </p:sp>
      <p:sp>
        <p:nvSpPr>
          <p:cNvPr id="22531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/>
            <a:fld id="{9A0DB2DC-4C9A-4742-B13C-FB6460FD3503}" type="slidenum">
              <a:rPr lang="en-US" sz="1200" dirty="0"/>
            </a:fld>
            <a:endParaRPr lang="en-US" sz="12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ADF7AA-B6DA-4E9F-8D26-D3C3317D884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0E8CEB-2CDE-4ADD-BB14-D6B9370001D5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E62819-6BFF-4214-A3AD-AE3D751341C1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551866-9068-44E5-91D4-9A4535493700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CF1EE1-7E99-4B87-A320-3DC7F22A763E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776849-1290-4301-ADB0-A5A8EACD56DF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C09B85-EEB6-4865-9E23-9AA0AE0BA45D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500AE1-8BC6-45BF-95E0-5E75D18BE396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D44D38-66A4-4862-864F-58B824F8C36B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1F480F-66C5-440A-91C8-417F972481E7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r>
              <a:t>Closest planet to the sun</a:t>
            </a:r>
          </a:p>
          <a:p>
            <a:pPr lvl="0">
              <a:spcBef>
                <a:spcPct val="0"/>
              </a:spcBef>
            </a:pPr>
            <a:r>
              <a:t>It would take six months to get to Mercury</a:t>
            </a:r>
          </a:p>
          <a:p>
            <a:pPr lvl="0">
              <a:spcBef>
                <a:spcPct val="0"/>
              </a:spcBef>
            </a:pPr>
            <a:r>
              <a:t>No air</a:t>
            </a:r>
          </a:p>
          <a:p>
            <a:pPr lvl="0">
              <a:spcBef>
                <a:spcPct val="0"/>
              </a:spcBef>
            </a:pPr>
            <a:r>
              <a:t>Smallest planet</a:t>
            </a:r>
          </a:p>
          <a:p>
            <a:pPr lvl="0">
              <a:spcBef>
                <a:spcPct val="0"/>
              </a:spcBef>
            </a:pPr>
            <a:r>
              <a:t>Day: 59 days long</a:t>
            </a:r>
          </a:p>
          <a:p>
            <a:pPr lvl="0">
              <a:spcBef>
                <a:spcPct val="0"/>
              </a:spcBef>
            </a:pPr>
            <a:r>
              <a:t>Year: 88 days to orbit sun</a:t>
            </a:r>
          </a:p>
          <a:p>
            <a:pPr lvl="0">
              <a:spcBef>
                <a:spcPct val="0"/>
              </a:spcBef>
            </a:pPr>
            <a:r>
              <a:t>840 degrees</a:t>
            </a:r>
          </a:p>
          <a:p>
            <a:pPr lvl="0">
              <a:spcBef>
                <a:spcPct val="0"/>
              </a:spcBef>
            </a:pPr>
            <a:r>
              <a:t>Cold at night because there is weak atmosphere to hold the heat from the sun</a:t>
            </a:r>
          </a:p>
        </p:txBody>
      </p:sp>
      <p:sp>
        <p:nvSpPr>
          <p:cNvPr id="23555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/>
            <a:fld id="{9A0DB2DC-4C9A-4742-B13C-FB6460FD3503}" type="slidenum">
              <a:rPr lang="en-US" sz="1200" dirty="0"/>
            </a:fld>
            <a:endParaRPr lang="en-US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r>
              <a:t>Brightest planet that can be seen from Earth</a:t>
            </a:r>
          </a:p>
          <a:p>
            <a:pPr lvl="0">
              <a:spcBef>
                <a:spcPct val="0"/>
              </a:spcBef>
            </a:pPr>
            <a:r>
              <a:rPr lang="en-US" altLang="en-US"/>
              <a:t>Can’</a:t>
            </a:r>
            <a:r>
              <a:t>t see surface through the clouds</a:t>
            </a:r>
          </a:p>
          <a:p>
            <a:pPr lvl="0">
              <a:spcBef>
                <a:spcPct val="0"/>
              </a:spcBef>
            </a:pPr>
            <a:r>
              <a:t>No moon</a:t>
            </a:r>
          </a:p>
          <a:p>
            <a:pPr lvl="0">
              <a:spcBef>
                <a:spcPct val="0"/>
              </a:spcBef>
            </a:pPr>
            <a:r>
              <a:t>One day: 243 days</a:t>
            </a:r>
          </a:p>
          <a:p>
            <a:pPr lvl="0">
              <a:spcBef>
                <a:spcPct val="0"/>
              </a:spcBef>
            </a:pPr>
            <a:r>
              <a:t>Year: 225 days to orbit the sun</a:t>
            </a:r>
          </a:p>
          <a:p>
            <a:pPr lvl="0">
              <a:spcBef>
                <a:spcPct val="0"/>
              </a:spcBef>
            </a:pPr>
            <a:r>
              <a:t>Same size as Earth</a:t>
            </a:r>
          </a:p>
          <a:p>
            <a:pPr lvl="0">
              <a:spcBef>
                <a:spcPct val="0"/>
              </a:spcBef>
            </a:pPr>
            <a:r>
              <a:t>No water on planet</a:t>
            </a:r>
          </a:p>
          <a:p>
            <a:pPr lvl="0">
              <a:spcBef>
                <a:spcPct val="0"/>
              </a:spcBef>
            </a:pPr>
            <a:r>
              <a:t>No oxygen</a:t>
            </a:r>
          </a:p>
          <a:p>
            <a:pPr lvl="0">
              <a:spcBef>
                <a:spcPct val="0"/>
              </a:spcBef>
            </a:pPr>
            <a:r>
              <a:t>Melt lead (900 degrees)</a:t>
            </a:r>
          </a:p>
          <a:p>
            <a:pPr lvl="0">
              <a:spcBef>
                <a:spcPct val="0"/>
              </a:spcBef>
            </a:pPr>
            <a:r>
              <a:t>CO2 and greenhouse effect traps heat</a:t>
            </a:r>
          </a:p>
          <a:p>
            <a:pPr lvl="0">
              <a:spcBef>
                <a:spcPct val="0"/>
              </a:spcBef>
            </a:pPr>
            <a:r>
              <a:t>Has active volcanoes</a:t>
            </a:r>
          </a:p>
        </p:txBody>
      </p:sp>
      <p:sp>
        <p:nvSpPr>
          <p:cNvPr id="24579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/>
            <a:fld id="{9A0DB2DC-4C9A-4742-B13C-FB6460FD3503}" type="slidenum">
              <a:rPr lang="en-US" sz="1200" dirty="0"/>
            </a:fld>
            <a:endParaRPr lang="en-US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r>
              <a:t>Red planet</a:t>
            </a:r>
          </a:p>
          <a:p>
            <a:pPr lvl="0">
              <a:spcBef>
                <a:spcPct val="0"/>
              </a:spcBef>
            </a:pPr>
            <a:r>
              <a:t>We have pictures of its surface</a:t>
            </a:r>
          </a:p>
          <a:p>
            <a:pPr lvl="0">
              <a:spcBef>
                <a:spcPct val="0"/>
              </a:spcBef>
            </a:pPr>
            <a:r>
              <a:t>Colder than earth</a:t>
            </a:r>
          </a:p>
          <a:p>
            <a:pPr lvl="0">
              <a:spcBef>
                <a:spcPct val="0"/>
              </a:spcBef>
            </a:pPr>
            <a:r>
              <a:t>Would take six months to get there</a:t>
            </a:r>
          </a:p>
          <a:p>
            <a:pPr lvl="0">
              <a:spcBef>
                <a:spcPct val="0"/>
              </a:spcBef>
            </a:pPr>
            <a:r>
              <a:t>People talk of colonizing it</a:t>
            </a:r>
          </a:p>
        </p:txBody>
      </p:sp>
      <p:sp>
        <p:nvSpPr>
          <p:cNvPr id="25603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/>
            <a:fld id="{9A0DB2DC-4C9A-4742-B13C-FB6460FD3503}" type="slidenum">
              <a:rPr lang="en-US" sz="1200" dirty="0"/>
            </a:fld>
            <a:endParaRPr lang="en-US"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r>
              <a:t>Biggest planet in solar system</a:t>
            </a:r>
          </a:p>
          <a:p>
            <a:pPr lvl="0">
              <a:spcBef>
                <a:spcPct val="0"/>
              </a:spcBef>
            </a:pPr>
            <a:r>
              <a:t>Mostly gases—may have solid core deep inside</a:t>
            </a:r>
          </a:p>
          <a:p>
            <a:pPr lvl="0">
              <a:spcBef>
                <a:spcPct val="0"/>
              </a:spcBef>
            </a:pPr>
            <a:r>
              <a:t>Red spot is a giant storm</a:t>
            </a:r>
          </a:p>
          <a:p>
            <a:pPr lvl="0">
              <a:spcBef>
                <a:spcPct val="0"/>
              </a:spcBef>
            </a:pPr>
            <a:r>
              <a:rPr err="1"/>
              <a:t>Has immense gravitational pull and many moons such as Callisto</a:t>
            </a:r>
            <a:r>
              <a:t>, Io, Europa, and Ganymede </a:t>
            </a:r>
          </a:p>
          <a:p>
            <a:pPr lvl="0">
              <a:spcBef>
                <a:spcPct val="0"/>
              </a:spcBef>
            </a:pPr>
            <a:r>
              <a:t>63 moons</a:t>
            </a:r>
          </a:p>
          <a:p>
            <a:pPr lvl="0">
              <a:spcBef>
                <a:spcPct val="0"/>
              </a:spcBef>
            </a:pPr>
            <a:r>
              <a:t>Scientists are studying the moons for signs of life</a:t>
            </a:r>
          </a:p>
          <a:p>
            <a:pPr lvl="0">
              <a:spcBef>
                <a:spcPct val="0"/>
              </a:spcBef>
            </a:pPr>
          </a:p>
        </p:txBody>
      </p:sp>
      <p:sp>
        <p:nvSpPr>
          <p:cNvPr id="26627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/>
            <a:fld id="{9A0DB2DC-4C9A-4742-B13C-FB6460FD3503}" type="slidenum">
              <a:rPr lang="en-US" sz="1200" dirty="0"/>
            </a:fld>
            <a:endParaRPr lang="en-US" sz="12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r>
              <a:t>Has rings</a:t>
            </a:r>
          </a:p>
          <a:p>
            <a:pPr lvl="0">
              <a:spcBef>
                <a:spcPct val="0"/>
              </a:spcBef>
            </a:pPr>
            <a:r>
              <a:t>Can float</a:t>
            </a:r>
          </a:p>
          <a:p>
            <a:pPr lvl="0">
              <a:spcBef>
                <a:spcPct val="0"/>
              </a:spcBef>
            </a:pPr>
            <a:r>
              <a:t>Made up entirely of gases – no solid surface</a:t>
            </a:r>
          </a:p>
          <a:p>
            <a:pPr lvl="0">
              <a:spcBef>
                <a:spcPct val="0"/>
              </a:spcBef>
            </a:pPr>
            <a:r>
              <a:t>750 earths to fill Saturn</a:t>
            </a:r>
          </a:p>
          <a:p>
            <a:pPr lvl="0">
              <a:spcBef>
                <a:spcPct val="0"/>
              </a:spcBef>
            </a:pPr>
            <a:r>
              <a:t>One day: 10 hours</a:t>
            </a:r>
          </a:p>
          <a:p>
            <a:pPr lvl="0">
              <a:spcBef>
                <a:spcPct val="0"/>
              </a:spcBef>
            </a:pPr>
            <a:r>
              <a:t>One year: 30 years</a:t>
            </a:r>
          </a:p>
          <a:p>
            <a:pPr lvl="0">
              <a:spcBef>
                <a:spcPct val="0"/>
              </a:spcBef>
            </a:pPr>
            <a:r>
              <a:t>Filled with storms</a:t>
            </a:r>
          </a:p>
          <a:p>
            <a:pPr lvl="0">
              <a:spcBef>
                <a:spcPct val="0"/>
              </a:spcBef>
            </a:pPr>
            <a:r>
              <a:rPr err="1"/>
              <a:t>59 moons – Titan – scientists study Titen</a:t>
            </a:r>
            <a:r>
              <a:t> to learn more about Earth –has mountains, sand dunes, rivers and lakes</a:t>
            </a:r>
          </a:p>
          <a:p>
            <a:pPr lvl="0">
              <a:spcBef>
                <a:spcPct val="0"/>
              </a:spcBef>
            </a:pPr>
            <a:r>
              <a:t>Titan has nitrogen</a:t>
            </a:r>
          </a:p>
          <a:p>
            <a:pPr lvl="0">
              <a:spcBef>
                <a:spcPct val="0"/>
              </a:spcBef>
            </a:pPr>
          </a:p>
        </p:txBody>
      </p:sp>
      <p:sp>
        <p:nvSpPr>
          <p:cNvPr id="27651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/>
            <a:fld id="{9A0DB2DC-4C9A-4742-B13C-FB6460FD3503}" type="slidenum">
              <a:rPr lang="en-US" sz="1200" dirty="0"/>
            </a:fld>
            <a:endParaRPr lang="en-US" sz="12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r>
              <a:t>Has faint rings</a:t>
            </a:r>
          </a:p>
          <a:p>
            <a:pPr lvl="0">
              <a:spcBef>
                <a:spcPct val="0"/>
              </a:spcBef>
            </a:pPr>
            <a:r>
              <a:t>Has 21 moons – Miranda</a:t>
            </a:r>
          </a:p>
          <a:p>
            <a:pPr lvl="0">
              <a:spcBef>
                <a:spcPct val="0"/>
              </a:spcBef>
            </a:pPr>
            <a:r>
              <a:t>Year = 84 years to orbit sun</a:t>
            </a:r>
          </a:p>
          <a:p>
            <a:pPr lvl="0">
              <a:spcBef>
                <a:spcPct val="0"/>
              </a:spcBef>
            </a:pPr>
            <a:r>
              <a:t>Day = approximately 17 hours</a:t>
            </a:r>
          </a:p>
          <a:p>
            <a:pPr lvl="0">
              <a:spcBef>
                <a:spcPct val="0"/>
              </a:spcBef>
            </a:pPr>
            <a:r>
              <a:t>Could contain 60 earths</a:t>
            </a:r>
          </a:p>
          <a:p>
            <a:pPr lvl="0">
              <a:spcBef>
                <a:spcPct val="0"/>
              </a:spcBef>
            </a:pPr>
            <a:r>
              <a:t>Hydrogen and helium</a:t>
            </a:r>
          </a:p>
        </p:txBody>
      </p:sp>
      <p:sp>
        <p:nvSpPr>
          <p:cNvPr id="28675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/>
            <a:fld id="{9A0DB2DC-4C9A-4742-B13C-FB6460FD3503}" type="slidenum">
              <a:rPr lang="en-US" sz="1200" dirty="0"/>
            </a:fld>
            <a:endParaRPr lang="en-US" sz="12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r>
              <a:t>Year = 165 years to orbit sun</a:t>
            </a:r>
          </a:p>
          <a:p>
            <a:pPr lvl="0">
              <a:spcBef>
                <a:spcPct val="0"/>
              </a:spcBef>
            </a:pPr>
            <a:r>
              <a:rPr lang="en-US" altLang="en-US"/>
              <a:t>Can’</a:t>
            </a:r>
            <a:r>
              <a:t>t see it with the naked eye</a:t>
            </a:r>
          </a:p>
          <a:p>
            <a:pPr lvl="0">
              <a:spcBef>
                <a:spcPct val="0"/>
              </a:spcBef>
            </a:pPr>
            <a:r>
              <a:t>Gas planet—not sure about a solid core</a:t>
            </a:r>
          </a:p>
          <a:p>
            <a:pPr lvl="0">
              <a:spcBef>
                <a:spcPct val="0"/>
              </a:spcBef>
            </a:pPr>
            <a:r>
              <a:t>Hydrogen gas</a:t>
            </a:r>
          </a:p>
          <a:p>
            <a:pPr lvl="0">
              <a:spcBef>
                <a:spcPct val="0"/>
              </a:spcBef>
            </a:pPr>
            <a:r>
              <a:t>57 earths can fit inside it</a:t>
            </a:r>
          </a:p>
          <a:p>
            <a:pPr lvl="0">
              <a:spcBef>
                <a:spcPct val="0"/>
              </a:spcBef>
            </a:pPr>
            <a:r>
              <a:t>Methane gives it blue color</a:t>
            </a:r>
          </a:p>
          <a:p>
            <a:pPr lvl="0">
              <a:spcBef>
                <a:spcPct val="0"/>
              </a:spcBef>
            </a:pPr>
            <a:r>
              <a:t>Has dark spot – giant storm—some as big as earth</a:t>
            </a:r>
          </a:p>
          <a:p>
            <a:pPr lvl="0">
              <a:spcBef>
                <a:spcPct val="0"/>
              </a:spcBef>
            </a:pPr>
            <a:r>
              <a:t>8 moons – Triton</a:t>
            </a:r>
          </a:p>
          <a:p>
            <a:pPr lvl="0">
              <a:spcBef>
                <a:spcPct val="0"/>
              </a:spcBef>
            </a:pPr>
            <a:r>
              <a:t>Day = 16 hours</a:t>
            </a:r>
          </a:p>
        </p:txBody>
      </p:sp>
      <p:sp>
        <p:nvSpPr>
          <p:cNvPr id="29699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/>
            <a:fld id="{9A0DB2DC-4C9A-4742-B13C-FB6460FD3503}" type="slidenum">
              <a:rPr lang="en-US" sz="1200" dirty="0"/>
            </a:fld>
            <a:endParaRPr lang="en-US" sz="12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0F3EE1-E24D-4697-96E4-73977E3F8880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1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1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1" Type="http://schemas.openxmlformats.org/officeDocument/2006/relationships/image" Target="../media/image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1" Type="http://schemas.openxmlformats.org/officeDocument/2006/relationships/image" Target="../media/image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1" Type="http://schemas.openxmlformats.org/officeDocument/2006/relationships/image" Target="../media/image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1" Type="http://schemas.openxmlformats.org/officeDocument/2006/relationships/image" Target="../media/image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1" Type="http://schemas.openxmlformats.org/officeDocument/2006/relationships/image" Target="../media/image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GIF"/><Relationship Id="rId1" Type="http://schemas.openxmlformats.org/officeDocument/2006/relationships/image" Target="../media/image2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GIF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3" Type="http://schemas.microsoft.com/office/2007/relationships/media" Target="file:///C:\Users\ILA\Downloads\Earth's%20Rotation%20&amp;%20Revolution-%20Crash%20Course%20Kids%208.1.mp4" TargetMode="External"/><Relationship Id="rId2" Type="http://schemas.openxmlformats.org/officeDocument/2006/relationships/video" Target="file:///C:\Users\ILA\Downloads\Earth's%20Rotation%20&amp;%20Revolution-%20Crash%20Course%20Kids%208.1.mp4" TargetMode="External"/><Relationship Id="rId1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wmf"/><Relationship Id="rId2" Type="http://schemas.openxmlformats.org/officeDocument/2006/relationships/control" Target="../activeX/activeX1.xml"/><Relationship Id="rId1" Type="http://schemas.openxmlformats.org/officeDocument/2006/relationships/image" Target="../media/image2.GIF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3" Type="http://schemas.microsoft.com/office/2007/relationships/media" Target="file:///C:\Users\ILA\Desktop\planets%20song.mp4" TargetMode="External"/><Relationship Id="rId2" Type="http://schemas.openxmlformats.org/officeDocument/2006/relationships/video" Target="file:///C:\Users\ILA\Desktop\planets%20song.mp4" TargetMode="External"/><Relationship Id="rId1" Type="http://schemas.openxmlformats.org/officeDocument/2006/relationships/image" Target="../media/image2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GIF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1" Type="http://schemas.openxmlformats.org/officeDocument/2006/relationships/image" Target="../media/image2.GIF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2.GIF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1" Type="http://schemas.openxmlformats.org/officeDocument/2006/relationships/image" Target="../media/image2.GIF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1" Type="http://schemas.openxmlformats.org/officeDocument/2006/relationships/image" Target="../media/image2.GIF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1" Type="http://schemas.openxmlformats.org/officeDocument/2006/relationships/image" Target="../media/image2.GIF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1" Type="http://schemas.openxmlformats.org/officeDocument/2006/relationships/image" Target="../media/image2.GIF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1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1" Type="http://schemas.openxmlformats.org/officeDocument/2006/relationships/image" Target="../media/image2.GIF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1" Type="http://schemas.openxmlformats.org/officeDocument/2006/relationships/image" Target="../media/image2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1" Type="http://schemas.openxmlformats.org/officeDocument/2006/relationships/image" Target="../media/image2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6.jpeg"/><Relationship Id="rId1" Type="http://schemas.openxmlformats.org/officeDocument/2006/relationships/image" Target="../media/image2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7.jpeg"/><Relationship Id="rId1" Type="http://schemas.openxmlformats.org/officeDocument/2006/relationships/image" Target="../media/image2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1" Type="http://schemas.openxmlformats.org/officeDocument/2006/relationships/image" Target="../media/image2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jpeg"/><Relationship Id="rId1" Type="http://schemas.openxmlformats.org/officeDocument/2006/relationships/image" Target="../media/image2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1" Type="http://schemas.openxmlformats.org/officeDocument/2006/relationships/image" Target="../media/image2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1.jpeg"/><Relationship Id="rId1" Type="http://schemas.openxmlformats.org/officeDocument/2006/relationships/image" Target="../media/image2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2.jpeg"/><Relationship Id="rId1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2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3.jpeg"/><Relationship Id="rId1" Type="http://schemas.openxmlformats.org/officeDocument/2006/relationships/image" Target="../media/image2.GIF"/></Relationships>
</file>

<file path=ppt/slides/_rels/slide4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6.jpeg"/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image" Target="../media/image2.GIF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6.jpeg"/><Relationship Id="rId2" Type="http://schemas.openxmlformats.org/officeDocument/2006/relationships/image" Target="../media/image35.GIF"/><Relationship Id="rId1" Type="http://schemas.openxmlformats.org/officeDocument/2006/relationships/image" Target="../media/image2.GIF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6.jpeg"/><Relationship Id="rId2" Type="http://schemas.openxmlformats.org/officeDocument/2006/relationships/image" Target="../media/image34.jpeg"/><Relationship Id="rId1" Type="http://schemas.openxmlformats.org/officeDocument/2006/relationships/image" Target="../media/image2.GIF"/></Relationships>
</file>

<file path=ppt/slides/_rels/slide4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4.jpeg"/><Relationship Id="rId2" Type="http://schemas.openxmlformats.org/officeDocument/2006/relationships/image" Target="../media/image37.jpeg"/><Relationship Id="rId1" Type="http://schemas.openxmlformats.org/officeDocument/2006/relationships/image" Target="../media/image2.GIF"/></Relationships>
</file>

<file path=ppt/slides/_rels/slide4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2.GIF"/></Relationships>
</file>

<file path=ppt/slides/_rels/slide4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2.GIF"/></Relationships>
</file>

<file path=ppt/slides/_rels/slide4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2.GIF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1.jpeg"/><Relationship Id="rId1" Type="http://schemas.openxmlformats.org/officeDocument/2006/relationships/image" Target="../media/image2.GIF"/></Relationships>
</file>

<file path=ppt/slides/_rels/slide4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1.jpeg"/><Relationship Id="rId2" Type="http://schemas.openxmlformats.org/officeDocument/2006/relationships/image" Target="../media/image44.png"/><Relationship Id="rId1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GIF"/><Relationship Id="rId1" Type="http://schemas.openxmlformats.org/officeDocument/2006/relationships/image" Target="../media/image2.GIF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0.jpeg"/><Relationship Id="rId1" Type="http://schemas.openxmlformats.org/officeDocument/2006/relationships/image" Target="../media/image2.GIF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5.jpeg"/><Relationship Id="rId1" Type="http://schemas.openxmlformats.org/officeDocument/2006/relationships/image" Target="../media/image2.GIF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6.png"/><Relationship Id="rId2" Type="http://schemas.microsoft.com/office/2007/relationships/media" Target="file:///C:\Users\ILA\Downloads\day%20and%20night.mp4" TargetMode="External"/><Relationship Id="rId1" Type="http://schemas.openxmlformats.org/officeDocument/2006/relationships/video" Target="file:///C:\Users\ILA\Downloads\day%20and%20night.mp4" TargetMode="External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7.wmf"/><Relationship Id="rId1" Type="http://schemas.openxmlformats.org/officeDocument/2006/relationships/control" Target="../activeX/activeX2.xml"/></Relationships>
</file>

<file path=ppt/slides/_rels/slide5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0.jpeg"/><Relationship Id="rId3" Type="http://schemas.openxmlformats.org/officeDocument/2006/relationships/hyperlink" Target="http://images.google.ca/imgres?imgurl=http://www.astr.ua.edu/ay102/Lab7/Images/prominence_soho.jpg&amp;imgrefurl=http://www.astr.ua.edu/ay102/Lab7/Lab_7_home.html&amp;usg=__93Q7QI66MHuaVDXopNJEhdxn2w0=&amp;h=1024&amp;w=1024&amp;sz=456&amp;hl=en&amp;start=40&amp;zoom=1&amp;itbs=1&amp;tbnid=-mnNp48GrsYXDM:&amp;tbnh=150&amp;tbnw=150&amp;prev=/images%3Fq%3Dsun%26start%3D20%26hl%3Den%26sa%3DN%26gbv%3D2%26ndsp%3D20%26tbs%3Disch:1" TargetMode="External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5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4.jpeg"/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6.jpeg"/><Relationship Id="rId1" Type="http://schemas.openxmlformats.org/officeDocument/2006/relationships/image" Target="../media/image55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1.jpeg"/><Relationship Id="rId1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2.GI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2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3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4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6.jpeg"/><Relationship Id="rId1" Type="http://schemas.openxmlformats.org/officeDocument/2006/relationships/hyperlink" Target="http://images.google.ca/imgres?imgurl=http://sos.noaa.gov/images/Solar_System/moon.jpg&amp;imgrefurl=http://sos.noaa.gov/datasets/solar_system/moon.html&amp;usg=__sOLrAxlv3x4HRVyBTAkam7hObKU=&amp;h=800&amp;w=800&amp;sz=82&amp;hl=en&amp;start=3&amp;zoom=1&amp;itbs=1&amp;tbnid=hADsHEQBEBc9CM:&amp;tbnh=143&amp;tbnw=143&amp;prev=/images%3Fq%3Dmoon%26hl%3Den%26gbv%3D2%26tbs%3Disch:1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8.jpeg"/><Relationship Id="rId1" Type="http://schemas.openxmlformats.org/officeDocument/2006/relationships/image" Target="../media/image67.jpeg"/></Relationships>
</file>

<file path=ppt/slides/_rels/slide6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9.png"/><Relationship Id="rId2" Type="http://schemas.microsoft.com/office/2007/relationships/media" Target="file:///C:\Users\ILA\Downloads\How%20does%20the%20Moon%20cause%20Tides%20-%20#aumsum%20#kids%20#science%20#education%20#children.mp4" TargetMode="External"/><Relationship Id="rId1" Type="http://schemas.openxmlformats.org/officeDocument/2006/relationships/video" Target="file:///C:\Users\ILA\Downloads\How%20does%20the%20Moon%20cause%20Tides%20-%20#aumsum%20#kids%20#science%20#education%20#children.mp4" TargetMode="External"/></Relationships>
</file>

<file path=ppt/slides/_rels/slide67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3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0.wmf"/><Relationship Id="rId1" Type="http://schemas.openxmlformats.org/officeDocument/2006/relationships/control" Target="../activeX/activeX3.xml"/></Relationships>
</file>

<file path=ppt/slides/_rels/slide6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1.png"/><Relationship Id="rId2" Type="http://schemas.microsoft.com/office/2007/relationships/media" Target="file:///C:\Users\ILA\Downloads\What%20Causes%20Day%20Length%20to%20Change%20from%20Summer%20to%20Winter.mp4" TargetMode="External"/><Relationship Id="rId1" Type="http://schemas.openxmlformats.org/officeDocument/2006/relationships/video" Target="file:///C:\Users\ILA\Downloads\What%20Causes%20Day%20Length%20to%20Change%20from%20Summer%20to%20Winter.mp4" TargetMode="External"/></Relationships>
</file>

<file path=ppt/slides/_rels/slide69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4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2.wmf"/><Relationship Id="rId1" Type="http://schemas.openxmlformats.org/officeDocument/2006/relationships/control" Target="../activeX/activeX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1" Type="http://schemas.openxmlformats.org/officeDocument/2006/relationships/image" Target="../media/image2.GIF"/></Relationships>
</file>

<file path=ppt/slides/_rels/slide7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3.png"/><Relationship Id="rId2" Type="http://schemas.microsoft.com/office/2007/relationships/media" Target="file:///C:\Users\ILA\Downloads\Why%20Do%20We%20Have%20Different%20Seasons%20-%20California%20Academy%20of%20Sciences.mp4" TargetMode="External"/><Relationship Id="rId1" Type="http://schemas.openxmlformats.org/officeDocument/2006/relationships/video" Target="file:///C:\Users\ILA\Downloads\Why%20Do%20We%20Have%20Different%20Seasons%20-%20California%20Academy%20of%20Sciences.mp4" TargetMode="External"/></Relationships>
</file>

<file path=ppt/slides/_rels/slide71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5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4.wmf"/><Relationship Id="rId1" Type="http://schemas.openxmlformats.org/officeDocument/2006/relationships/control" Target="../activeX/activeX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hyperlink" Target="https://www.kidzworld.com/quiz/369" TargetMode="External"/><Relationship Id="rId1" Type="http://schemas.openxmlformats.org/officeDocument/2006/relationships/image" Target="../media/image1.GI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hyperlink" Target="https://spaceplace.nasa.gov/menu/play/" TargetMode="External"/><Relationship Id="rId1" Type="http://schemas.openxmlformats.org/officeDocument/2006/relationships/image" Target="../media/image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1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iphy (4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285" y="262573"/>
            <a:ext cx="9144000" cy="23876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Earth, the Sun and the Moon</a:t>
            </a:r>
            <a:endParaRPr lang="en-US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1" name="Picture 20" descr="C:\Users\ILA\Desktop\beautiful.jpgbeautiful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23615" y="1491615"/>
            <a:ext cx="5062220" cy="3489325"/>
          </a:xfrm>
          <a:prstGeom prst="rect">
            <a:avLst/>
          </a:prstGeom>
        </p:spPr>
      </p:pic>
      <p:sp>
        <p:nvSpPr>
          <p:cNvPr id="2" name="Flowchart: Process 1"/>
          <p:cNvSpPr/>
          <p:nvPr/>
        </p:nvSpPr>
        <p:spPr>
          <a:xfrm>
            <a:off x="8229600" y="0"/>
            <a:ext cx="2438400" cy="16764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8229600" y="1600200"/>
            <a:ext cx="2438400" cy="16764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8229600" y="3276600"/>
            <a:ext cx="2438400" cy="1600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8229600" y="4876800"/>
            <a:ext cx="2438400" cy="1981200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5791200" y="0"/>
            <a:ext cx="2438400" cy="16764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5791200" y="1600200"/>
            <a:ext cx="2438400" cy="16764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5920105" y="3276600"/>
            <a:ext cx="2438400" cy="1600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5791200" y="4876800"/>
            <a:ext cx="2438400" cy="1981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3657600" y="0"/>
            <a:ext cx="2438400" cy="16764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3657600" y="1600200"/>
            <a:ext cx="2438400" cy="1676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Flowchart: Process 11"/>
          <p:cNvSpPr/>
          <p:nvPr/>
        </p:nvSpPr>
        <p:spPr>
          <a:xfrm>
            <a:off x="3657600" y="3276600"/>
            <a:ext cx="2438400" cy="1600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3657600" y="4876800"/>
            <a:ext cx="2438400" cy="19812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1524000" y="0"/>
            <a:ext cx="2438400" cy="16764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1524000" y="1600200"/>
            <a:ext cx="2438400" cy="16764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1524000" y="3276600"/>
            <a:ext cx="2438400" cy="1600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1524000" y="4876800"/>
            <a:ext cx="2438400" cy="1981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Bevel 17"/>
          <p:cNvSpPr/>
          <p:nvPr/>
        </p:nvSpPr>
        <p:spPr>
          <a:xfrm>
            <a:off x="7772400" y="5943600"/>
            <a:ext cx="2895600" cy="914400"/>
          </a:xfrm>
          <a:prstGeom prst="beve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935550" y="5934670"/>
            <a:ext cx="2529840" cy="9220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Remove</a:t>
            </a:r>
            <a:endParaRPr kumimoji="0" lang="en-US" sz="5400" b="1" i="0" u="none" strike="noStrike" kern="1200" cap="none" spc="50" normalizeH="0" baseline="0" noProof="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755233" y="2409825"/>
            <a:ext cx="5380990" cy="15684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/>
            <a:r>
              <a:rPr lang="en-US" sz="9600" dirty="0">
                <a:latin typeface="Comic Sans MS" panose="030F0702030302020204" pitchFamily="66" charset="0"/>
              </a:rPr>
              <a:t>Beautiful</a:t>
            </a:r>
            <a:endParaRPr lang="en-US" sz="96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36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7" dur="123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8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90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9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7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8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3928110" y="1035050"/>
            <a:ext cx="71494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/>
              <a:t>Are the stars beautiful?</a:t>
            </a:r>
            <a:endParaRPr lang="en-US" sz="3200" b="1"/>
          </a:p>
        </p:txBody>
      </p:sp>
      <p:sp>
        <p:nvSpPr>
          <p:cNvPr id="4" name="Text Box 3"/>
          <p:cNvSpPr txBox="1"/>
          <p:nvPr/>
        </p:nvSpPr>
        <p:spPr>
          <a:xfrm>
            <a:off x="5113655" y="5129530"/>
            <a:ext cx="71494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/>
              <a:t>Yes, they are!</a:t>
            </a:r>
            <a:endParaRPr lang="en-US" sz="3200"/>
          </a:p>
        </p:txBody>
      </p:sp>
      <p:pic>
        <p:nvPicPr>
          <p:cNvPr id="5" name="Picture 4" descr="C:\Users\ILA\Desktop\stars.jpgstar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23005" y="1762760"/>
            <a:ext cx="5030470" cy="322199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1" name="Picture 20" descr="C:\Users\ILA\Desktop\count.jpgcount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23615" y="1781810"/>
            <a:ext cx="5062220" cy="2908935"/>
          </a:xfrm>
          <a:prstGeom prst="rect">
            <a:avLst/>
          </a:prstGeom>
        </p:spPr>
      </p:pic>
      <p:sp>
        <p:nvSpPr>
          <p:cNvPr id="2" name="Flowchart: Process 1"/>
          <p:cNvSpPr/>
          <p:nvPr/>
        </p:nvSpPr>
        <p:spPr>
          <a:xfrm>
            <a:off x="8229600" y="0"/>
            <a:ext cx="2438400" cy="16764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8229600" y="1600200"/>
            <a:ext cx="2438400" cy="16764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8229600" y="3276600"/>
            <a:ext cx="2438400" cy="1600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8229600" y="4876800"/>
            <a:ext cx="2438400" cy="1981200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5791200" y="0"/>
            <a:ext cx="2438400" cy="16764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5791200" y="1600200"/>
            <a:ext cx="2438400" cy="16764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6096000" y="3276600"/>
            <a:ext cx="2438400" cy="1600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5791200" y="4876800"/>
            <a:ext cx="2438400" cy="1981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3657600" y="0"/>
            <a:ext cx="2438400" cy="16764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3657600" y="1600200"/>
            <a:ext cx="2438400" cy="1676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Flowchart: Process 11"/>
          <p:cNvSpPr/>
          <p:nvPr/>
        </p:nvSpPr>
        <p:spPr>
          <a:xfrm>
            <a:off x="3657600" y="3276600"/>
            <a:ext cx="2438400" cy="1600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3657600" y="4876800"/>
            <a:ext cx="2438400" cy="19812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1524000" y="0"/>
            <a:ext cx="2438400" cy="16764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1524000" y="1600200"/>
            <a:ext cx="2438400" cy="16764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1524000" y="3276600"/>
            <a:ext cx="2438400" cy="1600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1524000" y="4876800"/>
            <a:ext cx="2438400" cy="1981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Bevel 17"/>
          <p:cNvSpPr/>
          <p:nvPr/>
        </p:nvSpPr>
        <p:spPr>
          <a:xfrm>
            <a:off x="7772400" y="5943600"/>
            <a:ext cx="2895600" cy="914400"/>
          </a:xfrm>
          <a:prstGeom prst="beve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935550" y="5934670"/>
            <a:ext cx="2529840" cy="9220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Remove</a:t>
            </a:r>
            <a:endParaRPr kumimoji="0" lang="en-US" sz="5400" b="1" i="0" u="none" strike="noStrike" kern="1200" cap="none" spc="50" normalizeH="0" baseline="0" noProof="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42976" y="2409825"/>
            <a:ext cx="3405505" cy="15684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/>
            <a:r>
              <a:rPr lang="en-US" sz="9600" dirty="0">
                <a:latin typeface="Comic Sans MS" panose="030F0702030302020204" pitchFamily="66" charset="0"/>
              </a:rPr>
              <a:t>Count</a:t>
            </a:r>
            <a:endParaRPr lang="en-US" sz="96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36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7" dur="123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8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90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9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7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8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3185160" y="1049655"/>
            <a:ext cx="71494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/>
              <a:t>Can we count all of the stars?</a:t>
            </a:r>
            <a:endParaRPr lang="en-US" sz="3200" b="1"/>
          </a:p>
        </p:txBody>
      </p:sp>
      <p:sp>
        <p:nvSpPr>
          <p:cNvPr id="4" name="Text Box 3"/>
          <p:cNvSpPr txBox="1"/>
          <p:nvPr/>
        </p:nvSpPr>
        <p:spPr>
          <a:xfrm>
            <a:off x="5113655" y="5129530"/>
            <a:ext cx="71494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/>
              <a:t>No, we can't!</a:t>
            </a:r>
            <a:endParaRPr lang="en-US" sz="3200"/>
          </a:p>
        </p:txBody>
      </p:sp>
      <p:pic>
        <p:nvPicPr>
          <p:cNvPr id="5" name="Picture 4" descr="C:\Users\ILA\Desktop\stars.jpgstar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23005" y="1762760"/>
            <a:ext cx="5030470" cy="322199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1" name="Picture 20" descr="C:\Users\ILA\Desktop\moon.jpgmoon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41625" y="119380"/>
            <a:ext cx="5997575" cy="5817870"/>
          </a:xfrm>
          <a:prstGeom prst="rect">
            <a:avLst/>
          </a:prstGeom>
        </p:spPr>
      </p:pic>
      <p:sp>
        <p:nvSpPr>
          <p:cNvPr id="2" name="Flowchart: Process 1"/>
          <p:cNvSpPr/>
          <p:nvPr/>
        </p:nvSpPr>
        <p:spPr>
          <a:xfrm>
            <a:off x="8229600" y="0"/>
            <a:ext cx="2438400" cy="16764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8229600" y="1600200"/>
            <a:ext cx="2438400" cy="16764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8229600" y="3276600"/>
            <a:ext cx="2438400" cy="1600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8229600" y="4876800"/>
            <a:ext cx="2438400" cy="1981200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5791200" y="0"/>
            <a:ext cx="2438400" cy="16764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5791200" y="1600200"/>
            <a:ext cx="2438400" cy="16764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6096000" y="3276600"/>
            <a:ext cx="2438400" cy="1600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5791200" y="4876800"/>
            <a:ext cx="2438400" cy="1981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3657600" y="0"/>
            <a:ext cx="2438400" cy="16764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3657600" y="1600200"/>
            <a:ext cx="2438400" cy="1676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Flowchart: Process 11"/>
          <p:cNvSpPr/>
          <p:nvPr/>
        </p:nvSpPr>
        <p:spPr>
          <a:xfrm>
            <a:off x="3657600" y="3276600"/>
            <a:ext cx="2438400" cy="1600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3657600" y="4876800"/>
            <a:ext cx="2438400" cy="19812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1524000" y="0"/>
            <a:ext cx="2438400" cy="16764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1524000" y="1600200"/>
            <a:ext cx="2438400" cy="16764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1524000" y="3276600"/>
            <a:ext cx="2438400" cy="1600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1524000" y="4876800"/>
            <a:ext cx="2438400" cy="1981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Bevel 17"/>
          <p:cNvSpPr/>
          <p:nvPr/>
        </p:nvSpPr>
        <p:spPr>
          <a:xfrm>
            <a:off x="7772400" y="5943600"/>
            <a:ext cx="2895600" cy="914400"/>
          </a:xfrm>
          <a:prstGeom prst="beve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935550" y="5934670"/>
            <a:ext cx="2529840" cy="9220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Remove</a:t>
            </a:r>
            <a:endParaRPr kumimoji="0" lang="en-US" sz="5400" b="1" i="0" u="none" strike="noStrike" kern="1200" cap="none" spc="50" normalizeH="0" baseline="0" noProof="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855688" y="2409825"/>
            <a:ext cx="3180080" cy="15684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/>
            <a:r>
              <a:rPr lang="en-US" sz="9600" dirty="0">
                <a:latin typeface="Comic Sans MS" panose="030F0702030302020204" pitchFamily="66" charset="0"/>
              </a:rPr>
              <a:t>Moon</a:t>
            </a:r>
            <a:endParaRPr lang="en-US" sz="96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36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7" dur="123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8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90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9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7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8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3928110" y="1035050"/>
            <a:ext cx="71494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/>
              <a:t>Is the moon beautiful?</a:t>
            </a:r>
            <a:endParaRPr lang="en-US" sz="3200" b="1"/>
          </a:p>
        </p:txBody>
      </p:sp>
      <p:sp>
        <p:nvSpPr>
          <p:cNvPr id="4" name="Text Box 3"/>
          <p:cNvSpPr txBox="1"/>
          <p:nvPr/>
        </p:nvSpPr>
        <p:spPr>
          <a:xfrm>
            <a:off x="5113655" y="5129530"/>
            <a:ext cx="71494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/>
              <a:t>Yes, it is!</a:t>
            </a:r>
            <a:endParaRPr lang="en-US" sz="3200"/>
          </a:p>
        </p:txBody>
      </p:sp>
      <p:pic>
        <p:nvPicPr>
          <p:cNvPr id="5" name="Picture 4" descr="C:\Users\ILA\Desktop\moon!.jpgmoon!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27245" y="1762760"/>
            <a:ext cx="3221990" cy="322199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3928110" y="1035050"/>
            <a:ext cx="71494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/>
              <a:t>Can we count the moon?</a:t>
            </a:r>
            <a:endParaRPr lang="en-US" sz="3200" b="1"/>
          </a:p>
        </p:txBody>
      </p:sp>
      <p:sp>
        <p:nvSpPr>
          <p:cNvPr id="4" name="Text Box 3"/>
          <p:cNvSpPr txBox="1"/>
          <p:nvPr/>
        </p:nvSpPr>
        <p:spPr>
          <a:xfrm>
            <a:off x="4627245" y="5129530"/>
            <a:ext cx="763587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/>
              <a:t>Yes, we can!</a:t>
            </a:r>
            <a:endParaRPr lang="en-US" sz="3200"/>
          </a:p>
          <a:p>
            <a:r>
              <a:rPr lang="en-US" sz="3200"/>
              <a:t>There is </a:t>
            </a:r>
            <a:r>
              <a:rPr lang="en-US" sz="3200" b="1"/>
              <a:t>one moon!</a:t>
            </a:r>
            <a:endParaRPr lang="en-US" sz="3200" b="1"/>
          </a:p>
        </p:txBody>
      </p:sp>
      <p:pic>
        <p:nvPicPr>
          <p:cNvPr id="5" name="Picture 4" descr="C:\Users\ILA\Desktop\moon!.jpgmoon!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27245" y="1762760"/>
            <a:ext cx="3221990" cy="322199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4627245" y="1097915"/>
            <a:ext cx="71494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/>
              <a:t>Can we count the planets?</a:t>
            </a:r>
            <a:endParaRPr lang="en-US" sz="3200" b="1"/>
          </a:p>
        </p:txBody>
      </p:sp>
      <p:sp>
        <p:nvSpPr>
          <p:cNvPr id="4" name="Text Box 3"/>
          <p:cNvSpPr txBox="1"/>
          <p:nvPr/>
        </p:nvSpPr>
        <p:spPr>
          <a:xfrm>
            <a:off x="4627245" y="5129530"/>
            <a:ext cx="763587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/>
              <a:t>Yes, we can!</a:t>
            </a:r>
            <a:endParaRPr lang="en-US" sz="3200"/>
          </a:p>
          <a:p>
            <a:r>
              <a:rPr lang="en-US" sz="3200"/>
              <a:t>There are eight</a:t>
            </a:r>
            <a:r>
              <a:rPr lang="en-US" sz="3200" b="1"/>
              <a:t> planets!</a:t>
            </a:r>
            <a:endParaRPr lang="en-US" sz="3200" b="1"/>
          </a:p>
        </p:txBody>
      </p:sp>
      <p:pic>
        <p:nvPicPr>
          <p:cNvPr id="3" name="Picture 2" descr="solar syste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7245" y="1681480"/>
            <a:ext cx="3543300" cy="349504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Rectangle 2"/>
          <p:cNvSpPr/>
          <p:nvPr/>
        </p:nvSpPr>
        <p:spPr>
          <a:xfrm>
            <a:off x="2864044" y="2362200"/>
            <a:ext cx="6704330" cy="15684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300" normalizeH="0" baseline="0" noProof="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Well done!</a:t>
            </a:r>
            <a:endParaRPr kumimoji="0" lang="en-US" sz="9600" b="1" i="0" u="none" strike="noStrike" kern="1200" cap="none" spc="300" normalizeH="0" baseline="0" noProof="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Earth's Rotation &amp; Revolution- Crash Course Kids 8.1">
            <a:hlinkClick r:id="" action="ppaction://media"/>
          </p:cNvPr>
          <p:cNvPicPr/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365" cy="6857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1" name="Picture 20" descr="C:\Users\ILA\Downloads\rocket.jpgrocket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905125" y="0"/>
            <a:ext cx="6899910" cy="6858000"/>
          </a:xfrm>
          <a:prstGeom prst="rect">
            <a:avLst/>
          </a:prstGeom>
        </p:spPr>
      </p:pic>
      <p:sp>
        <p:nvSpPr>
          <p:cNvPr id="2" name="Flowchart: Process 1"/>
          <p:cNvSpPr/>
          <p:nvPr/>
        </p:nvSpPr>
        <p:spPr>
          <a:xfrm>
            <a:off x="8229600" y="0"/>
            <a:ext cx="2438400" cy="16764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8229600" y="1600200"/>
            <a:ext cx="2438400" cy="16764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8229600" y="3276600"/>
            <a:ext cx="2438400" cy="1600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8229600" y="4876800"/>
            <a:ext cx="2438400" cy="1981200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5791200" y="0"/>
            <a:ext cx="2438400" cy="16764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5791200" y="1600200"/>
            <a:ext cx="2438400" cy="16764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6066155" y="3276600"/>
            <a:ext cx="2438400" cy="1600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5791200" y="4876800"/>
            <a:ext cx="2438400" cy="1981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3657600" y="0"/>
            <a:ext cx="2438400" cy="16764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3657600" y="1600200"/>
            <a:ext cx="2438400" cy="1676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Flowchart: Process 11"/>
          <p:cNvSpPr/>
          <p:nvPr/>
        </p:nvSpPr>
        <p:spPr>
          <a:xfrm>
            <a:off x="3657600" y="3276600"/>
            <a:ext cx="2438400" cy="1600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3657600" y="4876800"/>
            <a:ext cx="2438400" cy="19812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1524000" y="0"/>
            <a:ext cx="2438400" cy="16764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1524000" y="1600200"/>
            <a:ext cx="2438400" cy="16764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1524000" y="3276600"/>
            <a:ext cx="2438400" cy="1600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1524000" y="4876800"/>
            <a:ext cx="2438400" cy="1981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Bevel 17"/>
          <p:cNvSpPr/>
          <p:nvPr/>
        </p:nvSpPr>
        <p:spPr>
          <a:xfrm>
            <a:off x="7772400" y="5943600"/>
            <a:ext cx="2895600" cy="914400"/>
          </a:xfrm>
          <a:prstGeom prst="beve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935550" y="5934670"/>
            <a:ext cx="2529840" cy="9220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Remove</a:t>
            </a:r>
            <a:endParaRPr kumimoji="0" lang="en-US" sz="5400" b="1" i="0" u="none" strike="noStrike" kern="1200" cap="none" spc="50" normalizeH="0" baseline="0" noProof="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04495" y="2409825"/>
            <a:ext cx="4482465" cy="15684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/>
            <a:r>
              <a:rPr lang="en-US" sz="9600" dirty="0">
                <a:latin typeface="Comic Sans MS" panose="030F0702030302020204" pitchFamily="66" charset="0"/>
              </a:rPr>
              <a:t>Rocket</a:t>
            </a:r>
            <a:r>
              <a:rPr sz="9600" dirty="0">
                <a:latin typeface="Comic Sans MS" panose="030F0702030302020204" pitchFamily="66" charset="0"/>
              </a:rPr>
              <a:t> </a:t>
            </a:r>
            <a:endParaRPr sz="96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36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7" dur="123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8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90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9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7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8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" name="" r:id="rId2" imgW="12192000" imgH="6858000"/>
        </mc:Choice>
        <mc:Fallback>
          <p:control name="" r:id="rId2" imgW="12192000" imgH="6858000">
            <p:pic>
              <p:nvPicPr>
                <p:cNvPr id="0" name="Host Control  3"/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planets song">
            <a:hlinkClick r:id="" action="ppaction://media"/>
          </p:cNvPr>
          <p:cNvPicPr/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35" y="635"/>
            <a:ext cx="12192635" cy="6857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049" name="Title 1"/>
          <p:cNvSpPr>
            <a:spLocks noGrp="1"/>
          </p:cNvSpPr>
          <p:nvPr>
            <p:ph type="ctrTitle"/>
          </p:nvPr>
        </p:nvSpPr>
        <p:spPr/>
        <p:txBody>
          <a:bodyPr vert="horz" wrap="square" lIns="91440" tIns="45720" rIns="91440" bIns="45720" anchor="ctr"/>
          <a:p>
            <a:pPr>
              <a:buClrTx/>
              <a:buSzTx/>
              <a:buFontTx/>
            </a:pPr>
            <a:r>
              <a:rPr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Solar System: Milky Way</a:t>
            </a:r>
            <a:endParaRPr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 planets that orbit our sun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073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The solar system</a:t>
            </a:r>
            <a:endParaRPr 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3074" name="Content Placeholder 3" descr="planets_image.jpg"/>
          <p:cNvPicPr>
            <a:picLocks noGrp="1" noChangeAspect="1"/>
          </p:cNvPicPr>
          <p:nvPr>
            <p:ph idx="1"/>
          </p:nvPr>
        </p:nvPicPr>
        <p:blipFill>
          <a:blip r:embed="rId2"/>
          <a:srcRect t="-9595" b="-9595"/>
          <a:stretch>
            <a:fillRect/>
          </a:stretch>
        </p:blipFill>
        <p:spPr/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097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r>
              <a:rPr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Mercury</a:t>
            </a:r>
            <a:endParaRPr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098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/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r>
              <a:rPr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Venus</a:t>
            </a:r>
            <a:endParaRPr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6146" name="Content Placeholder 3" descr="Venus_cloud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8136" r="-38136"/>
          <a:stretch>
            <a:fillRect/>
          </a:stretch>
        </p:blipFill>
        <p:spPr>
          <a:xfrm>
            <a:off x="1981200" y="1281113"/>
            <a:ext cx="8229600" cy="484505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8193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r>
              <a:rPr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Mars</a:t>
            </a:r>
            <a:endParaRPr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8194" name="Content Placeholder 3" descr="Mar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7831" r="-17831"/>
          <a:stretch>
            <a:fillRect/>
          </a:stretch>
        </p:blipFill>
        <p:spPr/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41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r>
              <a:rPr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Jupiter</a:t>
            </a:r>
            <a:endParaRPr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0242" name="Content Placeholder 3" descr="Jupiter-650x250.jpg"/>
          <p:cNvPicPr>
            <a:picLocks noGrp="1" noChangeAspect="1"/>
          </p:cNvPicPr>
          <p:nvPr>
            <p:ph idx="1"/>
          </p:nvPr>
        </p:nvPicPr>
        <p:blipFill>
          <a:blip r:embed="rId2"/>
          <a:srcRect l="15033" r="15033"/>
          <a:stretch>
            <a:fillRect/>
          </a:stretch>
        </p:blipFill>
        <p:spPr/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289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r>
              <a:rPr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Saturn</a:t>
            </a:r>
            <a:endParaRPr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2290" name="Content Placeholder 3" descr="saturn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0728" r="-20728"/>
          <a:stretch>
            <a:fillRect/>
          </a:stretch>
        </p:blipFill>
        <p:spPr/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4337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r>
              <a:rPr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Uranus</a:t>
            </a:r>
            <a:endParaRPr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4338" name="Content Placeholder 3" descr="Uranus.jpg"/>
          <p:cNvPicPr>
            <a:picLocks noGrp="1" noChangeAspect="1"/>
          </p:cNvPicPr>
          <p:nvPr>
            <p:ph idx="1"/>
          </p:nvPr>
        </p:nvPicPr>
        <p:blipFill>
          <a:blip r:embed="rId2"/>
          <a:srcRect t="7423" b="7423"/>
          <a:stretch>
            <a:fillRect/>
          </a:stretch>
        </p:blipFill>
        <p:spPr/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1" name="Picture 20" descr="C:\Users\ILA\Desktop\noisy.jpgnoisy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926398" y="0"/>
            <a:ext cx="6857365" cy="6858000"/>
          </a:xfrm>
          <a:prstGeom prst="rect">
            <a:avLst/>
          </a:prstGeom>
        </p:spPr>
      </p:pic>
      <p:sp>
        <p:nvSpPr>
          <p:cNvPr id="2" name="Flowchart: Process 1"/>
          <p:cNvSpPr/>
          <p:nvPr/>
        </p:nvSpPr>
        <p:spPr>
          <a:xfrm>
            <a:off x="8229600" y="0"/>
            <a:ext cx="2438400" cy="16764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8229600" y="1600200"/>
            <a:ext cx="2438400" cy="16764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8229600" y="3276600"/>
            <a:ext cx="2438400" cy="1600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8229600" y="4876800"/>
            <a:ext cx="2438400" cy="1981200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5791200" y="0"/>
            <a:ext cx="2438400" cy="16764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5791200" y="1600200"/>
            <a:ext cx="2438400" cy="16764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822700" y="4343400"/>
            <a:ext cx="2438400" cy="1600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5791200" y="4876800"/>
            <a:ext cx="2438400" cy="1981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3657600" y="0"/>
            <a:ext cx="2438400" cy="16764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3657600" y="1600200"/>
            <a:ext cx="2438400" cy="1676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Flowchart: Process 11"/>
          <p:cNvSpPr/>
          <p:nvPr/>
        </p:nvSpPr>
        <p:spPr>
          <a:xfrm>
            <a:off x="3657600" y="3276600"/>
            <a:ext cx="2438400" cy="1600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3657600" y="4876800"/>
            <a:ext cx="2438400" cy="19812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1524000" y="0"/>
            <a:ext cx="2438400" cy="16764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1524000" y="1600200"/>
            <a:ext cx="2438400" cy="16764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1524000" y="3276600"/>
            <a:ext cx="2438400" cy="1600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1524000" y="4876800"/>
            <a:ext cx="2438400" cy="1981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Bevel 17"/>
          <p:cNvSpPr/>
          <p:nvPr/>
        </p:nvSpPr>
        <p:spPr>
          <a:xfrm>
            <a:off x="7772400" y="5943600"/>
            <a:ext cx="2895600" cy="914400"/>
          </a:xfrm>
          <a:prstGeom prst="beve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935550" y="5934670"/>
            <a:ext cx="2529840" cy="9220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Remove</a:t>
            </a:r>
            <a:endParaRPr kumimoji="0" lang="en-US" sz="5400" b="1" i="0" u="none" strike="noStrike" kern="1200" cap="none" spc="50" normalizeH="0" baseline="0" noProof="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Flowchart: Process 22"/>
          <p:cNvSpPr/>
          <p:nvPr/>
        </p:nvSpPr>
        <p:spPr>
          <a:xfrm>
            <a:off x="6066155" y="3276600"/>
            <a:ext cx="2438400" cy="1600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80733" y="2409825"/>
            <a:ext cx="3729990" cy="15684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/>
            <a:r>
              <a:rPr lang="en-US" sz="9600" dirty="0">
                <a:latin typeface="Comic Sans MS" panose="030F0702030302020204" pitchFamily="66" charset="0"/>
              </a:rPr>
              <a:t>Noisy</a:t>
            </a:r>
            <a:r>
              <a:rPr sz="9600" dirty="0">
                <a:latin typeface="Comic Sans MS" panose="030F0702030302020204" pitchFamily="66" charset="0"/>
              </a:rPr>
              <a:t> </a:t>
            </a:r>
            <a:endParaRPr sz="96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36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7" dur="123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8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90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9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7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8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r>
              <a:rPr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Neptune</a:t>
            </a:r>
            <a:endParaRPr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6386" name="Content Placeholder 3" descr="Neptune.jpg"/>
          <p:cNvPicPr>
            <a:picLocks noGrp="1" noChangeAspect="1"/>
          </p:cNvPicPr>
          <p:nvPr>
            <p:ph idx="1"/>
          </p:nvPr>
        </p:nvPicPr>
        <p:blipFill>
          <a:blip r:embed="rId2"/>
          <a:srcRect t="13289" b="13289"/>
          <a:stretch>
            <a:fillRect/>
          </a:stretch>
        </p:blipFill>
        <p:spPr/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r>
              <a:rPr dirty="0"/>
              <a:t>Pluto is not a planet!</a:t>
            </a:r>
            <a:endParaRPr dirty="0"/>
          </a:p>
        </p:txBody>
      </p:sp>
      <p:pic>
        <p:nvPicPr>
          <p:cNvPr id="19458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3275" y="1600200"/>
            <a:ext cx="8045450" cy="4525963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52650" y="365760"/>
            <a:ext cx="7886700" cy="5938951"/>
          </a:xfrm>
        </p:spPr>
        <p:txBody>
          <a:bodyPr>
            <a:normAutofit fontScale="90000"/>
          </a:bodyPr>
          <a:lstStyle/>
          <a:p>
            <a:br>
              <a:rPr lang="es-E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s-E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s-E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  </a:t>
            </a:r>
            <a:r>
              <a:rPr lang="en-US" sz="657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Name the planets/stars</a:t>
            </a:r>
            <a:br>
              <a:rPr lang="es-E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s-E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s-E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s-E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endParaRPr lang="es-E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z="1080"/>
              <a:t>FC/GTDGT</a:t>
            </a:r>
            <a:endParaRPr lang="es-ES" sz="108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E9E619-D9B5-4656-9849-EF7B653B7285}" type="slidenum">
              <a:rPr lang="es-ES" sz="1080" smtClean="0"/>
            </a:fld>
            <a:endParaRPr lang="es-ES" sz="108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52650" y="365760"/>
            <a:ext cx="7886700" cy="5938951"/>
          </a:xfrm>
        </p:spPr>
        <p:txBody>
          <a:bodyPr>
            <a:normAutofit fontScale="90000"/>
          </a:bodyPr>
          <a:lstStyle/>
          <a:p>
            <a:br>
              <a:rPr lang="es-ES" sz="7200" b="1" dirty="0"/>
            </a:br>
            <a:br>
              <a:rPr lang="es-ES" sz="7200" b="1" dirty="0"/>
            </a:br>
            <a:r>
              <a:rPr lang="es-ES" sz="7200" b="1" dirty="0"/>
              <a:t>   NAME THESE</a:t>
            </a:r>
            <a:br>
              <a:rPr lang="es-ES" sz="7200" b="1" dirty="0"/>
            </a:br>
            <a:br>
              <a:rPr lang="es-ES" sz="7200" b="1" dirty="0"/>
            </a:br>
            <a:br>
              <a:rPr lang="es-ES" sz="7200" b="1" dirty="0"/>
            </a:br>
            <a:br>
              <a:rPr lang="es-ES" sz="7200" b="1" dirty="0"/>
            </a:br>
            <a:endParaRPr lang="es-ES" sz="7200" b="1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z="1080"/>
              <a:t>FC/GTDGT</a:t>
            </a:r>
            <a:endParaRPr lang="es-ES" sz="108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E9E619-D9B5-4656-9849-EF7B653B7285}" type="slidenum">
              <a:rPr lang="es-ES" sz="1080" smtClean="0"/>
            </a:fld>
            <a:endParaRPr lang="es-ES" sz="108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518" y="317484"/>
            <a:ext cx="6211826" cy="596863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52650" y="365760"/>
            <a:ext cx="7886700" cy="5938951"/>
          </a:xfrm>
        </p:spPr>
        <p:txBody>
          <a:bodyPr>
            <a:normAutofit fontScale="90000"/>
          </a:bodyPr>
          <a:lstStyle/>
          <a:p>
            <a:br>
              <a:rPr lang="es-ES" sz="7200" b="1" dirty="0"/>
            </a:br>
            <a:br>
              <a:rPr lang="es-ES" sz="7200" b="1" dirty="0"/>
            </a:br>
            <a:br>
              <a:rPr lang="es-ES" sz="7200" b="1" dirty="0"/>
            </a:br>
            <a:br>
              <a:rPr lang="es-ES" sz="7200" b="1" dirty="0"/>
            </a:br>
            <a:br>
              <a:rPr lang="es-ES" sz="7200" b="1" dirty="0"/>
            </a:br>
            <a:br>
              <a:rPr lang="es-ES" sz="7200" b="1" dirty="0"/>
            </a:br>
            <a:endParaRPr lang="es-ES" sz="7200" b="1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z="1080"/>
              <a:t>FC/GTDGT</a:t>
            </a:r>
            <a:endParaRPr lang="es-ES" sz="108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E9E619-D9B5-4656-9849-EF7B653B7285}" type="slidenum">
              <a:rPr lang="es-ES" sz="1080" smtClean="0"/>
            </a:fld>
            <a:endParaRPr lang="es-ES" sz="108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693" y="298103"/>
            <a:ext cx="5988652" cy="5980228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z="1080"/>
              <a:t>FC/GTDGT</a:t>
            </a:r>
            <a:endParaRPr lang="es-ES" sz="108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8C048C-DAB8-4CC9-A70D-D6742D7A637A}" type="slidenum">
              <a:rPr lang="es-ES" sz="1080" smtClean="0"/>
            </a:fld>
            <a:endParaRPr lang="es-ES" sz="108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2796" y="265796"/>
            <a:ext cx="6016548" cy="6016548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z="1080"/>
              <a:t>FC/GTDGT</a:t>
            </a:r>
            <a:endParaRPr lang="es-ES" sz="108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8C048C-DAB8-4CC9-A70D-D6742D7A637A}" type="slidenum">
              <a:rPr lang="es-ES" sz="1080" smtClean="0"/>
            </a:fld>
            <a:endParaRPr lang="es-ES" sz="108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898" y="237898"/>
            <a:ext cx="6044446" cy="6044446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z="1080"/>
              <a:t>FC/GTDGT</a:t>
            </a:r>
            <a:endParaRPr lang="es-ES" sz="108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8C048C-DAB8-4CC9-A70D-D6742D7A637A}" type="slidenum">
              <a:rPr lang="es-ES" sz="1080" smtClean="0"/>
            </a:fld>
            <a:endParaRPr lang="es-ES" sz="108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3826" y="215087"/>
            <a:ext cx="6522125" cy="6089623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z="1080"/>
              <a:t>FC/GTDGT</a:t>
            </a:r>
            <a:endParaRPr lang="es-ES" sz="108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8C048C-DAB8-4CC9-A70D-D6742D7A637A}" type="slidenum">
              <a:rPr lang="es-ES" sz="1080" smtClean="0"/>
            </a:fld>
            <a:endParaRPr lang="es-ES" sz="108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880" y="149667"/>
            <a:ext cx="6100240" cy="6108771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z="1080"/>
              <a:t>FC/GTDGT</a:t>
            </a:r>
            <a:endParaRPr lang="es-ES" sz="108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8C048C-DAB8-4CC9-A70D-D6742D7A637A}" type="slidenum">
              <a:rPr lang="es-ES" sz="1080" smtClean="0"/>
            </a:fld>
            <a:endParaRPr lang="es-ES" sz="108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261" y="278970"/>
            <a:ext cx="5975478" cy="597547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3928110" y="1035050"/>
            <a:ext cx="71494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/>
              <a:t>    Is the rocket </a:t>
            </a:r>
            <a:r>
              <a:rPr lang="en-US" sz="3200" b="1"/>
              <a:t>noisy?</a:t>
            </a:r>
            <a:endParaRPr lang="en-US" sz="3200" b="1"/>
          </a:p>
        </p:txBody>
      </p:sp>
      <p:sp>
        <p:nvSpPr>
          <p:cNvPr id="4" name="Text Box 3"/>
          <p:cNvSpPr txBox="1"/>
          <p:nvPr/>
        </p:nvSpPr>
        <p:spPr>
          <a:xfrm>
            <a:off x="5113655" y="5129530"/>
            <a:ext cx="71494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/>
              <a:t>Yes, it is!</a:t>
            </a:r>
            <a:endParaRPr lang="en-US" sz="32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880" y="1953895"/>
            <a:ext cx="2885440" cy="295021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z="1080"/>
              <a:t>FC/GTDGT</a:t>
            </a:r>
            <a:endParaRPr lang="es-ES" sz="108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8C048C-DAB8-4CC9-A70D-D6742D7A637A}" type="slidenum">
              <a:rPr lang="es-ES" sz="1080" smtClean="0"/>
            </a:fld>
            <a:endParaRPr lang="es-ES" sz="108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818" y="284271"/>
            <a:ext cx="6030496" cy="602190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916535" y="2130605"/>
            <a:ext cx="6667234" cy="1445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400" b="1" i="1" dirty="0">
                <a:ln w="0" cmpd="sng">
                  <a:noFill/>
                  <a:prstDash val="solid"/>
                  <a:miter lim="800000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itchFamily="34" charset="0"/>
                <a:cs typeface="+mn-cs"/>
              </a:rPr>
              <a:t>Comparatives and Superlatives</a:t>
            </a:r>
            <a:endParaRPr lang="en-GB" sz="4400" b="1" i="1" dirty="0">
              <a:ln w="0" cmpd="sng">
                <a:noFill/>
                <a:prstDash val="solid"/>
                <a:miter lim="800000"/>
              </a:ln>
              <a:solidFill>
                <a:schemeClr val="accent6">
                  <a:lumMod val="40000"/>
                  <a:lumOff val="60000"/>
                </a:schemeClr>
              </a:solidFill>
              <a:latin typeface="Arial Narrow" pitchFamily="34" charset="0"/>
              <a:cs typeface="+mn-cs"/>
            </a:endParaRPr>
          </a:p>
        </p:txBody>
      </p:sp>
      <p:pic>
        <p:nvPicPr>
          <p:cNvPr id="2055" name="Picture 7" descr="http://t2.gstatic.com/images?q=tbn:ANd9GcRix4EnBkUFDa-aKQoQYvxZVYOqaq2VZhMiAVMsPz2E8Ve1S1cjlg:www.babelcom.com/blog/wp-content/uploads/2009/04/ear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4920" y="225454"/>
            <a:ext cx="2400300" cy="1905001"/>
          </a:xfrm>
          <a:prstGeom prst="rect">
            <a:avLst/>
          </a:prstGeom>
          <a:noFill/>
        </p:spPr>
      </p:pic>
      <p:pic>
        <p:nvPicPr>
          <p:cNvPr id="2057" name="Picture 9" descr="http://www.kumphyk9.com/nicole/img/jupiter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4551" y="3847381"/>
            <a:ext cx="2857500" cy="2857500"/>
          </a:xfrm>
          <a:prstGeom prst="rect">
            <a:avLst/>
          </a:prstGeom>
          <a:noFill/>
        </p:spPr>
      </p:pic>
      <p:pic>
        <p:nvPicPr>
          <p:cNvPr id="2061" name="Picture 13" descr="http://4.bp.blogspot.com/-FQUnFhLjZag/TaeG18JXedI/AAAAAAAACAg/OxLNbaZJoBI/s400/mars-planet-water-nas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0813" y="3996876"/>
            <a:ext cx="2587625" cy="2463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91751" y="3011417"/>
            <a:ext cx="7841411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400" b="1" i="1" dirty="0">
                <a:ln w="17780" cmpd="sng">
                  <a:noFill/>
                  <a:prstDash val="solid"/>
                  <a:miter lim="800000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+mn-cs"/>
              </a:rPr>
              <a:t>Jupiter</a:t>
            </a:r>
            <a:r>
              <a:rPr lang="en-GB" sz="4400" b="1" i="1" dirty="0">
                <a:ln w="17780" cmpd="sng">
                  <a:noFill/>
                  <a:prstDash val="solid"/>
                  <a:miter lim="800000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+mn-cs"/>
              </a:rPr>
              <a:t> is </a:t>
            </a:r>
            <a:r>
              <a:rPr lang="en-GB" sz="4400" b="1" i="1" dirty="0">
                <a:ln w="17780" cmpd="sng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+mn-cs"/>
              </a:rPr>
              <a:t>bigger</a:t>
            </a:r>
            <a:r>
              <a:rPr lang="en-GB" sz="4400" b="1" i="1" dirty="0">
                <a:ln w="17780" cmpd="sng">
                  <a:noFill/>
                  <a:prstDash val="solid"/>
                  <a:miter lim="800000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+mn-cs"/>
              </a:rPr>
              <a:t> than </a:t>
            </a:r>
            <a:r>
              <a:rPr lang="en-GB" sz="4400" b="1" i="1" dirty="0">
                <a:ln w="17780" cmpd="sng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+mn-cs"/>
              </a:rPr>
              <a:t>Mars</a:t>
            </a:r>
            <a:r>
              <a:rPr lang="en-GB" sz="4400" b="1" i="1" dirty="0">
                <a:ln w="17780" cmpd="sng">
                  <a:noFill/>
                  <a:prstDash val="solid"/>
                  <a:miter lim="800000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+mn-cs"/>
              </a:rPr>
              <a:t>.</a:t>
            </a:r>
            <a:endParaRPr lang="en-GB" sz="4400" b="1" i="1" dirty="0">
              <a:ln w="17780" cmpd="sng">
                <a:noFill/>
                <a:prstDash val="solid"/>
                <a:miter lim="800000"/>
              </a:ln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  <a:cs typeface="+mn-cs"/>
            </a:endParaRPr>
          </a:p>
        </p:txBody>
      </p:sp>
      <p:sp>
        <p:nvSpPr>
          <p:cNvPr id="15" name="Left Arrow 14"/>
          <p:cNvSpPr/>
          <p:nvPr/>
        </p:nvSpPr>
        <p:spPr>
          <a:xfrm rot="20309763">
            <a:off x="5280317" y="4301809"/>
            <a:ext cx="2049462" cy="8048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6" name="Left Arrow 15"/>
          <p:cNvSpPr/>
          <p:nvPr/>
        </p:nvSpPr>
        <p:spPr>
          <a:xfrm rot="9421733">
            <a:off x="4766529" y="1656007"/>
            <a:ext cx="2047875" cy="8048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3079" name="TextBox 16"/>
          <p:cNvSpPr txBox="1">
            <a:spLocks noChangeArrowheads="1"/>
          </p:cNvSpPr>
          <p:nvPr/>
        </p:nvSpPr>
        <p:spPr bwMode="auto">
          <a:xfrm>
            <a:off x="5075208" y="3303918"/>
            <a:ext cx="2316163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GB" sz="3600" u="sng" dirty="0" smtClean="0">
                <a:solidFill>
                  <a:srgbClr val="FF0000"/>
                </a:solidFill>
              </a:rPr>
              <a:t>_______</a:t>
            </a:r>
            <a:endParaRPr lang="en-GB" sz="3600" u="sng" dirty="0">
              <a:solidFill>
                <a:srgbClr val="FF0000"/>
              </a:solidFill>
            </a:endParaRPr>
          </a:p>
        </p:txBody>
      </p:sp>
      <p:pic>
        <p:nvPicPr>
          <p:cNvPr id="8" name="Picture 9" descr="http://www.kumphyk9.com/nicole/img/jupiter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68197" y="242535"/>
            <a:ext cx="2857500" cy="2857500"/>
          </a:xfrm>
          <a:prstGeom prst="rect">
            <a:avLst/>
          </a:prstGeom>
          <a:noFill/>
        </p:spPr>
      </p:pic>
      <p:pic>
        <p:nvPicPr>
          <p:cNvPr id="13" name="Picture 13" descr="http://4.bp.blogspot.com/-FQUnFhLjZag/TaeG18JXedI/AAAAAAAACAg/OxLNbaZJoBI/s400/mars-planet-water-na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6941" y="3997714"/>
            <a:ext cx="2587625" cy="2463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6" grpId="0" bldLvl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0" y="3081147"/>
            <a:ext cx="9143999" cy="9220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5400" b="1" i="1" dirty="0">
                <a:ln w="17780" cmpd="sng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+mn-cs"/>
              </a:rPr>
              <a:t>Mars</a:t>
            </a:r>
            <a:r>
              <a:rPr lang="en-GB" sz="5400" b="1" i="1" dirty="0">
                <a:ln w="17780" cmpd="sng">
                  <a:noFill/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+mn-cs"/>
              </a:rPr>
              <a:t> is </a:t>
            </a:r>
            <a:r>
              <a:rPr lang="en-GB" sz="5400" b="1" i="1" dirty="0">
                <a:ln w="17780" cmpd="sng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+mn-cs"/>
              </a:rPr>
              <a:t>colder</a:t>
            </a:r>
            <a:r>
              <a:rPr lang="en-GB" sz="5400" b="1" i="1" dirty="0">
                <a:ln w="17780" cmpd="sng">
                  <a:noFill/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+mn-cs"/>
              </a:rPr>
              <a:t> than Earth.</a:t>
            </a:r>
            <a:endParaRPr lang="en-GB" sz="5400" b="1" i="1" dirty="0">
              <a:ln w="17780" cmpd="sng">
                <a:noFill/>
                <a:prstDash val="solid"/>
                <a:miter lim="800000"/>
              </a:ln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  <a:cs typeface="+mn-cs"/>
            </a:endParaRPr>
          </a:p>
        </p:txBody>
      </p:sp>
      <p:sp>
        <p:nvSpPr>
          <p:cNvPr id="15" name="Left Arrow 14"/>
          <p:cNvSpPr/>
          <p:nvPr/>
        </p:nvSpPr>
        <p:spPr>
          <a:xfrm rot="20309763">
            <a:off x="4976033" y="4463962"/>
            <a:ext cx="2049462" cy="8048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6" name="Left Arrow 15"/>
          <p:cNvSpPr/>
          <p:nvPr/>
        </p:nvSpPr>
        <p:spPr>
          <a:xfrm rot="9680068">
            <a:off x="4542318" y="1787856"/>
            <a:ext cx="2047875" cy="8048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4101" name="TextBox 16"/>
          <p:cNvSpPr txBox="1">
            <a:spLocks noChangeArrowheads="1"/>
          </p:cNvSpPr>
          <p:nvPr/>
        </p:nvSpPr>
        <p:spPr bwMode="auto">
          <a:xfrm>
            <a:off x="4748211" y="3317247"/>
            <a:ext cx="231775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GB" sz="3600" u="sng" dirty="0" smtClean="0">
                <a:solidFill>
                  <a:srgbClr val="FF0000"/>
                </a:solidFill>
              </a:rPr>
              <a:t>______</a:t>
            </a:r>
            <a:endParaRPr lang="en-GB" sz="3600" u="sng" dirty="0">
              <a:solidFill>
                <a:srgbClr val="FF0000"/>
              </a:solidFill>
            </a:endParaRPr>
          </a:p>
        </p:txBody>
      </p:sp>
      <p:pic>
        <p:nvPicPr>
          <p:cNvPr id="8" name="Picture 7" descr="http://t2.gstatic.com/images?q=tbn:ANd9GcRix4EnBkUFDa-aKQoQYvxZVYOqaq2VZhMiAVMsPz2E8Ve1S1cjlg:www.babelcom.com/blog/wp-content/uploads/2009/04/ear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3502" y="4330461"/>
            <a:ext cx="2760457" cy="2190840"/>
          </a:xfrm>
          <a:prstGeom prst="rect">
            <a:avLst/>
          </a:prstGeom>
          <a:noFill/>
        </p:spPr>
      </p:pic>
      <p:pic>
        <p:nvPicPr>
          <p:cNvPr id="11" name="Picture 13" descr="http://4.bp.blogspot.com/-FQUnFhLjZag/TaeG18JXedI/AAAAAAAACAg/OxLNbaZJoBI/s400/mars-planet-water-na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47129" y="511805"/>
            <a:ext cx="2587625" cy="2463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6" grpId="0" bldLvl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77683" y="3242339"/>
            <a:ext cx="8544132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000" b="1" i="1" dirty="0">
                <a:ln w="17780" cmpd="sng">
                  <a:noFill/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+mn-cs"/>
              </a:rPr>
              <a:t>The Moon is </a:t>
            </a:r>
            <a:r>
              <a:rPr lang="en-GB" sz="4000" b="1" i="1" dirty="0">
                <a:ln w="17780" cmpd="sng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+mn-cs"/>
              </a:rPr>
              <a:t>smaller</a:t>
            </a:r>
            <a:r>
              <a:rPr lang="en-GB" sz="4000" b="1" i="1" dirty="0">
                <a:ln w="17780" cmpd="sng">
                  <a:noFill/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+mn-cs"/>
              </a:rPr>
              <a:t> than Earth.</a:t>
            </a:r>
            <a:endParaRPr lang="en-GB" sz="4000" b="1" i="1" dirty="0">
              <a:ln w="17780" cmpd="sng">
                <a:noFill/>
                <a:prstDash val="solid"/>
                <a:miter lim="800000"/>
              </a:ln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  <a:cs typeface="+mn-cs"/>
            </a:endParaRPr>
          </a:p>
        </p:txBody>
      </p:sp>
      <p:sp>
        <p:nvSpPr>
          <p:cNvPr id="15" name="Left Arrow 14"/>
          <p:cNvSpPr/>
          <p:nvPr/>
        </p:nvSpPr>
        <p:spPr>
          <a:xfrm rot="20309763">
            <a:off x="5186423" y="4526261"/>
            <a:ext cx="2049462" cy="8048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6" name="Left Arrow 15"/>
          <p:cNvSpPr/>
          <p:nvPr/>
        </p:nvSpPr>
        <p:spPr>
          <a:xfrm rot="9421733">
            <a:off x="4839689" y="1672596"/>
            <a:ext cx="2047875" cy="8048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5125" name="TextBox 16"/>
          <p:cNvSpPr txBox="1">
            <a:spLocks noChangeArrowheads="1"/>
          </p:cNvSpPr>
          <p:nvPr/>
        </p:nvSpPr>
        <p:spPr bwMode="auto">
          <a:xfrm>
            <a:off x="5348323" y="3402300"/>
            <a:ext cx="2167548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GB" sz="3600" u="sng" dirty="0" smtClean="0">
                <a:solidFill>
                  <a:srgbClr val="FF0000"/>
                </a:solidFill>
              </a:rPr>
              <a:t>_______</a:t>
            </a:r>
            <a:endParaRPr lang="en-GB" sz="3600" u="sng" dirty="0">
              <a:solidFill>
                <a:srgbClr val="FF0000"/>
              </a:solidFill>
            </a:endParaRPr>
          </a:p>
        </p:txBody>
      </p:sp>
      <p:pic>
        <p:nvPicPr>
          <p:cNvPr id="5129" name="Picture 9" descr="http://t2.gstatic.com/images?q=tbn:ANd9GcSLXkvNkMM2O_RHhWU2AzmSw6rQEtJOjIuYWi9hzPQnlIPFLd7r:www.universetoday.com/wp-content/uploads/2010/02/Full-Mo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2475" y="369947"/>
            <a:ext cx="2397993" cy="2397994"/>
          </a:xfrm>
          <a:prstGeom prst="rect">
            <a:avLst/>
          </a:prstGeom>
          <a:noFill/>
        </p:spPr>
      </p:pic>
      <p:pic>
        <p:nvPicPr>
          <p:cNvPr id="10" name="Picture 9" descr="http://t2.gstatic.com/images?q=tbn:ANd9GcRix4EnBkUFDa-aKQoQYvxZVYOqaq2VZhMiAVMsPz2E8Ve1S1cjlg:www.babelcom.com/blog/wp-content/uploads/2009/04/eart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3502" y="4330461"/>
            <a:ext cx="2760457" cy="2190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  <p:bldP spid="15" grpId="0" bldLvl="0" animBg="1" autoUpdateAnimBg="0"/>
      <p:bldP spid="16" grpId="0" bldLvl="0" animBg="1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1" y="3028670"/>
            <a:ext cx="9143999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4800" b="1" i="1" dirty="0">
                <a:ln w="17780" cmpd="sng">
                  <a:noFill/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+mn-cs"/>
              </a:rPr>
              <a:t>Saturn</a:t>
            </a:r>
            <a:r>
              <a:rPr lang="en-GB" sz="4800" b="1" i="1" dirty="0">
                <a:ln w="17780" cmpd="sng">
                  <a:noFill/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+mn-cs"/>
              </a:rPr>
              <a:t> is </a:t>
            </a:r>
            <a:r>
              <a:rPr lang="en-GB" sz="4800" b="1" i="1" dirty="0">
                <a:ln w="17780" cmpd="sng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+mn-cs"/>
              </a:rPr>
              <a:t>closer</a:t>
            </a:r>
            <a:r>
              <a:rPr lang="en-GB" sz="4800" b="1" i="1" dirty="0">
                <a:ln w="17780" cmpd="sng">
                  <a:noFill/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+mn-cs"/>
              </a:rPr>
              <a:t> to the Sun than Neptune.</a:t>
            </a:r>
            <a:endParaRPr lang="en-GB" sz="4800" b="1" i="1" dirty="0">
              <a:ln w="17780" cmpd="sng">
                <a:noFill/>
                <a:prstDash val="solid"/>
                <a:miter lim="800000"/>
              </a:ln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  <a:cs typeface="+mn-cs"/>
            </a:endParaRPr>
          </a:p>
        </p:txBody>
      </p:sp>
      <p:sp>
        <p:nvSpPr>
          <p:cNvPr id="15" name="Left Arrow 14"/>
          <p:cNvSpPr/>
          <p:nvPr/>
        </p:nvSpPr>
        <p:spPr>
          <a:xfrm rot="20415027">
            <a:off x="4611327" y="4705081"/>
            <a:ext cx="2049462" cy="8048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6" name="Left Arrow 15"/>
          <p:cNvSpPr/>
          <p:nvPr/>
        </p:nvSpPr>
        <p:spPr>
          <a:xfrm rot="9421733">
            <a:off x="4477378" y="1818747"/>
            <a:ext cx="2047875" cy="8048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6149" name="TextBox 16"/>
          <p:cNvSpPr txBox="1">
            <a:spLocks noChangeArrowheads="1"/>
          </p:cNvSpPr>
          <p:nvPr/>
        </p:nvSpPr>
        <p:spPr bwMode="auto">
          <a:xfrm>
            <a:off x="4514490" y="2642231"/>
            <a:ext cx="1779918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GB" sz="3600" u="sng" dirty="0" smtClean="0">
                <a:solidFill>
                  <a:srgbClr val="FF0000"/>
                </a:solidFill>
              </a:rPr>
              <a:t> ______</a:t>
            </a:r>
            <a:endParaRPr lang="en-GB" sz="3600" u="sng" dirty="0">
              <a:solidFill>
                <a:srgbClr val="FF0000"/>
              </a:solidFill>
            </a:endParaRPr>
          </a:p>
        </p:txBody>
      </p:sp>
      <p:pic>
        <p:nvPicPr>
          <p:cNvPr id="6153" name="Picture 9" descr="http://alumnus.caltech.edu/~marcsulf/saturn/satur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645" y="287582"/>
            <a:ext cx="3583802" cy="2807312"/>
          </a:xfrm>
          <a:prstGeom prst="rect">
            <a:avLst/>
          </a:prstGeom>
          <a:noFill/>
        </p:spPr>
      </p:pic>
      <p:pic>
        <p:nvPicPr>
          <p:cNvPr id="6157" name="Picture 13" descr="http://space.y2u.co.uk/Photo/Picture_Neptu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7983" y="4279706"/>
            <a:ext cx="2389217" cy="2354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  <p:bldP spid="15" grpId="0" bldLvl="0" animBg="1" autoUpdateAnimBg="0"/>
      <p:bldP spid="16" grpId="0" bldLvl="0" animBg="1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1" y="0"/>
            <a:ext cx="9143999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4800" b="1" i="1" dirty="0">
                <a:ln w="17780" cmpd="sng">
                  <a:noFill/>
                  <a:prstDash val="solid"/>
                  <a:miter lim="800000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+mn-cs"/>
              </a:rPr>
              <a:t>Mercury</a:t>
            </a:r>
            <a:r>
              <a:rPr lang="en-GB" sz="4800" b="1" i="1" dirty="0">
                <a:ln w="17780" cmpd="sng">
                  <a:noFill/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+mn-cs"/>
              </a:rPr>
              <a:t> is the </a:t>
            </a:r>
            <a:r>
              <a:rPr lang="en-GB" sz="4800" b="1" i="1" dirty="0">
                <a:ln w="17780" cmpd="sng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+mn-cs"/>
              </a:rPr>
              <a:t>closest</a:t>
            </a:r>
            <a:r>
              <a:rPr lang="en-GB" sz="4800" b="1" i="1" dirty="0">
                <a:ln w="17780" cmpd="sng">
                  <a:noFill/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+mn-cs"/>
              </a:rPr>
              <a:t> planet to the </a:t>
            </a:r>
            <a:r>
              <a:rPr lang="en-GB" sz="4800" b="1" i="1" dirty="0">
                <a:ln w="17780" cmpd="sng">
                  <a:noFill/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+mn-cs"/>
              </a:rPr>
              <a:t>Sun</a:t>
            </a:r>
            <a:r>
              <a:rPr lang="en-GB" sz="4800" b="1" i="1" dirty="0">
                <a:ln w="17780" cmpd="sng">
                  <a:noFill/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+mn-cs"/>
              </a:rPr>
              <a:t>.</a:t>
            </a:r>
            <a:endParaRPr lang="en-GB" sz="4800" b="1" i="1" dirty="0">
              <a:ln w="17780" cmpd="sng">
                <a:noFill/>
                <a:prstDash val="solid"/>
                <a:miter lim="800000"/>
              </a:ln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  <a:cs typeface="+mn-cs"/>
            </a:endParaRPr>
          </a:p>
        </p:txBody>
      </p:sp>
      <p:sp>
        <p:nvSpPr>
          <p:cNvPr id="15" name="Left Arrow 14"/>
          <p:cNvSpPr/>
          <p:nvPr/>
        </p:nvSpPr>
        <p:spPr>
          <a:xfrm rot="13495967">
            <a:off x="6400923" y="1992801"/>
            <a:ext cx="1119187" cy="8048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6" name="Left Arrow 15"/>
          <p:cNvSpPr/>
          <p:nvPr/>
        </p:nvSpPr>
        <p:spPr>
          <a:xfrm rot="16200000">
            <a:off x="2055019" y="2480469"/>
            <a:ext cx="2047875" cy="80486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7173" name="TextBox 16"/>
          <p:cNvSpPr txBox="1">
            <a:spLocks noChangeArrowheads="1"/>
          </p:cNvSpPr>
          <p:nvPr/>
        </p:nvSpPr>
        <p:spPr bwMode="auto">
          <a:xfrm>
            <a:off x="5432181" y="151301"/>
            <a:ext cx="1780442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GB" sz="3600" u="sng" dirty="0" smtClean="0">
                <a:solidFill>
                  <a:srgbClr val="FF0000"/>
                </a:solidFill>
              </a:rPr>
              <a:t>______</a:t>
            </a:r>
            <a:endParaRPr lang="en-GB" sz="3600" u="sng" dirty="0">
              <a:solidFill>
                <a:srgbClr val="FF0000"/>
              </a:solidFill>
            </a:endParaRPr>
          </a:p>
        </p:txBody>
      </p:sp>
      <p:pic>
        <p:nvPicPr>
          <p:cNvPr id="7177" name="Picture 9" descr="http://t0.gstatic.com/images?q=tbn:ANd9GcTPufmEdQBrd6puViU1g1bTiODu-3SCnJuKuGYzWi4JT2sVXX3Gug:home.honolulu.hawaii.edu/~pine/images/Ganymed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1404" y="4063878"/>
            <a:ext cx="2143125" cy="2143126"/>
          </a:xfrm>
          <a:prstGeom prst="rect">
            <a:avLst/>
          </a:prstGeom>
          <a:noFill/>
        </p:spPr>
      </p:pic>
      <p:pic>
        <p:nvPicPr>
          <p:cNvPr id="7183" name="Picture 15" descr="http://www.alsunna.org/gallery/data/media/19/su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4329" y="2855424"/>
            <a:ext cx="3994394" cy="3742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  <p:bldP spid="15" grpId="0" bldLvl="0" animBg="1" autoUpdateAnimBg="0"/>
      <p:bldP spid="16" grpId="0" bldLvl="0" animBg="1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395268" y="3104007"/>
            <a:ext cx="7185803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000" b="1" i="1" dirty="0">
                <a:ln w="17780" cmpd="sng">
                  <a:noFill/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+mn-cs"/>
              </a:rPr>
              <a:t>Venus</a:t>
            </a:r>
            <a:r>
              <a:rPr lang="en-GB" sz="4000" b="1" i="1" dirty="0">
                <a:ln w="17780" cmpd="sng">
                  <a:noFill/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+mn-cs"/>
              </a:rPr>
              <a:t> is </a:t>
            </a:r>
            <a:r>
              <a:rPr lang="en-GB" sz="4000" b="1" i="1" dirty="0">
                <a:ln w="17780" cmpd="sng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+mn-cs"/>
              </a:rPr>
              <a:t>hotter</a:t>
            </a:r>
            <a:r>
              <a:rPr lang="en-GB" sz="4000" b="1" i="1" dirty="0">
                <a:ln w="17780" cmpd="sng">
                  <a:noFill/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+mn-cs"/>
              </a:rPr>
              <a:t> than </a:t>
            </a:r>
            <a:r>
              <a:rPr lang="en-GB" sz="4000" b="1" i="1" dirty="0">
                <a:ln w="17780" cmpd="sng">
                  <a:noFill/>
                  <a:prstDash val="solid"/>
                  <a:miter lim="800000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+mn-cs"/>
              </a:rPr>
              <a:t>Uranus</a:t>
            </a:r>
            <a:r>
              <a:rPr lang="en-GB" sz="4000" b="1" i="1" dirty="0">
                <a:ln w="17780" cmpd="sng">
                  <a:noFill/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+mn-cs"/>
              </a:rPr>
              <a:t>.</a:t>
            </a:r>
            <a:endParaRPr lang="en-GB" sz="4000" b="1" i="1" dirty="0">
              <a:ln w="17780" cmpd="sng">
                <a:noFill/>
                <a:prstDash val="solid"/>
                <a:miter lim="800000"/>
              </a:ln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  <a:cs typeface="+mn-cs"/>
            </a:endParaRPr>
          </a:p>
        </p:txBody>
      </p:sp>
      <p:sp>
        <p:nvSpPr>
          <p:cNvPr id="15" name="Left Arrow 14"/>
          <p:cNvSpPr/>
          <p:nvPr/>
        </p:nvSpPr>
        <p:spPr>
          <a:xfrm rot="20309763">
            <a:off x="4953510" y="4396866"/>
            <a:ext cx="2049462" cy="8048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6" name="Left Arrow 15"/>
          <p:cNvSpPr/>
          <p:nvPr/>
        </p:nvSpPr>
        <p:spPr>
          <a:xfrm rot="9421733">
            <a:off x="4028806" y="2078039"/>
            <a:ext cx="2047875" cy="8048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8197" name="TextBox 16"/>
          <p:cNvSpPr txBox="1">
            <a:spLocks noChangeArrowheads="1"/>
          </p:cNvSpPr>
          <p:nvPr/>
        </p:nvSpPr>
        <p:spPr bwMode="auto">
          <a:xfrm>
            <a:off x="4614324" y="3245211"/>
            <a:ext cx="2316162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GB" sz="3600" u="sng" dirty="0" smtClean="0">
                <a:solidFill>
                  <a:srgbClr val="FF0000"/>
                </a:solidFill>
              </a:rPr>
              <a:t>______</a:t>
            </a:r>
            <a:endParaRPr lang="en-GB" sz="3600" u="sng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7131" y="4080731"/>
            <a:ext cx="2478331" cy="2478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5060" y="290147"/>
            <a:ext cx="3760909" cy="2824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6" grpId="0" bldLvl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1" y="4581115"/>
            <a:ext cx="9143999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4800" b="1" i="1" dirty="0">
                <a:ln w="17780" cmpd="sng">
                  <a:noFill/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+mn-cs"/>
              </a:rPr>
              <a:t>The Sun is the </a:t>
            </a:r>
            <a:r>
              <a:rPr lang="en-GB" sz="4800" b="1" i="1" dirty="0">
                <a:ln w="17780" cmpd="sng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+mn-cs"/>
              </a:rPr>
              <a:t>hottest</a:t>
            </a:r>
            <a:r>
              <a:rPr lang="en-GB" sz="4800" b="1" i="1" dirty="0">
                <a:ln w="17780" cmpd="sng">
                  <a:noFill/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+mn-cs"/>
              </a:rPr>
              <a:t> star in the Solar System.</a:t>
            </a:r>
            <a:endParaRPr lang="en-GB" sz="4800" b="1" i="1" dirty="0">
              <a:ln w="17780" cmpd="sng">
                <a:noFill/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  <a:cs typeface="+mn-cs"/>
            </a:endParaRPr>
          </a:p>
        </p:txBody>
      </p:sp>
      <p:sp>
        <p:nvSpPr>
          <p:cNvPr id="16" name="Left Arrow 15"/>
          <p:cNvSpPr/>
          <p:nvPr/>
        </p:nvSpPr>
        <p:spPr>
          <a:xfrm rot="12911872">
            <a:off x="1600200" y="517525"/>
            <a:ext cx="2047875" cy="80486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9221" name="TextBox 16"/>
          <p:cNvSpPr txBox="1">
            <a:spLocks noChangeArrowheads="1"/>
          </p:cNvSpPr>
          <p:nvPr/>
        </p:nvSpPr>
        <p:spPr bwMode="auto">
          <a:xfrm>
            <a:off x="5649377" y="4719848"/>
            <a:ext cx="231775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GB" sz="3600" u="sng" dirty="0" smtClean="0">
                <a:solidFill>
                  <a:srgbClr val="FF0000"/>
                </a:solidFill>
              </a:rPr>
              <a:t>_______</a:t>
            </a:r>
            <a:endParaRPr lang="en-GB" sz="3600" u="sng" dirty="0">
              <a:solidFill>
                <a:srgbClr val="FF0000"/>
              </a:solidFill>
            </a:endParaRPr>
          </a:p>
        </p:txBody>
      </p:sp>
      <p:pic>
        <p:nvPicPr>
          <p:cNvPr id="6" name="Picture 15" descr="http://www.alsunna.org/gallery/data/media/19/su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6783" y="463916"/>
            <a:ext cx="3994394" cy="3742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1" y="2321492"/>
            <a:ext cx="9143999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4800" b="1" i="1" dirty="0" smtClean="0">
                <a:ln w="17780" cmpd="sng">
                  <a:noFill/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+mn-cs"/>
              </a:rPr>
              <a:t>Pluto </a:t>
            </a:r>
            <a:r>
              <a:rPr lang="en-GB" sz="4800" b="1" i="1" dirty="0">
                <a:ln w="17780" cmpd="sng">
                  <a:noFill/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+mn-cs"/>
              </a:rPr>
              <a:t>is the </a:t>
            </a:r>
            <a:r>
              <a:rPr lang="en-GB" sz="4800" b="1" i="1" dirty="0">
                <a:ln w="17780" cmpd="sng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+mn-cs"/>
              </a:rPr>
              <a:t>farthest </a:t>
            </a:r>
            <a:r>
              <a:rPr lang="en-GB" sz="4800" b="1" i="1" dirty="0">
                <a:ln w="17780" cmpd="sng">
                  <a:noFill/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+mn-cs"/>
              </a:rPr>
              <a:t>planet from the Sun.</a:t>
            </a:r>
            <a:endParaRPr lang="en-GB" sz="4800" b="1" i="1" dirty="0">
              <a:ln w="17780" cmpd="sng">
                <a:noFill/>
                <a:prstDash val="solid"/>
                <a:miter lim="800000"/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  <a:cs typeface="+mn-cs"/>
            </a:endParaRPr>
          </a:p>
        </p:txBody>
      </p:sp>
      <p:sp>
        <p:nvSpPr>
          <p:cNvPr id="15" name="Left Arrow 14"/>
          <p:cNvSpPr/>
          <p:nvPr/>
        </p:nvSpPr>
        <p:spPr>
          <a:xfrm rot="20593171">
            <a:off x="5080855" y="4444023"/>
            <a:ext cx="2479675" cy="80486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6" name="Left Arrow 15"/>
          <p:cNvSpPr/>
          <p:nvPr/>
        </p:nvSpPr>
        <p:spPr>
          <a:xfrm rot="9421733">
            <a:off x="6089521" y="1205111"/>
            <a:ext cx="2047875" cy="8048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245" name="TextBox 16"/>
          <p:cNvSpPr txBox="1">
            <a:spLocks noChangeArrowheads="1"/>
          </p:cNvSpPr>
          <p:nvPr/>
        </p:nvSpPr>
        <p:spPr bwMode="auto">
          <a:xfrm>
            <a:off x="4627808" y="2508740"/>
            <a:ext cx="292735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GB" sz="3600" u="sng" dirty="0" smtClean="0">
                <a:solidFill>
                  <a:srgbClr val="C00000"/>
                </a:solidFill>
              </a:rPr>
              <a:t>_______</a:t>
            </a:r>
            <a:endParaRPr lang="en-GB" sz="3600" u="sng" dirty="0">
              <a:solidFill>
                <a:srgbClr val="C00000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1796" y="203544"/>
            <a:ext cx="2186078" cy="1759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5" descr="http://www.alsunna.org/gallery/data/media/19/su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1120" y="3541027"/>
            <a:ext cx="3201971" cy="30004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1" name="Picture 20" descr="C:\Users\ILA\Desktop\fly.giffly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32238" y="0"/>
            <a:ext cx="4845685" cy="6858000"/>
          </a:xfrm>
          <a:prstGeom prst="rect">
            <a:avLst/>
          </a:prstGeom>
        </p:spPr>
      </p:pic>
      <p:sp>
        <p:nvSpPr>
          <p:cNvPr id="2" name="Flowchart: Process 1"/>
          <p:cNvSpPr/>
          <p:nvPr/>
        </p:nvSpPr>
        <p:spPr>
          <a:xfrm>
            <a:off x="8229600" y="0"/>
            <a:ext cx="2438400" cy="16764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8229600" y="1600200"/>
            <a:ext cx="2438400" cy="16764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8229600" y="3276600"/>
            <a:ext cx="2438400" cy="1600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8229600" y="4876800"/>
            <a:ext cx="2438400" cy="1981200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5791200" y="0"/>
            <a:ext cx="2438400" cy="16764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5791200" y="1600200"/>
            <a:ext cx="2438400" cy="16764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5937885" y="3276600"/>
            <a:ext cx="2438400" cy="1600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5791200" y="4876800"/>
            <a:ext cx="2438400" cy="1981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3657600" y="0"/>
            <a:ext cx="2438400" cy="16764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3657600" y="1600200"/>
            <a:ext cx="2438400" cy="1676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Flowchart: Process 11"/>
          <p:cNvSpPr/>
          <p:nvPr/>
        </p:nvSpPr>
        <p:spPr>
          <a:xfrm>
            <a:off x="3657600" y="3276600"/>
            <a:ext cx="2438400" cy="1600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3657600" y="4876800"/>
            <a:ext cx="2438400" cy="19812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1524000" y="0"/>
            <a:ext cx="2438400" cy="16764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1524000" y="1600200"/>
            <a:ext cx="2438400" cy="16764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1524000" y="3276600"/>
            <a:ext cx="2438400" cy="1600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1524000" y="4876800"/>
            <a:ext cx="2438400" cy="1981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Bevel 17"/>
          <p:cNvSpPr/>
          <p:nvPr/>
        </p:nvSpPr>
        <p:spPr>
          <a:xfrm>
            <a:off x="7772400" y="5943600"/>
            <a:ext cx="2895600" cy="914400"/>
          </a:xfrm>
          <a:prstGeom prst="beve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935550" y="5934670"/>
            <a:ext cx="2529840" cy="9220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Remove</a:t>
            </a:r>
            <a:endParaRPr kumimoji="0" lang="en-US" sz="5400" b="1" i="0" u="none" strike="noStrike" kern="1200" cap="none" spc="50" normalizeH="0" baseline="0" noProof="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00213" y="2409825"/>
            <a:ext cx="1891030" cy="15684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/>
            <a:r>
              <a:rPr lang="en-US" sz="9600" dirty="0">
                <a:latin typeface="Comic Sans MS" panose="030F0702030302020204" pitchFamily="66" charset="0"/>
              </a:rPr>
              <a:t>Fly</a:t>
            </a:r>
            <a:endParaRPr lang="en-US" sz="96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36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7" dur="123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8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90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9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7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8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1" y="4185461"/>
            <a:ext cx="9143999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4800" b="1" i="1" dirty="0">
                <a:ln w="17780" cmpd="sng">
                  <a:noFill/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+mn-cs"/>
              </a:rPr>
              <a:t>Mercury is </a:t>
            </a:r>
            <a:r>
              <a:rPr lang="en-GB" sz="4800" b="1" i="1" dirty="0" smtClean="0">
                <a:ln w="17780" cmpd="sng">
                  <a:noFill/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+mn-cs"/>
              </a:rPr>
              <a:t>the </a:t>
            </a:r>
            <a:r>
              <a:rPr lang="en-GB" sz="4800" b="1" i="1" dirty="0" smtClean="0">
                <a:ln w="17780" cmpd="sng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+mn-cs"/>
              </a:rPr>
              <a:t>smallest</a:t>
            </a:r>
            <a:r>
              <a:rPr lang="en-GB" sz="4800" b="1" i="1" dirty="0" smtClean="0">
                <a:ln w="17780" cmpd="sng">
                  <a:noFill/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+mn-cs"/>
              </a:rPr>
              <a:t> planet  </a:t>
            </a:r>
            <a:r>
              <a:rPr lang="en-GB" sz="4800" b="1" i="1" dirty="0">
                <a:ln w="17780" cmpd="sng">
                  <a:noFill/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+mn-cs"/>
              </a:rPr>
              <a:t>in the Solar System.</a:t>
            </a:r>
            <a:endParaRPr lang="en-GB" sz="4800" b="1" i="1" dirty="0">
              <a:ln w="17780" cmpd="sng">
                <a:noFill/>
                <a:prstDash val="solid"/>
                <a:miter lim="800000"/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  <a:cs typeface="+mn-cs"/>
            </a:endParaRPr>
          </a:p>
        </p:txBody>
      </p:sp>
      <p:sp>
        <p:nvSpPr>
          <p:cNvPr id="16" name="Left Arrow 15"/>
          <p:cNvSpPr/>
          <p:nvPr/>
        </p:nvSpPr>
        <p:spPr>
          <a:xfrm rot="9421733">
            <a:off x="3579569" y="2438523"/>
            <a:ext cx="2047875" cy="8048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1268" name="TextBox 16"/>
          <p:cNvSpPr txBox="1">
            <a:spLocks noChangeArrowheads="1"/>
          </p:cNvSpPr>
          <p:nvPr/>
        </p:nvSpPr>
        <p:spPr bwMode="auto">
          <a:xfrm>
            <a:off x="5155346" y="4355123"/>
            <a:ext cx="292735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GB" sz="3600" u="sng" dirty="0" smtClean="0">
                <a:solidFill>
                  <a:srgbClr val="FF0000"/>
                </a:solidFill>
              </a:rPr>
              <a:t>________</a:t>
            </a:r>
            <a:endParaRPr lang="en-GB" sz="3600" u="sng" dirty="0">
              <a:solidFill>
                <a:srgbClr val="FF0000"/>
              </a:solidFill>
            </a:endParaRPr>
          </a:p>
        </p:txBody>
      </p:sp>
      <p:pic>
        <p:nvPicPr>
          <p:cNvPr id="7" name="Picture 9" descr="http://t0.gstatic.com/images?q=tbn:ANd9GcTPufmEdQBrd6puViU1g1bTiODu-3SCnJuKuGYzWi4JT2sVXX3Gug:home.honolulu.hawaii.edu/~pine/images/Ganymed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72626" y="1021740"/>
            <a:ext cx="2143125" cy="21431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18840" y="49"/>
            <a:ext cx="6224954" cy="1445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400" b="1" i="1" dirty="0">
                <a:ln w="17780" cmpd="sng">
                  <a:noFill/>
                  <a:prstDash val="solid"/>
                  <a:miter lim="800000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+mn-cs"/>
              </a:rPr>
              <a:t>What’s the name of </a:t>
            </a:r>
            <a:r>
              <a:rPr lang="en-US" altLang="en-GB" sz="4400" b="1" i="1" dirty="0">
                <a:ln w="17780" cmpd="sng">
                  <a:noFill/>
                  <a:prstDash val="solid"/>
                  <a:miter lim="800000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+mn-cs"/>
              </a:rPr>
              <a:t>this?...</a:t>
            </a:r>
            <a:endParaRPr lang="en-US" altLang="en-GB" sz="4400" b="1" i="1" dirty="0">
              <a:ln w="17780" cmpd="sng">
                <a:noFill/>
                <a:prstDash val="solid"/>
                <a:miter lim="800000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  <a:cs typeface="+mn-cs"/>
            </a:endParaRPr>
          </a:p>
        </p:txBody>
      </p:sp>
      <p:sp>
        <p:nvSpPr>
          <p:cNvPr id="12292" name="TextBox 16"/>
          <p:cNvSpPr txBox="1">
            <a:spLocks noChangeArrowheads="1"/>
          </p:cNvSpPr>
          <p:nvPr/>
        </p:nvSpPr>
        <p:spPr bwMode="auto">
          <a:xfrm>
            <a:off x="6113707" y="5730631"/>
            <a:ext cx="4962525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GB" sz="3600" u="sng" dirty="0" smtClean="0">
                <a:solidFill>
                  <a:srgbClr val="FF0000"/>
                </a:solidFill>
              </a:rPr>
              <a:t>____________</a:t>
            </a:r>
            <a:endParaRPr lang="en-GB" sz="3600" u="sng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38400" y="5556739"/>
            <a:ext cx="738554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600" b="1" i="1" dirty="0">
                <a:ln w="17780" cmpd="sng">
                  <a:noFill/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+mn-cs"/>
              </a:rPr>
              <a:t>It’s called </a:t>
            </a:r>
            <a:r>
              <a:rPr lang="en-GB" sz="2800" b="1" i="1" dirty="0">
                <a:ln w="17780" cmpd="sng">
                  <a:noFill/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+mn-cs"/>
              </a:rPr>
              <a:t>the </a:t>
            </a:r>
            <a:r>
              <a:rPr lang="en-GB" sz="3600" b="1" i="1" dirty="0">
                <a:ln w="17780" cmpd="sng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+mn-cs"/>
              </a:rPr>
              <a:t>Solar System.</a:t>
            </a:r>
            <a:endParaRPr lang="en-GB" sz="3600" b="1" i="1" dirty="0">
              <a:ln w="17780" cmpd="sng">
                <a:noFill/>
                <a:prstDash val="solid"/>
                <a:miter lim="800000"/>
              </a:ln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  <a:cs typeface="+mn-cs"/>
            </a:endParaRPr>
          </a:p>
        </p:txBody>
      </p:sp>
      <p:pic>
        <p:nvPicPr>
          <p:cNvPr id="13" name="Picture 12" descr="Sola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52712" y="1362075"/>
            <a:ext cx="6886575" cy="4133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day and night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3201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" name="" r:id="rId1" imgW="12192635" imgH="6858000"/>
        </mc:Choice>
        <mc:Fallback>
          <p:control name="" r:id="rId1" imgW="12192635" imgH="6858000">
            <p:pic>
              <p:nvPicPr>
                <p:cNvPr id="0" name="Host Control  3"/>
                <p:cNvPicPr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0" y="0"/>
                  <a:ext cx="12192635" cy="6858000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50" name="Title 2049"/>
          <p:cNvSpPr>
            <a:spLocks noGrp="1"/>
          </p:cNvSpPr>
          <p:nvPr>
            <p:ph type="ctrTitle"/>
          </p:nvPr>
        </p:nvSpPr>
        <p:spPr>
          <a:xfrm>
            <a:off x="2209800" y="304800"/>
            <a:ext cx="7772400" cy="1143000"/>
          </a:xfrm>
        </p:spPr>
        <p:txBody>
          <a:bodyPr anchor="ctr"/>
          <a:p>
            <a:pPr defTabSz="914400">
              <a:buClrTx/>
              <a:buSzTx/>
              <a:buFontTx/>
            </a:pPr>
            <a:r>
              <a:rPr lang="en-US" altLang="zh-TW" sz="4400" kern="1200" baseline="0">
                <a:latin typeface="Arial" panose="020B0604020202020204" pitchFamily="34" charset="0"/>
                <a:ea typeface="PMingLiU" pitchFamily="18" charset="-120"/>
              </a:rPr>
              <a:t>Earth, the Moon, and the Sun</a:t>
            </a:r>
            <a:endParaRPr lang="en-US" altLang="zh-TW" sz="4400" kern="1200" baseline="0">
              <a:latin typeface="Arial" panose="020B0604020202020204" pitchFamily="34" charset="0"/>
              <a:ea typeface="PMingLiU" pitchFamily="18" charset="-120"/>
            </a:endParaRPr>
          </a:p>
        </p:txBody>
      </p:sp>
      <p:sp>
        <p:nvSpPr>
          <p:cNvPr id="2051" name="Subtitle 2050"/>
          <p:cNvSpPr>
            <a:spLocks noGrp="1"/>
          </p:cNvSpPr>
          <p:nvPr>
            <p:ph type="subTitle" idx="1"/>
          </p:nvPr>
        </p:nvSpPr>
        <p:spPr>
          <a:xfrm>
            <a:off x="2895600" y="3886200"/>
            <a:ext cx="6400800" cy="1752600"/>
          </a:xfrm>
        </p:spPr>
        <p:txBody>
          <a:bodyPr/>
          <a:p>
            <a:pPr defTabSz="914400">
              <a:buClrTx/>
              <a:buSzTx/>
              <a:buFontTx/>
            </a:pPr>
            <a:endParaRPr sz="3200" kern="1200" baseline="0" dirty="0">
              <a:latin typeface="Arial" panose="020B0604020202020204" pitchFamily="34" charset="0"/>
              <a:ea typeface="PMingLiU" pitchFamily="18" charset="-120"/>
            </a:endParaRPr>
          </a:p>
        </p:txBody>
      </p:sp>
      <p:pic>
        <p:nvPicPr>
          <p:cNvPr id="2053" name="Picture 2052" descr="Color photo of Earth.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1295400"/>
            <a:ext cx="2952750" cy="2952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5" name="Picture 2054" descr="Image of Earth's Moo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0" y="1371600"/>
            <a:ext cx="2971800" cy="2971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9" name="Picture 2058" descr="prominence_soho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3276600"/>
            <a:ext cx="3276600" cy="3276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Title 3073"/>
          <p:cNvSpPr>
            <a:spLocks noGrp="1"/>
          </p:cNvSpPr>
          <p:nvPr>
            <p:ph type="title"/>
          </p:nvPr>
        </p:nvSpPr>
        <p:spPr/>
        <p:txBody>
          <a:bodyPr anchor="ctr"/>
          <a:p>
            <a:endParaRPr dirty="0"/>
          </a:p>
        </p:txBody>
      </p:sp>
      <p:sp>
        <p:nvSpPr>
          <p:cNvPr id="3075" name="Text Placeholder 3074"/>
          <p:cNvSpPr>
            <a:spLocks noGrp="1"/>
          </p:cNvSpPr>
          <p:nvPr>
            <p:ph type="body" idx="1"/>
          </p:nvPr>
        </p:nvSpPr>
        <p:spPr>
          <a:xfrm>
            <a:off x="1981200" y="3429000"/>
            <a:ext cx="8229600" cy="3154363"/>
          </a:xfrm>
        </p:spPr>
        <p:txBody>
          <a:bodyPr/>
          <a:p>
            <a:pPr>
              <a:lnSpc>
                <a:spcPct val="90000"/>
              </a:lnSpc>
            </a:pPr>
            <a:r>
              <a:rPr lang="en-US" altLang="zh-TW"/>
              <a:t>How can it be daytime here and night time somewhere else in the world? </a:t>
            </a:r>
            <a:endParaRPr lang="en-US" altLang="zh-TW"/>
          </a:p>
          <a:p>
            <a:pPr>
              <a:lnSpc>
                <a:spcPct val="90000"/>
              </a:lnSpc>
            </a:pPr>
            <a:r>
              <a:rPr lang="en-US" altLang="zh-TW"/>
              <a:t>In Canada, the time is exactly 12 hours behind. </a:t>
            </a:r>
            <a:endParaRPr lang="en-US" altLang="zh-TW"/>
          </a:p>
          <a:p>
            <a:pPr>
              <a:lnSpc>
                <a:spcPct val="90000"/>
              </a:lnSpc>
            </a:pPr>
            <a:r>
              <a:rPr lang="en-US" altLang="zh-TW"/>
              <a:t>If it is 11am Monday in Taiwan, It is 11pm Sunday in Canada</a:t>
            </a:r>
            <a:endParaRPr lang="en-US" altLang="zh-TW"/>
          </a:p>
        </p:txBody>
      </p:sp>
      <p:pic>
        <p:nvPicPr>
          <p:cNvPr id="3078" name="Picture 3077" descr="moo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86400" y="228600"/>
            <a:ext cx="2362200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2" name="Picture 3081" descr="Map of Canad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0" y="152400"/>
            <a:ext cx="3505200" cy="3049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4" name="Picture 3083" descr="sun clipar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09600"/>
            <a:ext cx="1905000" cy="190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6" name="Picture 3085" descr="taiw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304800"/>
            <a:ext cx="1905000" cy="2228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8" name="Title 4097"/>
          <p:cNvSpPr>
            <a:spLocks noGrp="1"/>
          </p:cNvSpPr>
          <p:nvPr>
            <p:ph type="title"/>
          </p:nvPr>
        </p:nvSpPr>
        <p:spPr/>
        <p:txBody>
          <a:bodyPr anchor="ctr"/>
          <a:p>
            <a:endParaRPr dirty="0"/>
          </a:p>
        </p:txBody>
      </p:sp>
      <p:sp>
        <p:nvSpPr>
          <p:cNvPr id="4099" name="Text Placeholder 4098"/>
          <p:cNvSpPr>
            <a:spLocks noGrp="1"/>
          </p:cNvSpPr>
          <p:nvPr>
            <p:ph type="body" idx="1"/>
          </p:nvPr>
        </p:nvSpPr>
        <p:spPr>
          <a:xfrm>
            <a:off x="1524000" y="304800"/>
            <a:ext cx="8229600" cy="4525963"/>
          </a:xfrm>
        </p:spPr>
        <p:txBody>
          <a:bodyPr/>
          <a:p>
            <a:r>
              <a:rPr lang="en-US" altLang="zh-TW"/>
              <a:t>People used to think the earth did not move and the sun moved around us</a:t>
            </a:r>
            <a:endParaRPr lang="en-US" altLang="zh-TW"/>
          </a:p>
          <a:p>
            <a:r>
              <a:rPr lang="en-US" altLang="zh-TW"/>
              <a:t>Today we know that it is the Earth that moves around the Sun thanks to Galileo  </a:t>
            </a:r>
            <a:endParaRPr lang="en-US" altLang="zh-TW"/>
          </a:p>
          <a:p>
            <a:r>
              <a:rPr lang="en-US" altLang="zh-TW"/>
              <a:t>When the Earth moves, it also rotates or turns around</a:t>
            </a:r>
            <a:endParaRPr lang="en-US" altLang="zh-TW"/>
          </a:p>
        </p:txBody>
      </p:sp>
      <p:pic>
        <p:nvPicPr>
          <p:cNvPr id="4103" name="Picture 4102" descr="galileo_sustermans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86600" y="3124200"/>
            <a:ext cx="3311525" cy="3505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4104" descr="Flash animation of Earth rotat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429000"/>
            <a:ext cx="4724400" cy="30527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3" name="Text Placeholder 5122"/>
          <p:cNvSpPr>
            <a:spLocks noGrp="1"/>
          </p:cNvSpPr>
          <p:nvPr>
            <p:ph type="body" idx="1"/>
          </p:nvPr>
        </p:nvSpPr>
        <p:spPr>
          <a:xfrm>
            <a:off x="1905000" y="228600"/>
            <a:ext cx="8229600" cy="1371600"/>
          </a:xfrm>
        </p:spPr>
        <p:txBody>
          <a:bodyPr/>
          <a:p>
            <a:r>
              <a:rPr lang="en-US" altLang="zh-TW"/>
              <a:t>Because the Earth rotates, night and day happen in different places</a:t>
            </a:r>
            <a:endParaRPr lang="en-US" altLang="zh-TW"/>
          </a:p>
        </p:txBody>
      </p:sp>
      <p:pic>
        <p:nvPicPr>
          <p:cNvPr id="5125" name="Picture 5124" descr="earth-lighting-equinox_e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7400" y="1530350"/>
            <a:ext cx="8153400" cy="53276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6" name="Title 6145"/>
          <p:cNvSpPr>
            <a:spLocks noGrp="1"/>
          </p:cNvSpPr>
          <p:nvPr>
            <p:ph type="title"/>
          </p:nvPr>
        </p:nvSpPr>
        <p:spPr/>
        <p:txBody>
          <a:bodyPr anchor="ctr"/>
          <a:p>
            <a:endParaRPr dirty="0"/>
          </a:p>
        </p:txBody>
      </p:sp>
      <p:sp>
        <p:nvSpPr>
          <p:cNvPr id="6147" name="Text Placeholder 6146"/>
          <p:cNvSpPr>
            <a:spLocks noGrp="1"/>
          </p:cNvSpPr>
          <p:nvPr>
            <p:ph type="body" idx="1"/>
          </p:nvPr>
        </p:nvSpPr>
        <p:spPr>
          <a:xfrm>
            <a:off x="1981200" y="228600"/>
            <a:ext cx="8229600" cy="4525963"/>
          </a:xfrm>
        </p:spPr>
        <p:txBody>
          <a:bodyPr/>
          <a:p>
            <a:r>
              <a:rPr lang="en-US" altLang="zh-TW"/>
              <a:t>AXIS is a line that runs from the top of the earth to the bottom </a:t>
            </a:r>
            <a:endParaRPr lang="en-US" altLang="zh-TW"/>
          </a:p>
          <a:p>
            <a:r>
              <a:rPr lang="en-US" altLang="zh-TW"/>
              <a:t>The Earth’s axis it tilted (not straight up and down)</a:t>
            </a:r>
            <a:endParaRPr lang="en-US" altLang="zh-TW"/>
          </a:p>
        </p:txBody>
      </p:sp>
      <p:pic>
        <p:nvPicPr>
          <p:cNvPr id="6149" name="Picture 6148" descr="Ima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00800" y="2057400"/>
            <a:ext cx="3584575" cy="449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6150" descr="til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438400"/>
            <a:ext cx="3810000" cy="37655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Title 7169"/>
          <p:cNvSpPr>
            <a:spLocks noGrp="1"/>
          </p:cNvSpPr>
          <p:nvPr>
            <p:ph type="title"/>
          </p:nvPr>
        </p:nvSpPr>
        <p:spPr/>
        <p:txBody>
          <a:bodyPr anchor="ctr"/>
          <a:p>
            <a:endParaRPr dirty="0"/>
          </a:p>
        </p:txBody>
      </p:sp>
      <p:sp>
        <p:nvSpPr>
          <p:cNvPr id="7171" name="Text Placeholder 7170"/>
          <p:cNvSpPr>
            <a:spLocks noGrp="1"/>
          </p:cNvSpPr>
          <p:nvPr>
            <p:ph type="body" idx="1"/>
          </p:nvPr>
        </p:nvSpPr>
        <p:spPr>
          <a:xfrm>
            <a:off x="1905000" y="152400"/>
            <a:ext cx="8229600" cy="4525963"/>
          </a:xfrm>
        </p:spPr>
        <p:txBody>
          <a:bodyPr/>
          <a:p>
            <a:r>
              <a:rPr lang="en-US" altLang="zh-TW"/>
              <a:t>Earth is tilted at about 23.5</a:t>
            </a:r>
            <a:r>
              <a:rPr lang="en-US" altLang="zh-TW" sz="2400" baseline="78000"/>
              <a:t>o</a:t>
            </a:r>
            <a:endParaRPr lang="en-US" altLang="zh-TW" sz="2400" baseline="78000"/>
          </a:p>
          <a:p>
            <a:r>
              <a:rPr lang="en-US" altLang="zh-TW"/>
              <a:t>Some scientist think that the Earth was hit by a large rock that pushed it to the side</a:t>
            </a:r>
            <a:endParaRPr lang="en-US" altLang="zh-TW"/>
          </a:p>
          <a:p>
            <a:r>
              <a:rPr lang="en-US" altLang="zh-TW"/>
              <a:t>It has stayed like that since it happened</a:t>
            </a:r>
            <a:endParaRPr lang="en-US" altLang="zh-TW"/>
          </a:p>
          <a:p>
            <a:endParaRPr lang="en-US" altLang="zh-TW"/>
          </a:p>
          <a:p>
            <a:endParaRPr lang="en-US" altLang="zh-TW" baseline="78000">
              <a:latin typeface="Franklin Gothic Demi" pitchFamily="34" charset="0"/>
              <a:ea typeface="Batang" pitchFamily="18" charset="-127"/>
            </a:endParaRPr>
          </a:p>
        </p:txBody>
      </p:sp>
      <p:pic>
        <p:nvPicPr>
          <p:cNvPr id="7173" name="Picture 7172" descr="protractor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48400" y="2362200"/>
            <a:ext cx="4419600" cy="2303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5" name="Picture 7174" descr="asteroid-hits-earth-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514600"/>
            <a:ext cx="4800600" cy="36004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3928110" y="1035050"/>
            <a:ext cx="71494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/>
              <a:t>    Can the rocket </a:t>
            </a:r>
            <a:r>
              <a:rPr lang="en-US" sz="3200" b="1"/>
              <a:t>fly?</a:t>
            </a:r>
            <a:endParaRPr lang="en-US" sz="3200" b="1"/>
          </a:p>
        </p:txBody>
      </p:sp>
      <p:sp>
        <p:nvSpPr>
          <p:cNvPr id="4" name="Text Box 3"/>
          <p:cNvSpPr txBox="1"/>
          <p:nvPr/>
        </p:nvSpPr>
        <p:spPr>
          <a:xfrm>
            <a:off x="5113655" y="5129530"/>
            <a:ext cx="71494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/>
              <a:t>Yes, it can!</a:t>
            </a:r>
            <a:endParaRPr lang="en-US" sz="32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880" y="1953895"/>
            <a:ext cx="2885440" cy="295021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5" name="Text Placeholder 8194"/>
          <p:cNvSpPr>
            <a:spLocks noGrp="1"/>
          </p:cNvSpPr>
          <p:nvPr>
            <p:ph type="body" idx="1"/>
          </p:nvPr>
        </p:nvSpPr>
        <p:spPr>
          <a:xfrm>
            <a:off x="2057400" y="0"/>
            <a:ext cx="8229600" cy="4525963"/>
          </a:xfrm>
        </p:spPr>
        <p:txBody>
          <a:bodyPr/>
          <a:p>
            <a:r>
              <a:rPr lang="en-US" altLang="zh-TW"/>
              <a:t>The earth </a:t>
            </a:r>
            <a:r>
              <a:rPr lang="en-US" altLang="zh-TW" sz="3600" b="1">
                <a:solidFill>
                  <a:srgbClr val="FF0000"/>
                </a:solidFill>
              </a:rPr>
              <a:t>rotates</a:t>
            </a:r>
            <a:r>
              <a:rPr lang="en-US" altLang="zh-TW"/>
              <a:t>, but it also </a:t>
            </a:r>
            <a:r>
              <a:rPr lang="en-US" altLang="zh-TW" sz="3600" b="1">
                <a:solidFill>
                  <a:srgbClr val="FF0000"/>
                </a:solidFill>
              </a:rPr>
              <a:t>revolves</a:t>
            </a:r>
            <a:r>
              <a:rPr lang="en-US" altLang="zh-TW"/>
              <a:t> around the Sun</a:t>
            </a:r>
            <a:endParaRPr lang="en-US" altLang="zh-TW"/>
          </a:p>
          <a:p>
            <a:r>
              <a:rPr lang="en-US" altLang="zh-TW" b="1"/>
              <a:t>ROTATE</a:t>
            </a:r>
            <a:r>
              <a:rPr lang="en-US" altLang="zh-TW"/>
              <a:t> means to spin, revolve means to go in a circle around the Sun</a:t>
            </a:r>
            <a:endParaRPr lang="en-US" altLang="zh-TW"/>
          </a:p>
        </p:txBody>
      </p:sp>
      <p:pic>
        <p:nvPicPr>
          <p:cNvPr id="8197" name="Picture 8196" descr="earth20rotatio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19400" y="2590800"/>
            <a:ext cx="6324600" cy="40608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Title 9217"/>
          <p:cNvSpPr>
            <a:spLocks noGrp="1"/>
          </p:cNvSpPr>
          <p:nvPr>
            <p:ph type="title"/>
          </p:nvPr>
        </p:nvSpPr>
        <p:spPr/>
        <p:txBody>
          <a:bodyPr anchor="ctr"/>
          <a:p>
            <a:endParaRPr dirty="0"/>
          </a:p>
        </p:txBody>
      </p:sp>
      <p:sp>
        <p:nvSpPr>
          <p:cNvPr id="9219" name="Text Placeholder 9218"/>
          <p:cNvSpPr>
            <a:spLocks noGrp="1"/>
          </p:cNvSpPr>
          <p:nvPr>
            <p:ph type="body" idx="1"/>
          </p:nvPr>
        </p:nvSpPr>
        <p:spPr>
          <a:xfrm>
            <a:off x="1981200" y="0"/>
            <a:ext cx="8229600" cy="4525963"/>
          </a:xfrm>
        </p:spPr>
        <p:txBody>
          <a:bodyPr/>
          <a:p>
            <a:r>
              <a:rPr lang="en-US" altLang="zh-TW"/>
              <a:t>The whole trip around the Sun takes 3651/4 days.</a:t>
            </a:r>
            <a:endParaRPr lang="en-US" altLang="zh-TW"/>
          </a:p>
          <a:p>
            <a:r>
              <a:rPr lang="en-US" altLang="zh-TW" dirty="0"/>
              <a:t>The 1/4</a:t>
            </a:r>
            <a:r>
              <a:rPr lang="en-US" altLang="zh-TW"/>
              <a:t> day is why in February we have 29 days every four years</a:t>
            </a:r>
            <a:endParaRPr lang="en-US" altLang="zh-TW"/>
          </a:p>
          <a:p>
            <a:r>
              <a:rPr lang="en-US" altLang="zh-TW"/>
              <a:t>The whole trip around is</a:t>
            </a:r>
            <a:endParaRPr lang="en-US" altLang="zh-TW"/>
          </a:p>
          <a:p>
            <a:pPr>
              <a:buNone/>
            </a:pPr>
            <a:r>
              <a:rPr lang="en-US" altLang="zh-TW"/>
              <a:t> called an </a:t>
            </a:r>
            <a:r>
              <a:rPr lang="en-US" altLang="zh-TW" b="1"/>
              <a:t>ORBIT</a:t>
            </a:r>
            <a:endParaRPr lang="en-US" altLang="zh-TW" b="1"/>
          </a:p>
          <a:p>
            <a:pPr>
              <a:buNone/>
            </a:pPr>
            <a:endParaRPr lang="en-US" altLang="zh-TW"/>
          </a:p>
        </p:txBody>
      </p:sp>
      <p:pic>
        <p:nvPicPr>
          <p:cNvPr id="9221" name="Picture 9220" descr="seasons_orbi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10400" y="1676400"/>
            <a:ext cx="3592513" cy="5029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7" name="Text Placeholder 11266"/>
          <p:cNvSpPr>
            <a:spLocks noGrp="1"/>
          </p:cNvSpPr>
          <p:nvPr>
            <p:ph type="body" idx="1"/>
          </p:nvPr>
        </p:nvSpPr>
        <p:spPr>
          <a:xfrm>
            <a:off x="1981200" y="152400"/>
            <a:ext cx="8229600" cy="4525963"/>
          </a:xfrm>
        </p:spPr>
        <p:txBody>
          <a:bodyPr/>
          <a:p>
            <a:r>
              <a:rPr lang="en-US" altLang="zh-TW"/>
              <a:t>The world is divided into many parts</a:t>
            </a:r>
            <a:endParaRPr lang="en-US" altLang="zh-TW"/>
          </a:p>
          <a:p>
            <a:r>
              <a:rPr lang="en-US" altLang="zh-TW"/>
              <a:t>The equator divides the Earth into two parts: the northern and southern hemispheres</a:t>
            </a:r>
            <a:endParaRPr lang="en-US" altLang="zh-TW"/>
          </a:p>
        </p:txBody>
      </p:sp>
      <p:pic>
        <p:nvPicPr>
          <p:cNvPr id="11269" name="Picture 11268" descr="47fdc41a4f3c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2286000"/>
            <a:ext cx="9144000" cy="42973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3" name="Text Placeholder 10242"/>
          <p:cNvSpPr>
            <a:spLocks noGrp="1"/>
          </p:cNvSpPr>
          <p:nvPr>
            <p:ph type="body" idx="1"/>
          </p:nvPr>
        </p:nvSpPr>
        <p:spPr>
          <a:xfrm>
            <a:off x="1981200" y="0"/>
            <a:ext cx="8229600" cy="4525963"/>
          </a:xfrm>
        </p:spPr>
        <p:txBody>
          <a:bodyPr/>
          <a:p>
            <a:r>
              <a:rPr lang="en-US" altLang="zh-TW"/>
              <a:t>Why is it summer in one hemisphere when it is winter in the other? </a:t>
            </a:r>
            <a:endParaRPr lang="en-US" altLang="zh-TW"/>
          </a:p>
          <a:p>
            <a:r>
              <a:rPr lang="en-US" altLang="zh-TW"/>
              <a:t>One part of the year the sun is closer to the northern while the other it is closer to the southern hemisphere</a:t>
            </a:r>
            <a:endParaRPr lang="en-US" altLang="zh-TW"/>
          </a:p>
        </p:txBody>
      </p:sp>
      <p:pic>
        <p:nvPicPr>
          <p:cNvPr id="10245" name="Picture 10244" descr="Seasons are caused by the tilt of the Earth away or toward the su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76600" y="2590800"/>
            <a:ext cx="5638800" cy="42291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90" name="Title 12289"/>
          <p:cNvSpPr>
            <a:spLocks noGrp="1"/>
          </p:cNvSpPr>
          <p:nvPr>
            <p:ph type="title"/>
          </p:nvPr>
        </p:nvSpPr>
        <p:spPr>
          <a:xfrm>
            <a:off x="2743200" y="152400"/>
            <a:ext cx="7239000" cy="639763"/>
          </a:xfrm>
        </p:spPr>
        <p:txBody>
          <a:bodyPr anchor="ctr">
            <a:normAutofit fontScale="90000"/>
          </a:bodyPr>
          <a:p>
            <a:r>
              <a:rPr lang="en-US" altLang="zh-TW" sz="4000"/>
              <a:t>The Moon</a:t>
            </a:r>
            <a:endParaRPr lang="en-US" altLang="zh-TW" sz="4000"/>
          </a:p>
        </p:txBody>
      </p:sp>
      <p:sp>
        <p:nvSpPr>
          <p:cNvPr id="12291" name="Text Placeholder 12290"/>
          <p:cNvSpPr>
            <a:spLocks noGrp="1"/>
          </p:cNvSpPr>
          <p:nvPr>
            <p:ph type="body" idx="1"/>
          </p:nvPr>
        </p:nvSpPr>
        <p:spPr>
          <a:xfrm>
            <a:off x="2438400" y="914400"/>
            <a:ext cx="8229600" cy="4525963"/>
          </a:xfrm>
        </p:spPr>
        <p:txBody>
          <a:bodyPr/>
          <a:p>
            <a:r>
              <a:rPr lang="en-US" altLang="zh-TW"/>
              <a:t>The moon looks big from Earth but it is much smaller than the stars and the Sun</a:t>
            </a:r>
            <a:endParaRPr lang="en-US" altLang="zh-TW"/>
          </a:p>
          <a:p>
            <a:r>
              <a:rPr lang="en-US" altLang="zh-TW"/>
              <a:t>It looks close because it is about 384,000 km away from the earth</a:t>
            </a:r>
            <a:endParaRPr lang="en-US" altLang="zh-TW"/>
          </a:p>
        </p:txBody>
      </p:sp>
      <p:pic>
        <p:nvPicPr>
          <p:cNvPr id="12293" name="Picture 12292" descr="moon">
            <a:hlinkClick r:id="rId1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976563"/>
            <a:ext cx="3881438" cy="38814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5" name="Text Placeholder 13314"/>
          <p:cNvSpPr>
            <a:spLocks noGrp="1"/>
          </p:cNvSpPr>
          <p:nvPr>
            <p:ph type="body" idx="1"/>
          </p:nvPr>
        </p:nvSpPr>
        <p:spPr>
          <a:xfrm>
            <a:off x="1524000" y="0"/>
            <a:ext cx="8229600" cy="2057400"/>
          </a:xfrm>
        </p:spPr>
        <p:txBody>
          <a:bodyPr/>
          <a:p>
            <a:pPr>
              <a:lnSpc>
                <a:spcPct val="90000"/>
              </a:lnSpc>
            </a:pPr>
            <a:r>
              <a:rPr lang="en-US" altLang="zh-TW"/>
              <a:t>The moon is about ¼ the size of Earth </a:t>
            </a:r>
            <a:endParaRPr lang="en-US" altLang="zh-TW"/>
          </a:p>
          <a:p>
            <a:pPr>
              <a:lnSpc>
                <a:spcPct val="90000"/>
              </a:lnSpc>
            </a:pPr>
            <a:r>
              <a:rPr lang="en-US" altLang="zh-TW"/>
              <a:t>If the Earth were a basketball, the moon would be a tennis </a:t>
            </a:r>
            <a:endParaRPr lang="en-US" altLang="zh-TW"/>
          </a:p>
          <a:p>
            <a:pPr>
              <a:lnSpc>
                <a:spcPct val="90000"/>
              </a:lnSpc>
              <a:buNone/>
            </a:pPr>
            <a:r>
              <a:rPr lang="en-US" altLang="zh-TW"/>
              <a:t>   ball</a:t>
            </a:r>
            <a:endParaRPr lang="en-US" altLang="zh-TW"/>
          </a:p>
        </p:txBody>
      </p:sp>
      <p:pic>
        <p:nvPicPr>
          <p:cNvPr id="13317" name="Picture 13316" descr="tennis-ball-650x48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2362200"/>
            <a:ext cx="4133850" cy="30972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13318" descr="basketbal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1185863"/>
            <a:ext cx="5715000" cy="56721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How does the Moon cause Tides - #aumsum #kids #science #education #children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365" cy="6393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" name="" r:id="rId1" imgW="12192000" imgH="6858000"/>
        </mc:Choice>
        <mc:Fallback>
          <p:control name="" r:id="rId1" imgW="12192000" imgH="6858000">
            <p:pic>
              <p:nvPicPr>
                <p:cNvPr id="0" name="Host Control  3"/>
                <p:cNvPicPr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What Causes Day Length to Change from Summer to Winter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365" cy="64941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" name="" r:id="rId1" imgW="12192635" imgH="6858000"/>
        </mc:Choice>
        <mc:Fallback>
          <p:control name="" r:id="rId1" imgW="12192635" imgH="6858000">
            <p:pic>
              <p:nvPicPr>
                <p:cNvPr id="0" name="Host Control  3"/>
                <p:cNvPicPr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0" y="0"/>
                  <a:ext cx="12192635" cy="6858000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1" name="Picture 20" descr="C:\Users\ILA\Desktop\fast.jpgfast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32238" y="1328103"/>
            <a:ext cx="4845685" cy="4201795"/>
          </a:xfrm>
          <a:prstGeom prst="rect">
            <a:avLst/>
          </a:prstGeom>
        </p:spPr>
      </p:pic>
      <p:sp>
        <p:nvSpPr>
          <p:cNvPr id="2" name="Flowchart: Process 1"/>
          <p:cNvSpPr/>
          <p:nvPr/>
        </p:nvSpPr>
        <p:spPr>
          <a:xfrm>
            <a:off x="8229600" y="0"/>
            <a:ext cx="2438400" cy="16764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8229600" y="1600200"/>
            <a:ext cx="2438400" cy="16764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8229600" y="3276600"/>
            <a:ext cx="2438400" cy="1600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8229600" y="4876800"/>
            <a:ext cx="2438400" cy="1981200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5791200" y="0"/>
            <a:ext cx="2438400" cy="16764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5791200" y="1600200"/>
            <a:ext cx="2438400" cy="16764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5980430" y="3276600"/>
            <a:ext cx="2438400" cy="1600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5791200" y="4876800"/>
            <a:ext cx="2438400" cy="1981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3657600" y="0"/>
            <a:ext cx="2438400" cy="16764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3657600" y="1600200"/>
            <a:ext cx="2438400" cy="1676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Flowchart: Process 11"/>
          <p:cNvSpPr/>
          <p:nvPr/>
        </p:nvSpPr>
        <p:spPr>
          <a:xfrm>
            <a:off x="3657600" y="3276600"/>
            <a:ext cx="2438400" cy="1600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3657600" y="4876800"/>
            <a:ext cx="2438400" cy="19812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1524000" y="0"/>
            <a:ext cx="2438400" cy="16764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1524000" y="1600200"/>
            <a:ext cx="2438400" cy="16764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1524000" y="3276600"/>
            <a:ext cx="2438400" cy="1600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1524000" y="4876800"/>
            <a:ext cx="2438400" cy="1981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Bevel 17"/>
          <p:cNvSpPr/>
          <p:nvPr/>
        </p:nvSpPr>
        <p:spPr>
          <a:xfrm>
            <a:off x="7772400" y="5943600"/>
            <a:ext cx="2895600" cy="914400"/>
          </a:xfrm>
          <a:prstGeom prst="beve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935550" y="5934670"/>
            <a:ext cx="2529840" cy="9220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Remove</a:t>
            </a:r>
            <a:endParaRPr kumimoji="0" lang="en-US" sz="5400" b="1" i="0" u="none" strike="noStrike" kern="1200" cap="none" spc="50" normalizeH="0" baseline="0" noProof="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88098" y="2409825"/>
            <a:ext cx="2715260" cy="15684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/>
            <a:r>
              <a:rPr lang="en-US" sz="9600" dirty="0">
                <a:latin typeface="Comic Sans MS" panose="030F0702030302020204" pitchFamily="66" charset="0"/>
              </a:rPr>
              <a:t>Fast</a:t>
            </a:r>
            <a:endParaRPr lang="en-US" sz="96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36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7" dur="123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8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90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9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7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8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Why Do We Have Different Seasons - California Academy of Sciences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" name="" r:id="rId1" imgW="12192635" imgH="6858000"/>
        </mc:Choice>
        <mc:Fallback>
          <p:control name="" r:id="rId1" imgW="12192635" imgH="6858000">
            <p:pic>
              <p:nvPicPr>
                <p:cNvPr id="0" name="Host Control  3"/>
                <p:cNvPicPr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0" y="0"/>
                  <a:ext cx="12192635" cy="6858000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Content Placeholder 11" descr="giphy (4)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Quiz time!</a:t>
            </a:r>
            <a:endParaRPr 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05200" y="1691005"/>
            <a:ext cx="5181600" cy="4351338"/>
          </a:xfrm>
        </p:spPr>
        <p:txBody>
          <a:bodyPr/>
          <a:p>
            <a:pPr marL="0" indent="0" algn="ctr">
              <a:buNone/>
            </a:pPr>
            <a:r>
              <a:rPr lang="en-US">
                <a:hlinkClick r:id="rId2" tooltip="" action="ppaction://hlinkfile"/>
              </a:rPr>
              <a:t>https://www.kidzworld.com/quiz/369</a:t>
            </a:r>
            <a:r>
              <a:rPr lang="en-US"/>
              <a:t> </a:t>
            </a:r>
            <a:endParaRPr 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Content Placeholder 11" descr="giphy (4)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Games!</a:t>
            </a:r>
            <a:endParaRPr 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05200" y="1691005"/>
            <a:ext cx="5181600" cy="4351338"/>
          </a:xfrm>
        </p:spPr>
        <p:txBody>
          <a:bodyPr/>
          <a:p>
            <a:pPr marL="0" indent="0" algn="ctr">
              <a:buNone/>
            </a:pPr>
            <a:r>
              <a:rPr lang="en-US">
                <a:hlinkClick r:id="rId2" tooltip="" action="ppaction://hlinkfile"/>
              </a:rPr>
              <a:t>https://spaceplace.nasa.gov/menu/play/</a:t>
            </a:r>
            <a:r>
              <a:rPr lang="en-US"/>
              <a:t>   </a:t>
            </a:r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4528185" y="1092200"/>
            <a:ext cx="71494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/>
              <a:t>Is the rocket </a:t>
            </a:r>
            <a:r>
              <a:rPr lang="en-US" sz="3200" b="1"/>
              <a:t>fast?</a:t>
            </a:r>
            <a:endParaRPr lang="en-US" sz="3200" b="1"/>
          </a:p>
        </p:txBody>
      </p:sp>
      <p:sp>
        <p:nvSpPr>
          <p:cNvPr id="4" name="Text Box 3"/>
          <p:cNvSpPr txBox="1"/>
          <p:nvPr/>
        </p:nvSpPr>
        <p:spPr>
          <a:xfrm>
            <a:off x="5113655" y="5129530"/>
            <a:ext cx="71494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/>
              <a:t>Yes, it is!</a:t>
            </a:r>
            <a:endParaRPr lang="en-US" sz="32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880" y="1953895"/>
            <a:ext cx="2885440" cy="295021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1" name="Picture 20" descr="C:\Users\ILA\Desktop\stars.jpgstar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331210" y="1491615"/>
            <a:ext cx="5447030" cy="3489325"/>
          </a:xfrm>
          <a:prstGeom prst="rect">
            <a:avLst/>
          </a:prstGeom>
        </p:spPr>
      </p:pic>
      <p:sp>
        <p:nvSpPr>
          <p:cNvPr id="2" name="Flowchart: Process 1"/>
          <p:cNvSpPr/>
          <p:nvPr/>
        </p:nvSpPr>
        <p:spPr>
          <a:xfrm>
            <a:off x="8229600" y="0"/>
            <a:ext cx="2438400" cy="16764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8229600" y="1600200"/>
            <a:ext cx="2438400" cy="16764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8229600" y="3276600"/>
            <a:ext cx="2438400" cy="1600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8229600" y="4876800"/>
            <a:ext cx="2438400" cy="1981200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5791200" y="0"/>
            <a:ext cx="2438400" cy="16764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5791200" y="1600200"/>
            <a:ext cx="2438400" cy="16764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6096000" y="3276600"/>
            <a:ext cx="2438400" cy="1600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5791200" y="4876800"/>
            <a:ext cx="2438400" cy="1981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3657600" y="0"/>
            <a:ext cx="2438400" cy="16764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3657600" y="1600200"/>
            <a:ext cx="2438400" cy="1676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Flowchart: Process 11"/>
          <p:cNvSpPr/>
          <p:nvPr/>
        </p:nvSpPr>
        <p:spPr>
          <a:xfrm>
            <a:off x="3657600" y="3276600"/>
            <a:ext cx="2438400" cy="1600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3657600" y="4876800"/>
            <a:ext cx="2438400" cy="19812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1524000" y="0"/>
            <a:ext cx="2438400" cy="16764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1524000" y="1600200"/>
            <a:ext cx="2438400" cy="16764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1524000" y="3276600"/>
            <a:ext cx="2438400" cy="1600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1524000" y="4876800"/>
            <a:ext cx="2438400" cy="1981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Bevel 17"/>
          <p:cNvSpPr/>
          <p:nvPr/>
        </p:nvSpPr>
        <p:spPr>
          <a:xfrm>
            <a:off x="7772400" y="5943600"/>
            <a:ext cx="2895600" cy="914400"/>
          </a:xfrm>
          <a:prstGeom prst="beve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935550" y="5934670"/>
            <a:ext cx="2529840" cy="9220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Remove</a:t>
            </a:r>
            <a:endParaRPr kumimoji="0" lang="en-US" sz="5400" b="1" i="0" u="none" strike="noStrike" kern="1200" cap="none" spc="50" normalizeH="0" baseline="0" noProof="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42341" y="2409825"/>
            <a:ext cx="3406775" cy="15684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/>
            <a:r>
              <a:rPr lang="en-US" sz="9600" dirty="0">
                <a:latin typeface="Comic Sans MS" panose="030F0702030302020204" pitchFamily="66" charset="0"/>
              </a:rPr>
              <a:t>Stars</a:t>
            </a:r>
            <a:endParaRPr lang="en-US" sz="96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36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7" dur="123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8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90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9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7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8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2891</Words>
  <Application>WPS Presentation</Application>
  <PresentationFormat>Widescreen</PresentationFormat>
  <Paragraphs>231</Paragraphs>
  <Slides>73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73</vt:i4>
      </vt:variant>
    </vt:vector>
  </HeadingPairs>
  <TitlesOfParts>
    <vt:vector size="8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Comic Sans MS</vt:lpstr>
      <vt:lpstr>Arial Narrow</vt:lpstr>
      <vt:lpstr>PMingLiU</vt:lpstr>
      <vt:lpstr>MingLiU-ExtB</vt:lpstr>
      <vt:lpstr>Franklin Gothic Demi</vt:lpstr>
      <vt:lpstr>Batang</vt:lpstr>
      <vt:lpstr>Segoe Print</vt:lpstr>
      <vt:lpstr>Constantia</vt:lpstr>
      <vt:lpstr>Office Theme</vt:lpstr>
      <vt:lpstr>The Earth, the Sun and the Moon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Solar System: Milky Way</vt:lpstr>
      <vt:lpstr>PowerPoint 演示文稿</vt:lpstr>
      <vt:lpstr>Mercury</vt:lpstr>
      <vt:lpstr>Venus</vt:lpstr>
      <vt:lpstr>Mars</vt:lpstr>
      <vt:lpstr>Jupiter</vt:lpstr>
      <vt:lpstr>Saturn</vt:lpstr>
      <vt:lpstr>Uranus</vt:lpstr>
      <vt:lpstr>Neptune</vt:lpstr>
      <vt:lpstr>Pluto is not a planet!</vt:lpstr>
      <vt:lpstr>     Name the planets/stars    </vt:lpstr>
      <vt:lpstr>     NAME THESE    </vt:lpstr>
      <vt:lpstr>    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Earth, the Moon, and the Sun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The Moon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Quiz time!</vt:lpstr>
      <vt:lpstr>Games!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Earth, the Sun and the Moon</dc:title>
  <dc:creator/>
  <cp:lastModifiedBy>ILA</cp:lastModifiedBy>
  <cp:revision>2</cp:revision>
  <dcterms:created xsi:type="dcterms:W3CDTF">2020-10-03T07:28:00Z</dcterms:created>
  <dcterms:modified xsi:type="dcterms:W3CDTF">2020-11-23T10:18:52Z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1033-11.2.0.9747</vt:lpwstr>
  </property>
</Properties>
</file>