
<file path=[Content_Types].xml><?xml version="1.0" encoding="utf-8"?>
<Types xmlns="http://schemas.openxmlformats.org/package/2006/content-types">
  <Default Extension="jpeg" ContentType="image/jpeg"/>
  <Default Extension="wav" ContentType="audio/x-wav"/>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1" r:id="rId3"/>
    <p:sldId id="258" r:id="rId4"/>
    <p:sldId id="262" r:id="rId5"/>
    <p:sldId id="271" r:id="rId6"/>
    <p:sldId id="269" r:id="rId7"/>
    <p:sldId id="272" r:id="rId8"/>
    <p:sldId id="273" r:id="rId9"/>
    <p:sldId id="276" r:id="rId10"/>
    <p:sldId id="277" r:id="rId11"/>
    <p:sldId id="275" r:id="rId12"/>
    <p:sldId id="274" r:id="rId13"/>
    <p:sldId id="278" r:id="rId14"/>
    <p:sldId id="279" r:id="rId15"/>
    <p:sldId id="280" r:id="rId16"/>
    <p:sldId id="267" r:id="rId17"/>
    <p:sldId id="283" r:id="rId18"/>
    <p:sldId id="286" r:id="rId19"/>
    <p:sldId id="266" r:id="rId20"/>
    <p:sldId id="281" r:id="rId21"/>
    <p:sldId id="268" r:id="rId22"/>
    <p:sldId id="287" r:id="rId23"/>
    <p:sldId id="288" r:id="rId24"/>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FF"/>
    <a:srgbClr val="FF7C80"/>
    <a:srgbClr val="00FF00"/>
    <a:srgbClr val="CCFF99"/>
    <a:srgbClr val="66FF99"/>
    <a:srgbClr val="FF505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38" y="-102"/>
      </p:cViewPr>
      <p:guideLst/>
    </p:cSldViewPr>
  </p:slide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lvl="0" eaLnBrk="1" hangingPunct="1"/>
            <a:endParaRPr lang="en-US" dirty="0"/>
          </a:p>
        </p:txBody>
      </p:sp>
      <p:sp>
        <p:nvSpPr>
          <p:cNvPr id="5" name="Footer Placeholder 4"/>
          <p:cNvSpPr>
            <a:spLocks noGrp="1"/>
          </p:cNvSpPr>
          <p:nvPr>
            <p:ph type="ftr" sz="quarter" idx="11"/>
          </p:nvPr>
        </p:nvSpPr>
        <p:spPr/>
        <p:txBody>
          <a:bodyPr/>
          <a:p>
            <a:pPr lvl="0" eaLnBrk="1" hangingPunct="1"/>
            <a:endParaRPr dirty="0"/>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lvl="0" eaLnBrk="1" hangingPunct="1"/>
            <a:endParaRPr lang="en-US" dirty="0"/>
          </a:p>
        </p:txBody>
      </p:sp>
      <p:sp>
        <p:nvSpPr>
          <p:cNvPr id="5" name="Footer Placeholder 4"/>
          <p:cNvSpPr>
            <a:spLocks noGrp="1"/>
          </p:cNvSpPr>
          <p:nvPr>
            <p:ph type="ftr" sz="quarter" idx="11"/>
          </p:nvPr>
        </p:nvSpPr>
        <p:spPr/>
        <p:txBody>
          <a:bodyPr/>
          <a:p>
            <a:pPr lvl="0" eaLnBrk="1" hangingPunct="1"/>
            <a:endParaRPr dirty="0"/>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lvl="0" eaLnBrk="1" hangingPunct="1"/>
            <a:endParaRPr lang="en-US" dirty="0"/>
          </a:p>
        </p:txBody>
      </p:sp>
      <p:sp>
        <p:nvSpPr>
          <p:cNvPr id="5" name="Footer Placeholder 4"/>
          <p:cNvSpPr>
            <a:spLocks noGrp="1"/>
          </p:cNvSpPr>
          <p:nvPr>
            <p:ph type="ftr" sz="quarter" idx="11"/>
          </p:nvPr>
        </p:nvSpPr>
        <p:spPr/>
        <p:txBody>
          <a:bodyPr/>
          <a:p>
            <a:pPr lvl="0" eaLnBrk="1" hangingPunct="1"/>
            <a:endParaRPr dirty="0"/>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lvl="0" eaLnBrk="1" hangingPunct="1"/>
            <a:endParaRPr lang="en-US" dirty="0"/>
          </a:p>
        </p:txBody>
      </p:sp>
      <p:sp>
        <p:nvSpPr>
          <p:cNvPr id="5" name="Footer Placeholder 4"/>
          <p:cNvSpPr>
            <a:spLocks noGrp="1"/>
          </p:cNvSpPr>
          <p:nvPr>
            <p:ph type="ftr" sz="quarter" idx="11"/>
          </p:nvPr>
        </p:nvSpPr>
        <p:spPr/>
        <p:txBody>
          <a:bodyPr/>
          <a:p>
            <a:pPr lvl="0" eaLnBrk="1" hangingPunct="1"/>
            <a:endParaRPr dirty="0"/>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lvl="0" eaLnBrk="1" hangingPunct="1"/>
            <a:endParaRPr lang="en-US" dirty="0"/>
          </a:p>
        </p:txBody>
      </p:sp>
      <p:sp>
        <p:nvSpPr>
          <p:cNvPr id="5" name="Footer Placeholder 4"/>
          <p:cNvSpPr>
            <a:spLocks noGrp="1"/>
          </p:cNvSpPr>
          <p:nvPr>
            <p:ph type="ftr" sz="quarter" idx="11"/>
          </p:nvPr>
        </p:nvSpPr>
        <p:spPr/>
        <p:txBody>
          <a:bodyPr/>
          <a:p>
            <a:pPr lvl="0" eaLnBrk="1" hangingPunct="1"/>
            <a:endParaRPr dirty="0"/>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lvl="0" eaLnBrk="1" hangingPunct="1"/>
            <a:endParaRPr lang="en-US" dirty="0"/>
          </a:p>
        </p:txBody>
      </p:sp>
      <p:sp>
        <p:nvSpPr>
          <p:cNvPr id="6" name="Footer Placeholder 5"/>
          <p:cNvSpPr>
            <a:spLocks noGrp="1"/>
          </p:cNvSpPr>
          <p:nvPr>
            <p:ph type="ftr" sz="quarter" idx="11"/>
          </p:nvPr>
        </p:nvSpPr>
        <p:spPr/>
        <p:txBody>
          <a:bodyPr/>
          <a:p>
            <a:pPr lvl="0" eaLnBrk="1" hangingPunct="1"/>
            <a:endParaRPr dirty="0"/>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lvl="0" eaLnBrk="1" hangingPunct="1"/>
            <a:endParaRPr lang="en-US" dirty="0"/>
          </a:p>
        </p:txBody>
      </p:sp>
      <p:sp>
        <p:nvSpPr>
          <p:cNvPr id="8" name="Footer Placeholder 7"/>
          <p:cNvSpPr>
            <a:spLocks noGrp="1"/>
          </p:cNvSpPr>
          <p:nvPr>
            <p:ph type="ftr" sz="quarter" idx="11"/>
          </p:nvPr>
        </p:nvSpPr>
        <p:spPr/>
        <p:txBody>
          <a:bodyPr/>
          <a:p>
            <a:pPr lvl="0" eaLnBrk="1" hangingPunct="1"/>
            <a:endParaRPr dirty="0"/>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lvl="0" eaLnBrk="1" hangingPunct="1"/>
            <a:endParaRPr lang="en-US" dirty="0"/>
          </a:p>
        </p:txBody>
      </p:sp>
      <p:sp>
        <p:nvSpPr>
          <p:cNvPr id="4" name="Footer Placeholder 3"/>
          <p:cNvSpPr>
            <a:spLocks noGrp="1"/>
          </p:cNvSpPr>
          <p:nvPr>
            <p:ph type="ftr" sz="quarter" idx="11"/>
          </p:nvPr>
        </p:nvSpPr>
        <p:spPr/>
        <p:txBody>
          <a:bodyPr/>
          <a:p>
            <a:pPr lvl="0" eaLnBrk="1" hangingPunct="1"/>
            <a:endParaRPr dirty="0"/>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eaLnBrk="1" hangingPunct="1"/>
            <a:endParaRPr lang="en-US" dirty="0"/>
          </a:p>
        </p:txBody>
      </p:sp>
      <p:sp>
        <p:nvSpPr>
          <p:cNvPr id="3" name="Footer Placeholder 2"/>
          <p:cNvSpPr>
            <a:spLocks noGrp="1"/>
          </p:cNvSpPr>
          <p:nvPr>
            <p:ph type="ftr" sz="quarter" idx="11"/>
          </p:nvPr>
        </p:nvSpPr>
        <p:spPr/>
        <p:txBody>
          <a:bodyPr/>
          <a:p>
            <a:pPr lvl="0" eaLnBrk="1" hangingPunct="1"/>
            <a:endParaRPr dirty="0"/>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lvl="0" eaLnBrk="1" hangingPunct="1"/>
            <a:endParaRPr lang="en-US" dirty="0"/>
          </a:p>
        </p:txBody>
      </p:sp>
      <p:sp>
        <p:nvSpPr>
          <p:cNvPr id="6" name="Footer Placeholder 5"/>
          <p:cNvSpPr>
            <a:spLocks noGrp="1"/>
          </p:cNvSpPr>
          <p:nvPr>
            <p:ph type="ftr" sz="quarter" idx="11"/>
          </p:nvPr>
        </p:nvSpPr>
        <p:spPr/>
        <p:txBody>
          <a:bodyPr/>
          <a:p>
            <a:pPr lvl="0" eaLnBrk="1" hangingPunct="1"/>
            <a:endParaRPr dirty="0"/>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lvl="0" eaLnBrk="1" hangingPunct="1"/>
            <a:endParaRPr lang="en-US" dirty="0"/>
          </a:p>
        </p:txBody>
      </p:sp>
      <p:sp>
        <p:nvSpPr>
          <p:cNvPr id="6" name="Footer Placeholder 5"/>
          <p:cNvSpPr>
            <a:spLocks noGrp="1"/>
          </p:cNvSpPr>
          <p:nvPr>
            <p:ph type="ftr" sz="quarter" idx="11"/>
          </p:nvPr>
        </p:nvSpPr>
        <p:spPr/>
        <p:txBody>
          <a:bodyPr/>
          <a:p>
            <a:pPr lvl="0" eaLnBrk="1" hangingPunct="1"/>
            <a:endParaRPr dirty="0"/>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p>
            <a:pPr lvl="0"/>
            <a:r>
              <a:rPr dirty="0"/>
              <a:t>Click to edit Master title style</a:t>
            </a:r>
            <a:endParaRPr dirty="0"/>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lstStyle>
            <a:lvl1pPr>
              <a:defRPr sz="1200">
                <a:solidFill>
                  <a:srgbClr val="898989"/>
                </a:solidFill>
                <a:latin typeface="Calibri" panose="020F0502020204030204" pitchFamily="34" charset="0"/>
              </a:defRPr>
            </a:lvl1pPr>
          </a:lstStyle>
          <a:p>
            <a:pPr lvl="0" eaLnBrk="1" hangingPunct="1"/>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lstStyle>
            <a:lvl1pPr algn="ctr">
              <a:defRPr sz="1200">
                <a:solidFill>
                  <a:srgbClr val="898989"/>
                </a:solidFill>
                <a:latin typeface="Calibri" panose="020F0502020204030204" pitchFamily="34" charset="0"/>
              </a:defRPr>
            </a:lvl1pPr>
          </a:lstStyle>
          <a:p>
            <a:pPr lvl="0" eaLnBrk="1" hangingPunct="1"/>
            <a:endParaRP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fld id="{9A0DB2DC-4C9A-4742-B13C-FB6460FD3503}"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wmf"/><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 Target="slide2.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 Target="slide2.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 Target="slide2.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 Target="slide2.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 Target="slide2.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 Target="slide2.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 Target="slide2.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 Target="slide2.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 Target="slide2.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 Target="slide2.xml"/></Relationships>
</file>

<file path=ppt/slides/_rels/slide2.xml.rels><?xml version="1.0" encoding="UTF-8" standalone="yes"?>
<Relationships xmlns="http://schemas.openxmlformats.org/package/2006/relationships"><Relationship Id="rId9" Type="http://schemas.openxmlformats.org/officeDocument/2006/relationships/slide" Target="slide14.xml"/><Relationship Id="rId8" Type="http://schemas.openxmlformats.org/officeDocument/2006/relationships/slide" Target="slide9.xml"/><Relationship Id="rId7" Type="http://schemas.openxmlformats.org/officeDocument/2006/relationships/slide" Target="slide8.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3" Type="http://schemas.openxmlformats.org/officeDocument/2006/relationships/slide" Target="slide4.xml"/><Relationship Id="rId22" Type="http://schemas.openxmlformats.org/officeDocument/2006/relationships/slideLayout" Target="../slideLayouts/slideLayout7.xml"/><Relationship Id="rId21" Type="http://schemas.openxmlformats.org/officeDocument/2006/relationships/slide" Target="slide11.xml"/><Relationship Id="rId20" Type="http://schemas.openxmlformats.org/officeDocument/2006/relationships/slide" Target="slide19.xml"/><Relationship Id="rId2" Type="http://schemas.openxmlformats.org/officeDocument/2006/relationships/slide" Target="slide3.xml"/><Relationship Id="rId19" Type="http://schemas.openxmlformats.org/officeDocument/2006/relationships/slide" Target="slide15.xml"/><Relationship Id="rId18" Type="http://schemas.openxmlformats.org/officeDocument/2006/relationships/slide" Target="slide20.xml"/><Relationship Id="rId17" Type="http://schemas.openxmlformats.org/officeDocument/2006/relationships/slide" Target="slide16.xml"/><Relationship Id="rId16" Type="http://schemas.openxmlformats.org/officeDocument/2006/relationships/slide" Target="slide12.xml"/><Relationship Id="rId15" Type="http://schemas.openxmlformats.org/officeDocument/2006/relationships/slide" Target="slide21.xml"/><Relationship Id="rId14" Type="http://schemas.openxmlformats.org/officeDocument/2006/relationships/slide" Target="slide17.xml"/><Relationship Id="rId13" Type="http://schemas.openxmlformats.org/officeDocument/2006/relationships/slide" Target="slide13.xml"/><Relationship Id="rId12" Type="http://schemas.openxmlformats.org/officeDocument/2006/relationships/slide" Target="slide10.xml"/><Relationship Id="rId11" Type="http://schemas.openxmlformats.org/officeDocument/2006/relationships/slide" Target="slide22.xml"/><Relationship Id="rId10" Type="http://schemas.openxmlformats.org/officeDocument/2006/relationships/slide" Target="slide18.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 Target="slide2.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 Target="slide2.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 Target="slide2.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 Target="slide2.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 Target="slide2.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 Target="slide2.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 Target="slide2.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 Target="slide2.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 Target="slide2.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1000" r="-11000"/>
          </a:stretch>
        </a:blipFill>
        <a:effectLst/>
      </p:bgPr>
    </p:bg>
    <p:spTree>
      <p:nvGrpSpPr>
        <p:cNvPr id="1" name=""/>
        <p:cNvGrpSpPr/>
        <p:nvPr/>
      </p:nvGrpSpPr>
      <p:grpSpPr/>
      <p:sp>
        <p:nvSpPr>
          <p:cNvPr id="2" name="Rectangle 1"/>
          <p:cNvSpPr/>
          <p:nvPr/>
        </p:nvSpPr>
        <p:spPr>
          <a:xfrm>
            <a:off x="0" y="5257800"/>
            <a:ext cx="9601200" cy="769441"/>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400" b="1" i="0" u="none" strike="noStrike" kern="1200" cap="none" spc="0" normalizeH="0" baseline="0"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Arial" panose="020B0604020202020204" pitchFamily="34" charset="0"/>
                <a:ea typeface="+mn-ea"/>
                <a:cs typeface="Arial" panose="020B0604020202020204" pitchFamily="34" charset="0"/>
              </a:rPr>
              <a:t>Hundred Dollar Questions</a:t>
            </a:r>
            <a:endParaRPr kumimoji="0" lang="en-US" sz="4400" b="1" i="0" u="none" strike="noStrike" kern="1200" cap="none" spc="0" normalizeH="0" baseline="0"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Arial" panose="020B0604020202020204" pitchFamily="34" charset="0"/>
              <a:ea typeface="+mn-ea"/>
              <a:cs typeface="Arial" panose="020B0604020202020204" pitchFamily="34" charset="0"/>
            </a:endParaRPr>
          </a:p>
        </p:txBody>
      </p:sp>
      <p:pic>
        <p:nvPicPr>
          <p:cNvPr id="2051" name="Picture 2" descr="E:\cliparts\I to O\Clip Art\Money\Cartoons (Mo - Z)\Money Bags 2.wmf"/>
          <p:cNvPicPr>
            <a:picLocks noChangeAspect="1"/>
          </p:cNvPicPr>
          <p:nvPr/>
        </p:nvPicPr>
        <p:blipFill>
          <a:blip r:embed="rId2"/>
          <a:stretch>
            <a:fillRect/>
          </a:stretch>
        </p:blipFill>
        <p:spPr>
          <a:xfrm>
            <a:off x="152400" y="2209800"/>
            <a:ext cx="3367088" cy="1966913"/>
          </a:xfrm>
          <a:prstGeom prst="rect">
            <a:avLst/>
          </a:prstGeom>
          <a:noFill/>
          <a:ln w="9525">
            <a:noFill/>
          </a:ln>
        </p:spPr>
      </p:pic>
      <p:sp>
        <p:nvSpPr>
          <p:cNvPr id="5" name="Rectangle 4"/>
          <p:cNvSpPr/>
          <p:nvPr/>
        </p:nvSpPr>
        <p:spPr>
          <a:xfrm>
            <a:off x="0" y="609600"/>
            <a:ext cx="9144000" cy="9220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5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rPr>
              <a:t>Jeopardy</a:t>
            </a:r>
            <a:endParaRPr kumimoji="0" lang="en-US" sz="5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Arial" panose="020B0604020202020204" pitchFamily="34" charset="0"/>
            </a:endParaRPr>
          </a:p>
        </p:txBody>
      </p:sp>
      <p:pic>
        <p:nvPicPr>
          <p:cNvPr id="16388" name="Picture 4" descr="http://www.dailyclipart.net/wp-content/uploads/medium/clipart0278.jpg"/>
          <p:cNvPicPr>
            <a:picLocks noChangeAspect="1" noChangeArrowheads="1"/>
          </p:cNvPicPr>
          <p:nvPr/>
        </p:nvPicPr>
        <p:blipFill>
          <a:blip r:embed="rId3"/>
          <a:srcRect/>
          <a:stretch>
            <a:fillRect/>
          </a:stretch>
        </p:blipFill>
        <p:spPr bwMode="auto">
          <a:xfrm>
            <a:off x="6096000" y="1752600"/>
            <a:ext cx="2529575" cy="2990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4" name="Picture 5" descr="E:\cliparts\Education &amp; Schools\Cartoons (M - Z)\Question Mark 1.wmf"/>
          <p:cNvPicPr>
            <a:picLocks noChangeAspect="1"/>
          </p:cNvPicPr>
          <p:nvPr/>
        </p:nvPicPr>
        <p:blipFill>
          <a:blip r:embed="rId4"/>
          <a:stretch>
            <a:fillRect/>
          </a:stretch>
        </p:blipFill>
        <p:spPr>
          <a:xfrm>
            <a:off x="3429000" y="1600200"/>
            <a:ext cx="2514600" cy="33956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nodeType="clickEffect">
                                  <p:stCondLst>
                                    <p:cond delay="0"/>
                                  </p:stCondLst>
                                  <p:iterate type="lt">
                                    <p:tmPct val="50000"/>
                                  </p:iterate>
                                  <p:childTnLst>
                                    <p:set>
                                      <p:cBhvr>
                                        <p:cTn id="14" dur="1" fill="hold">
                                          <p:stCondLst>
                                            <p:cond delay="0"/>
                                          </p:stCondLst>
                                        </p:cTn>
                                        <p:tgtEl>
                                          <p:spTgt spid="2"/>
                                        </p:tgtEl>
                                        <p:attrNameLst>
                                          <p:attrName>style.visibility</p:attrName>
                                        </p:attrNameLst>
                                      </p:cBhvr>
                                      <p:to>
                                        <p:strVal val="visible"/>
                                      </p:to>
                                    </p:set>
                                    <p:set>
                                      <p:cBhvr>
                                        <p:cTn id="15" dur="455" fill="hold">
                                          <p:stCondLst>
                                            <p:cond delay="0"/>
                                          </p:stCondLst>
                                        </p:cTn>
                                        <p:tgtEl>
                                          <p:spTgt spid="2"/>
                                        </p:tgtEl>
                                        <p:attrNameLst>
                                          <p:attrName>style.rotation</p:attrName>
                                        </p:attrNameLst>
                                      </p:cBhvr>
                                      <p:to>
                                        <p:strVal val="-45.0"/>
                                      </p:to>
                                    </p:set>
                                    <p:anim calcmode="lin" valueType="num">
                                      <p:cBhvr>
                                        <p:cTn id="16" dur="455" fill="hold">
                                          <p:stCondLst>
                                            <p:cond delay="455"/>
                                          </p:stCondLst>
                                        </p:cTn>
                                        <p:tgtEl>
                                          <p:spTgt spid="2"/>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17"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p:sp>
        <p:nvSpPr>
          <p:cNvPr id="5" name="Action Button: Back or Previous 4">
            <a:hlinkClick r:id="rId1" action="ppaction://hlinksldjump" highlightClick="1">
              <a:snd r:embed="rId2" name="arrow.wav"/>
            </a:hlinkClick>
          </p:cNvPr>
          <p:cNvSpPr/>
          <p:nvPr/>
        </p:nvSpPr>
        <p:spPr>
          <a:xfrm>
            <a:off x="7239000" y="6248400"/>
            <a:ext cx="1905000" cy="609600"/>
          </a:xfrm>
          <a:prstGeom prst="actionButtonBackPrevious">
            <a:avLst/>
          </a:prstGeom>
        </p:spPr>
        <p:style>
          <a:lnRef idx="3">
            <a:schemeClr val="lt1"/>
          </a:lnRef>
          <a:fillRef idx="1">
            <a:schemeClr val="accent6"/>
          </a:fillRef>
          <a:effectRef idx="1">
            <a:schemeClr val="accent6"/>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endParaRPr dirty="0">
              <a:solidFill>
                <a:srgbClr val="FFFFFF"/>
              </a:solidFill>
              <a:latin typeface="Calibri" panose="020F0502020204030204" pitchFamily="34" charset="0"/>
            </a:endParaRPr>
          </a:p>
        </p:txBody>
      </p:sp>
      <p:sp>
        <p:nvSpPr>
          <p:cNvPr id="4" name="TextBox 11"/>
          <p:cNvSpPr txBox="1"/>
          <p:nvPr/>
        </p:nvSpPr>
        <p:spPr>
          <a:xfrm>
            <a:off x="109855" y="1005205"/>
            <a:ext cx="8686800" cy="2584450"/>
          </a:xfrm>
          <a:prstGeom prst="rect">
            <a:avLst/>
          </a:prstGeom>
          <a:noFill/>
          <a:ln w="9525">
            <a:noFill/>
          </a:ln>
        </p:spPr>
        <p:txBody>
          <a:bodyPr>
            <a:spAutoFit/>
          </a:bodyPr>
          <a:p>
            <a:r>
              <a:rPr lang="en-US" sz="5400" b="1" dirty="0">
                <a:solidFill>
                  <a:srgbClr val="1E1C11"/>
                </a:solidFill>
                <a:latin typeface="Comic Sans MS" panose="030F0702030302020204" pitchFamily="66" charset="0"/>
                <a:ea typeface="SimSun" panose="02010600030101010101" pitchFamily="2" charset="-122"/>
              </a:rPr>
              <a:t>Which metal has the highest metling point; Steel or Tungsten? </a:t>
            </a:r>
            <a:endParaRPr lang="en-US" sz="5400" b="1" dirty="0">
              <a:solidFill>
                <a:srgbClr val="1E1C11"/>
              </a:solidFill>
              <a:latin typeface="Comic Sans MS" panose="030F0702030302020204" pitchFamily="66" charset="0"/>
              <a:ea typeface="SimSun" panose="02010600030101010101" pitchFamily="2" charset="-122"/>
            </a:endParaRPr>
          </a:p>
        </p:txBody>
      </p:sp>
      <p:sp>
        <p:nvSpPr>
          <p:cNvPr id="11268" name="TextBox 11"/>
          <p:cNvSpPr txBox="1"/>
          <p:nvPr/>
        </p:nvSpPr>
        <p:spPr>
          <a:xfrm>
            <a:off x="0" y="0"/>
            <a:ext cx="8686800" cy="914400"/>
          </a:xfrm>
          <a:prstGeom prst="rect">
            <a:avLst/>
          </a:prstGeom>
          <a:noFill/>
          <a:ln w="9525">
            <a:noFill/>
          </a:ln>
        </p:spPr>
        <p:txBody>
          <a:bodyPr>
            <a:spAutoFit/>
          </a:bodyPr>
          <a:p>
            <a:r>
              <a:rPr lang="en-US" altLang="zh-CN" sz="5400" b="1" dirty="0">
                <a:solidFill>
                  <a:srgbClr val="0000CC"/>
                </a:solidFill>
                <a:latin typeface="Comic Sans MS" panose="030F0702030302020204" pitchFamily="66" charset="0"/>
                <a:ea typeface="SimSun" panose="02010600030101010101" pitchFamily="2" charset="-122"/>
              </a:rPr>
              <a:t>$400</a:t>
            </a:r>
            <a:endParaRPr lang="zh-CN" altLang="en-US" sz="5400" b="1" dirty="0">
              <a:solidFill>
                <a:srgbClr val="0000CC"/>
              </a:solidFill>
              <a:latin typeface="Comic Sans MS" panose="030F0702030302020204" pitchFamily="66" charset="0"/>
              <a:ea typeface="SimSun" panose="02010600030101010101" pitchFamily="2" charset="-122"/>
            </a:endParaRPr>
          </a:p>
        </p:txBody>
      </p:sp>
      <p:pic>
        <p:nvPicPr>
          <p:cNvPr id="3" name="Picture 2" descr="60 second countdown"/>
          <p:cNvPicPr>
            <a:picLocks noChangeAspect="1"/>
          </p:cNvPicPr>
          <p:nvPr/>
        </p:nvPicPr>
        <p:blipFill>
          <a:blip r:embed="rId3"/>
          <a:stretch>
            <a:fillRect/>
          </a:stretch>
        </p:blipFill>
        <p:spPr>
          <a:xfrm>
            <a:off x="4013200" y="5043170"/>
            <a:ext cx="3225800" cy="1814830"/>
          </a:xfrm>
          <a:prstGeom prst="rect">
            <a:avLst/>
          </a:prstGeom>
        </p:spPr>
      </p:pic>
      <p:sp>
        <p:nvSpPr>
          <p:cNvPr id="2" name="Text Box 1"/>
          <p:cNvSpPr txBox="1"/>
          <p:nvPr/>
        </p:nvSpPr>
        <p:spPr>
          <a:xfrm>
            <a:off x="325755" y="4639310"/>
            <a:ext cx="3498215" cy="1198880"/>
          </a:xfrm>
          <a:prstGeom prst="rect">
            <a:avLst/>
          </a:prstGeom>
          <a:noFill/>
        </p:spPr>
        <p:txBody>
          <a:bodyPr wrap="square" rtlCol="0">
            <a:spAutoFit/>
          </a:bodyPr>
          <a:p>
            <a:r>
              <a:rPr lang="en-US" b="1"/>
              <a:t>Answer:</a:t>
            </a:r>
            <a:r>
              <a:rPr lang="en-US"/>
              <a:t> </a:t>
            </a:r>
            <a:endParaRPr lang="en-US"/>
          </a:p>
          <a:p>
            <a:endParaRPr lang="en-US"/>
          </a:p>
          <a:p>
            <a:r>
              <a:rPr lang="en-US"/>
              <a:t>Tungsten: 3,422 °C</a:t>
            </a:r>
            <a:br>
              <a:rPr lang="en-US"/>
            </a:br>
            <a:r>
              <a:rPr lang="en-US"/>
              <a:t>Steel: 1300-1500 </a:t>
            </a:r>
            <a:r>
              <a:rPr lang="en-US">
                <a:sym typeface="+mn-ea"/>
              </a:rPr>
              <a:t>°C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coin.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p:sp>
        <p:nvSpPr>
          <p:cNvPr id="5" name="Action Button: Back or Previous 4">
            <a:hlinkClick r:id="rId1" action="ppaction://hlinksldjump" highlightClick="1">
              <a:snd r:embed="rId2" name="arrow.wav"/>
            </a:hlinkClick>
          </p:cNvPr>
          <p:cNvSpPr/>
          <p:nvPr/>
        </p:nvSpPr>
        <p:spPr>
          <a:xfrm>
            <a:off x="7239000" y="6248400"/>
            <a:ext cx="1905000" cy="609600"/>
          </a:xfrm>
          <a:prstGeom prst="actionButtonBackPrevious">
            <a:avLst/>
          </a:prstGeom>
        </p:spPr>
        <p:style>
          <a:lnRef idx="3">
            <a:schemeClr val="lt1"/>
          </a:lnRef>
          <a:fillRef idx="1">
            <a:schemeClr val="accent4"/>
          </a:fillRef>
          <a:effectRef idx="1">
            <a:schemeClr val="accent4"/>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endParaRPr dirty="0">
              <a:solidFill>
                <a:srgbClr val="FFFFFF"/>
              </a:solidFill>
              <a:latin typeface="Calibri" panose="020F0502020204030204" pitchFamily="34" charset="0"/>
            </a:endParaRPr>
          </a:p>
        </p:txBody>
      </p:sp>
      <p:sp>
        <p:nvSpPr>
          <p:cNvPr id="6" name="TextBox 11"/>
          <p:cNvSpPr txBox="1"/>
          <p:nvPr/>
        </p:nvSpPr>
        <p:spPr>
          <a:xfrm>
            <a:off x="228600" y="914400"/>
            <a:ext cx="8686800" cy="1753235"/>
          </a:xfrm>
          <a:prstGeom prst="rect">
            <a:avLst/>
          </a:prstGeom>
          <a:noFill/>
          <a:ln w="9525">
            <a:noFill/>
          </a:ln>
        </p:spPr>
        <p:txBody>
          <a:bodyPr>
            <a:spAutoFit/>
          </a:bodyPr>
          <a:p>
            <a:r>
              <a:rPr lang="en-US" sz="5400" b="1" dirty="0">
                <a:solidFill>
                  <a:srgbClr val="1E1C11"/>
                </a:solidFill>
                <a:latin typeface="Comic Sans MS" panose="030F0702030302020204" pitchFamily="66" charset="0"/>
                <a:ea typeface="SimSun" panose="02010600030101010101" pitchFamily="2" charset="-122"/>
              </a:rPr>
              <a:t>Which is less dense; the moon or Pluto?</a:t>
            </a:r>
            <a:endParaRPr lang="en-US" sz="5400" b="1" dirty="0">
              <a:solidFill>
                <a:srgbClr val="1E1C11"/>
              </a:solidFill>
              <a:latin typeface="Comic Sans MS" panose="030F0702030302020204" pitchFamily="66" charset="0"/>
              <a:ea typeface="SimSun" panose="02010600030101010101" pitchFamily="2" charset="-122"/>
            </a:endParaRPr>
          </a:p>
        </p:txBody>
      </p:sp>
      <p:sp>
        <p:nvSpPr>
          <p:cNvPr id="12292" name="TextBox 11"/>
          <p:cNvSpPr txBox="1"/>
          <p:nvPr/>
        </p:nvSpPr>
        <p:spPr>
          <a:xfrm>
            <a:off x="0" y="0"/>
            <a:ext cx="8686800" cy="914400"/>
          </a:xfrm>
          <a:prstGeom prst="rect">
            <a:avLst/>
          </a:prstGeom>
          <a:noFill/>
          <a:ln w="9525">
            <a:noFill/>
          </a:ln>
        </p:spPr>
        <p:txBody>
          <a:bodyPr>
            <a:spAutoFit/>
          </a:bodyPr>
          <a:p>
            <a:r>
              <a:rPr lang="en-US" altLang="zh-CN" sz="5400" b="1" dirty="0">
                <a:solidFill>
                  <a:srgbClr val="0000CC"/>
                </a:solidFill>
                <a:latin typeface="Comic Sans MS" panose="030F0702030302020204" pitchFamily="66" charset="0"/>
                <a:ea typeface="SimSun" panose="02010600030101010101" pitchFamily="2" charset="-122"/>
              </a:rPr>
              <a:t>$100</a:t>
            </a:r>
            <a:endParaRPr lang="zh-CN" altLang="en-US" sz="5400" b="1" dirty="0">
              <a:solidFill>
                <a:srgbClr val="0000CC"/>
              </a:solidFill>
              <a:latin typeface="Comic Sans MS" panose="030F0702030302020204" pitchFamily="66" charset="0"/>
              <a:ea typeface="SimSun" panose="02010600030101010101" pitchFamily="2" charset="-122"/>
            </a:endParaRPr>
          </a:p>
        </p:txBody>
      </p:sp>
      <p:pic>
        <p:nvPicPr>
          <p:cNvPr id="3" name="Picture 2" descr="60 second countdown"/>
          <p:cNvPicPr>
            <a:picLocks noChangeAspect="1"/>
          </p:cNvPicPr>
          <p:nvPr/>
        </p:nvPicPr>
        <p:blipFill>
          <a:blip r:embed="rId3"/>
          <a:stretch>
            <a:fillRect/>
          </a:stretch>
        </p:blipFill>
        <p:spPr>
          <a:xfrm>
            <a:off x="4013200" y="5043170"/>
            <a:ext cx="3225800" cy="1814830"/>
          </a:xfrm>
          <a:prstGeom prst="rect">
            <a:avLst/>
          </a:prstGeom>
        </p:spPr>
      </p:pic>
      <p:sp>
        <p:nvSpPr>
          <p:cNvPr id="2" name="Text Box 1"/>
          <p:cNvSpPr txBox="1"/>
          <p:nvPr/>
        </p:nvSpPr>
        <p:spPr>
          <a:xfrm>
            <a:off x="325755" y="4639310"/>
            <a:ext cx="3498215" cy="1476375"/>
          </a:xfrm>
          <a:prstGeom prst="rect">
            <a:avLst/>
          </a:prstGeom>
          <a:noFill/>
        </p:spPr>
        <p:txBody>
          <a:bodyPr wrap="square" rtlCol="0">
            <a:spAutoFit/>
          </a:bodyPr>
          <a:p>
            <a:r>
              <a:rPr lang="en-US" b="1"/>
              <a:t>Answer:</a:t>
            </a:r>
            <a:r>
              <a:rPr lang="en-US"/>
              <a:t> </a:t>
            </a:r>
            <a:endParaRPr lang="en-US"/>
          </a:p>
          <a:p>
            <a:endParaRPr lang="en-US"/>
          </a:p>
          <a:p>
            <a:r>
              <a:rPr lang="en-US"/>
              <a:t>The moon: 3.34 g/cm³</a:t>
            </a:r>
            <a:endParaRPr lang="en-US"/>
          </a:p>
          <a:p>
            <a:r>
              <a:rPr lang="en-US"/>
              <a:t>Pluto: 1.88 g/cm³ </a:t>
            </a: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coin.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p:sp>
        <p:nvSpPr>
          <p:cNvPr id="5" name="Action Button: Back or Previous 4">
            <a:hlinkClick r:id="rId1" action="ppaction://hlinksldjump" highlightClick="1">
              <a:snd r:embed="rId2" name="arrow.wav"/>
            </a:hlinkClick>
          </p:cNvPr>
          <p:cNvSpPr/>
          <p:nvPr/>
        </p:nvSpPr>
        <p:spPr>
          <a:xfrm>
            <a:off x="7239000" y="6248400"/>
            <a:ext cx="1905000" cy="609600"/>
          </a:xfrm>
          <a:prstGeom prst="actionButtonBackPrevious">
            <a:avLst/>
          </a:prstGeom>
        </p:spPr>
        <p:style>
          <a:lnRef idx="3">
            <a:schemeClr val="lt1"/>
          </a:lnRef>
          <a:fillRef idx="1">
            <a:schemeClr val="accent4"/>
          </a:fillRef>
          <a:effectRef idx="1">
            <a:schemeClr val="accent4"/>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endParaRPr dirty="0">
              <a:solidFill>
                <a:srgbClr val="FFFFFF"/>
              </a:solidFill>
              <a:latin typeface="Calibri" panose="020F0502020204030204" pitchFamily="34" charset="0"/>
            </a:endParaRPr>
          </a:p>
        </p:txBody>
      </p:sp>
      <p:sp>
        <p:nvSpPr>
          <p:cNvPr id="7" name="TextBox 11"/>
          <p:cNvSpPr txBox="1"/>
          <p:nvPr/>
        </p:nvSpPr>
        <p:spPr>
          <a:xfrm>
            <a:off x="337820" y="1276350"/>
            <a:ext cx="8686800" cy="1753235"/>
          </a:xfrm>
          <a:prstGeom prst="rect">
            <a:avLst/>
          </a:prstGeom>
          <a:noFill/>
          <a:ln w="9525">
            <a:noFill/>
          </a:ln>
        </p:spPr>
        <p:txBody>
          <a:bodyPr>
            <a:spAutoFit/>
          </a:bodyPr>
          <a:p>
            <a:r>
              <a:rPr lang="en-US" sz="5400" b="1" dirty="0">
                <a:solidFill>
                  <a:srgbClr val="1E1C11"/>
                </a:solidFill>
                <a:latin typeface="Comic Sans MS" panose="030F0702030302020204" pitchFamily="66" charset="0"/>
                <a:ea typeface="SimSun" panose="02010600030101010101" pitchFamily="2" charset="-122"/>
                <a:sym typeface="+mn-ea"/>
              </a:rPr>
              <a:t>Which planet is the second closest to the sun?</a:t>
            </a:r>
            <a:endParaRPr lang="en-US" sz="5400" b="1" dirty="0">
              <a:solidFill>
                <a:srgbClr val="1E1C11"/>
              </a:solidFill>
              <a:latin typeface="Comic Sans MS" panose="030F0702030302020204" pitchFamily="66" charset="0"/>
              <a:ea typeface="SimSun" panose="02010600030101010101" pitchFamily="2" charset="-122"/>
            </a:endParaRPr>
          </a:p>
        </p:txBody>
      </p:sp>
      <p:sp>
        <p:nvSpPr>
          <p:cNvPr id="13316" name="TextBox 11"/>
          <p:cNvSpPr txBox="1"/>
          <p:nvPr/>
        </p:nvSpPr>
        <p:spPr>
          <a:xfrm>
            <a:off x="0" y="0"/>
            <a:ext cx="8686800" cy="914400"/>
          </a:xfrm>
          <a:prstGeom prst="rect">
            <a:avLst/>
          </a:prstGeom>
          <a:noFill/>
          <a:ln w="9525">
            <a:noFill/>
          </a:ln>
        </p:spPr>
        <p:txBody>
          <a:bodyPr>
            <a:spAutoFit/>
          </a:bodyPr>
          <a:p>
            <a:r>
              <a:rPr lang="en-US" altLang="zh-CN" sz="5400" b="1" dirty="0">
                <a:solidFill>
                  <a:srgbClr val="0000CC"/>
                </a:solidFill>
                <a:latin typeface="Comic Sans MS" panose="030F0702030302020204" pitchFamily="66" charset="0"/>
                <a:ea typeface="SimSun" panose="02010600030101010101" pitchFamily="2" charset="-122"/>
              </a:rPr>
              <a:t>$200</a:t>
            </a:r>
            <a:endParaRPr lang="zh-CN" altLang="en-US" sz="5400" b="1" dirty="0">
              <a:solidFill>
                <a:srgbClr val="0000CC"/>
              </a:solidFill>
              <a:latin typeface="Comic Sans MS" panose="030F0702030302020204" pitchFamily="66" charset="0"/>
              <a:ea typeface="SimSun" panose="02010600030101010101" pitchFamily="2" charset="-122"/>
            </a:endParaRPr>
          </a:p>
        </p:txBody>
      </p:sp>
      <p:pic>
        <p:nvPicPr>
          <p:cNvPr id="3" name="Picture 2" descr="60 second countdown"/>
          <p:cNvPicPr>
            <a:picLocks noChangeAspect="1"/>
          </p:cNvPicPr>
          <p:nvPr/>
        </p:nvPicPr>
        <p:blipFill>
          <a:blip r:embed="rId3"/>
          <a:stretch>
            <a:fillRect/>
          </a:stretch>
        </p:blipFill>
        <p:spPr>
          <a:xfrm>
            <a:off x="4013200" y="5043170"/>
            <a:ext cx="3225800" cy="1814830"/>
          </a:xfrm>
          <a:prstGeom prst="rect">
            <a:avLst/>
          </a:prstGeom>
        </p:spPr>
      </p:pic>
      <p:sp>
        <p:nvSpPr>
          <p:cNvPr id="2" name="Text Box 1"/>
          <p:cNvSpPr txBox="1"/>
          <p:nvPr/>
        </p:nvSpPr>
        <p:spPr>
          <a:xfrm>
            <a:off x="325755" y="4639310"/>
            <a:ext cx="3498215" cy="368300"/>
          </a:xfrm>
          <a:prstGeom prst="rect">
            <a:avLst/>
          </a:prstGeom>
          <a:noFill/>
        </p:spPr>
        <p:txBody>
          <a:bodyPr wrap="square" rtlCol="0">
            <a:spAutoFit/>
          </a:bodyPr>
          <a:p>
            <a:r>
              <a:rPr lang="en-US" b="1"/>
              <a:t>Answer:</a:t>
            </a:r>
            <a:r>
              <a:rPr lang="en-US"/>
              <a:t> Venus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coin.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p:sp>
        <p:nvSpPr>
          <p:cNvPr id="5" name="Action Button: Back or Previous 4">
            <a:hlinkClick r:id="rId1" action="ppaction://hlinksldjump" highlightClick="1">
              <a:snd r:embed="rId2" name="arrow.wav"/>
            </a:hlinkClick>
          </p:cNvPr>
          <p:cNvSpPr/>
          <p:nvPr/>
        </p:nvSpPr>
        <p:spPr>
          <a:xfrm>
            <a:off x="7239000" y="6248400"/>
            <a:ext cx="1905000" cy="609600"/>
          </a:xfrm>
          <a:prstGeom prst="actionButtonBackPrevious">
            <a:avLst/>
          </a:prstGeom>
        </p:spPr>
        <p:style>
          <a:lnRef idx="3">
            <a:schemeClr val="lt1"/>
          </a:lnRef>
          <a:fillRef idx="1">
            <a:schemeClr val="accent4"/>
          </a:fillRef>
          <a:effectRef idx="1">
            <a:schemeClr val="accent4"/>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endParaRPr dirty="0">
              <a:solidFill>
                <a:srgbClr val="FFFFFF"/>
              </a:solidFill>
              <a:latin typeface="Calibri" panose="020F0502020204030204" pitchFamily="34" charset="0"/>
            </a:endParaRPr>
          </a:p>
        </p:txBody>
      </p:sp>
      <p:sp>
        <p:nvSpPr>
          <p:cNvPr id="6" name="TextBox 11"/>
          <p:cNvSpPr txBox="1"/>
          <p:nvPr/>
        </p:nvSpPr>
        <p:spPr>
          <a:xfrm>
            <a:off x="366395" y="1219200"/>
            <a:ext cx="8686800" cy="2584450"/>
          </a:xfrm>
          <a:prstGeom prst="rect">
            <a:avLst/>
          </a:prstGeom>
          <a:noFill/>
          <a:ln w="9525">
            <a:noFill/>
          </a:ln>
        </p:spPr>
        <p:txBody>
          <a:bodyPr>
            <a:spAutoFit/>
          </a:bodyPr>
          <a:p>
            <a:r>
              <a:rPr lang="en-US" sz="5400" b="1" dirty="0">
                <a:solidFill>
                  <a:srgbClr val="1E1C11"/>
                </a:solidFill>
                <a:latin typeface="Comic Sans MS" panose="030F0702030302020204" pitchFamily="66" charset="0"/>
                <a:ea typeface="SimSun" panose="02010600030101010101" pitchFamily="2" charset="-122"/>
              </a:rPr>
              <a:t>What is the name of the deepest part of the ocean?</a:t>
            </a:r>
            <a:endParaRPr lang="en-US" sz="5400" b="1" dirty="0">
              <a:solidFill>
                <a:srgbClr val="1E1C11"/>
              </a:solidFill>
              <a:latin typeface="Comic Sans MS" panose="030F0702030302020204" pitchFamily="66" charset="0"/>
              <a:ea typeface="SimSun" panose="02010600030101010101" pitchFamily="2" charset="-122"/>
            </a:endParaRPr>
          </a:p>
        </p:txBody>
      </p:sp>
      <p:sp>
        <p:nvSpPr>
          <p:cNvPr id="14340" name="TextBox 11"/>
          <p:cNvSpPr txBox="1"/>
          <p:nvPr/>
        </p:nvSpPr>
        <p:spPr>
          <a:xfrm>
            <a:off x="0" y="0"/>
            <a:ext cx="8686800" cy="914400"/>
          </a:xfrm>
          <a:prstGeom prst="rect">
            <a:avLst/>
          </a:prstGeom>
          <a:noFill/>
          <a:ln w="9525">
            <a:noFill/>
          </a:ln>
        </p:spPr>
        <p:txBody>
          <a:bodyPr>
            <a:spAutoFit/>
          </a:bodyPr>
          <a:p>
            <a:r>
              <a:rPr lang="en-US" altLang="zh-CN" sz="5400" b="1" dirty="0">
                <a:solidFill>
                  <a:srgbClr val="0000CC"/>
                </a:solidFill>
                <a:latin typeface="Comic Sans MS" panose="030F0702030302020204" pitchFamily="66" charset="0"/>
                <a:ea typeface="SimSun" panose="02010600030101010101" pitchFamily="2" charset="-122"/>
              </a:rPr>
              <a:t>$300</a:t>
            </a:r>
            <a:endParaRPr lang="zh-CN" altLang="en-US" sz="5400" b="1" dirty="0">
              <a:solidFill>
                <a:srgbClr val="0000CC"/>
              </a:solidFill>
              <a:latin typeface="Comic Sans MS" panose="030F0702030302020204" pitchFamily="66" charset="0"/>
              <a:ea typeface="SimSun" panose="02010600030101010101" pitchFamily="2" charset="-122"/>
            </a:endParaRPr>
          </a:p>
        </p:txBody>
      </p:sp>
      <p:pic>
        <p:nvPicPr>
          <p:cNvPr id="3" name="Picture 2" descr="60 second countdown"/>
          <p:cNvPicPr>
            <a:picLocks noChangeAspect="1"/>
          </p:cNvPicPr>
          <p:nvPr/>
        </p:nvPicPr>
        <p:blipFill>
          <a:blip r:embed="rId3"/>
          <a:stretch>
            <a:fillRect/>
          </a:stretch>
        </p:blipFill>
        <p:spPr>
          <a:xfrm>
            <a:off x="4013200" y="5043170"/>
            <a:ext cx="3225800" cy="1814830"/>
          </a:xfrm>
          <a:prstGeom prst="rect">
            <a:avLst/>
          </a:prstGeom>
        </p:spPr>
      </p:pic>
      <p:sp>
        <p:nvSpPr>
          <p:cNvPr id="2" name="Text Box 1"/>
          <p:cNvSpPr txBox="1"/>
          <p:nvPr/>
        </p:nvSpPr>
        <p:spPr>
          <a:xfrm>
            <a:off x="514985" y="3967480"/>
            <a:ext cx="3498215" cy="2584450"/>
          </a:xfrm>
          <a:prstGeom prst="rect">
            <a:avLst/>
          </a:prstGeom>
          <a:noFill/>
        </p:spPr>
        <p:txBody>
          <a:bodyPr wrap="square" rtlCol="0">
            <a:spAutoFit/>
          </a:bodyPr>
          <a:p>
            <a:r>
              <a:rPr lang="en-US" b="1"/>
              <a:t>Answer:</a:t>
            </a:r>
            <a:r>
              <a:rPr lang="en-US"/>
              <a:t> The Mariana Trench or Marianas Trench is located in the western Pacific Ocean about 200 kilometres east of the Mariana Islands; it is the deepest oceanic trench on Earth. It is crescent-shaped and measures about 2,550 km in length and 69 km in width.</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coin.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p:sp>
        <p:nvSpPr>
          <p:cNvPr id="5" name="Action Button: Back or Previous 4">
            <a:hlinkClick r:id="rId1" action="ppaction://hlinksldjump" highlightClick="1">
              <a:snd r:embed="rId2" name="arrow.wav"/>
            </a:hlinkClick>
          </p:cNvPr>
          <p:cNvSpPr/>
          <p:nvPr/>
        </p:nvSpPr>
        <p:spPr>
          <a:xfrm>
            <a:off x="7239000" y="6248400"/>
            <a:ext cx="1905000" cy="609600"/>
          </a:xfrm>
          <a:prstGeom prst="actionButtonBackPrevious">
            <a:avLst/>
          </a:prstGeom>
        </p:spPr>
        <p:style>
          <a:lnRef idx="3">
            <a:schemeClr val="lt1"/>
          </a:lnRef>
          <a:fillRef idx="1">
            <a:schemeClr val="accent4"/>
          </a:fillRef>
          <a:effectRef idx="1">
            <a:schemeClr val="accent4"/>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endParaRPr dirty="0">
              <a:solidFill>
                <a:srgbClr val="FFFFFF"/>
              </a:solidFill>
              <a:latin typeface="Calibri" panose="020F0502020204030204" pitchFamily="34" charset="0"/>
            </a:endParaRPr>
          </a:p>
        </p:txBody>
      </p:sp>
      <p:sp>
        <p:nvSpPr>
          <p:cNvPr id="4" name="TextBox 11"/>
          <p:cNvSpPr txBox="1"/>
          <p:nvPr/>
        </p:nvSpPr>
        <p:spPr>
          <a:xfrm>
            <a:off x="228600" y="914400"/>
            <a:ext cx="8686800" cy="3415030"/>
          </a:xfrm>
          <a:prstGeom prst="rect">
            <a:avLst/>
          </a:prstGeom>
          <a:noFill/>
          <a:ln w="9525">
            <a:noFill/>
          </a:ln>
        </p:spPr>
        <p:txBody>
          <a:bodyPr>
            <a:spAutoFit/>
          </a:bodyPr>
          <a:p>
            <a:r>
              <a:rPr lang="en-US" sz="5400" b="1" dirty="0">
                <a:solidFill>
                  <a:srgbClr val="1E1C11"/>
                </a:solidFill>
                <a:latin typeface="Comic Sans MS" panose="030F0702030302020204" pitchFamily="66" charset="0"/>
                <a:ea typeface="SimSun" panose="02010600030101010101" pitchFamily="2" charset="-122"/>
              </a:rPr>
              <a:t>Which building </a:t>
            </a:r>
            <a:r>
              <a:rPr lang="en-US" sz="5400" b="1" i="1" dirty="0">
                <a:solidFill>
                  <a:srgbClr val="1E1C11"/>
                </a:solidFill>
                <a:latin typeface="Comic Sans MS" panose="030F0702030302020204" pitchFamily="66" charset="0"/>
                <a:ea typeface="SimSun" panose="02010600030101010101" pitchFamily="2" charset="-122"/>
              </a:rPr>
              <a:t>was </a:t>
            </a:r>
            <a:r>
              <a:rPr lang="en-US" sz="5400" b="1" dirty="0">
                <a:solidFill>
                  <a:srgbClr val="1E1C11"/>
                </a:solidFill>
                <a:latin typeface="Comic Sans MS" panose="030F0702030302020204" pitchFamily="66" charset="0"/>
                <a:ea typeface="SimSun" panose="02010600030101010101" pitchFamily="2" charset="-122"/>
              </a:rPr>
              <a:t>the </a:t>
            </a:r>
            <a:endParaRPr lang="en-US" sz="5400" b="1" dirty="0">
              <a:solidFill>
                <a:srgbClr val="1E1C11"/>
              </a:solidFill>
              <a:latin typeface="Comic Sans MS" panose="030F0702030302020204" pitchFamily="66" charset="0"/>
              <a:ea typeface="SimSun" panose="02010600030101010101" pitchFamily="2" charset="-122"/>
            </a:endParaRPr>
          </a:p>
          <a:p>
            <a:r>
              <a:rPr lang="en-US" sz="5400" b="1" dirty="0">
                <a:solidFill>
                  <a:srgbClr val="1E1C11"/>
                </a:solidFill>
                <a:latin typeface="Comic Sans MS" panose="030F0702030302020204" pitchFamily="66" charset="0"/>
                <a:ea typeface="SimSun" panose="02010600030101010101" pitchFamily="2" charset="-122"/>
              </a:rPr>
              <a:t>tallest building in the world, for the longest amount of time?</a:t>
            </a:r>
            <a:endParaRPr lang="en-US" sz="5400" b="1" dirty="0">
              <a:solidFill>
                <a:srgbClr val="1E1C11"/>
              </a:solidFill>
              <a:latin typeface="Comic Sans MS" panose="030F0702030302020204" pitchFamily="66" charset="0"/>
              <a:ea typeface="SimSun" panose="02010600030101010101" pitchFamily="2" charset="-122"/>
            </a:endParaRPr>
          </a:p>
        </p:txBody>
      </p:sp>
      <p:sp>
        <p:nvSpPr>
          <p:cNvPr id="15364" name="TextBox 11"/>
          <p:cNvSpPr txBox="1"/>
          <p:nvPr/>
        </p:nvSpPr>
        <p:spPr>
          <a:xfrm>
            <a:off x="0" y="0"/>
            <a:ext cx="8686800" cy="914400"/>
          </a:xfrm>
          <a:prstGeom prst="rect">
            <a:avLst/>
          </a:prstGeom>
          <a:noFill/>
          <a:ln w="9525">
            <a:noFill/>
          </a:ln>
        </p:spPr>
        <p:txBody>
          <a:bodyPr>
            <a:spAutoFit/>
          </a:bodyPr>
          <a:p>
            <a:r>
              <a:rPr lang="en-US" altLang="zh-CN" sz="5400" b="1" dirty="0">
                <a:solidFill>
                  <a:srgbClr val="0000CC"/>
                </a:solidFill>
                <a:latin typeface="Comic Sans MS" panose="030F0702030302020204" pitchFamily="66" charset="0"/>
                <a:ea typeface="SimSun" panose="02010600030101010101" pitchFamily="2" charset="-122"/>
              </a:rPr>
              <a:t>$400</a:t>
            </a:r>
            <a:endParaRPr lang="zh-CN" altLang="en-US" sz="5400" b="1" dirty="0">
              <a:solidFill>
                <a:srgbClr val="0000CC"/>
              </a:solidFill>
              <a:latin typeface="Comic Sans MS" panose="030F0702030302020204" pitchFamily="66" charset="0"/>
              <a:ea typeface="SimSun" panose="02010600030101010101" pitchFamily="2" charset="-122"/>
            </a:endParaRPr>
          </a:p>
        </p:txBody>
      </p:sp>
      <p:pic>
        <p:nvPicPr>
          <p:cNvPr id="3" name="Picture 2" descr="60 second countdown"/>
          <p:cNvPicPr>
            <a:picLocks noChangeAspect="1"/>
          </p:cNvPicPr>
          <p:nvPr/>
        </p:nvPicPr>
        <p:blipFill>
          <a:blip r:embed="rId3"/>
          <a:stretch>
            <a:fillRect/>
          </a:stretch>
        </p:blipFill>
        <p:spPr>
          <a:xfrm>
            <a:off x="4013200" y="5043170"/>
            <a:ext cx="3225800" cy="1814830"/>
          </a:xfrm>
          <a:prstGeom prst="rect">
            <a:avLst/>
          </a:prstGeom>
        </p:spPr>
      </p:pic>
      <p:sp>
        <p:nvSpPr>
          <p:cNvPr id="2" name="Text Box 1"/>
          <p:cNvSpPr txBox="1"/>
          <p:nvPr/>
        </p:nvSpPr>
        <p:spPr>
          <a:xfrm>
            <a:off x="0" y="4329430"/>
            <a:ext cx="4013835" cy="2584450"/>
          </a:xfrm>
          <a:prstGeom prst="rect">
            <a:avLst/>
          </a:prstGeom>
          <a:noFill/>
        </p:spPr>
        <p:txBody>
          <a:bodyPr wrap="square" rtlCol="0">
            <a:spAutoFit/>
          </a:bodyPr>
          <a:p>
            <a:r>
              <a:rPr lang="en-US" b="1"/>
              <a:t>Answer:</a:t>
            </a:r>
            <a:r>
              <a:rPr lang="en-US"/>
              <a:t> The earliest structures now known to be the tallest in the world were the Egyptian pyramids, with the Great Pyramid of Giza, at an original height of 146.5 metres (481 ft), being the tallest man-made structure in the world for over 3,800 years, until the construction of Lincoln Cathedral in 1311.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coin.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p:sp>
        <p:nvSpPr>
          <p:cNvPr id="6" name="Action Button: Back or Previous 5">
            <a:hlinkClick r:id="rId1" action="ppaction://hlinksldjump" highlightClick="1">
              <a:snd r:embed="rId2" name="arrow.wav"/>
            </a:hlinkClick>
          </p:cNvPr>
          <p:cNvSpPr/>
          <p:nvPr/>
        </p:nvSpPr>
        <p:spPr>
          <a:xfrm>
            <a:off x="7239000" y="6248400"/>
            <a:ext cx="1905000" cy="609600"/>
          </a:xfrm>
          <a:prstGeom prst="actionButtonBackPrevious">
            <a:avLst/>
          </a:prstGeom>
        </p:spPr>
        <p:style>
          <a:lnRef idx="1">
            <a:schemeClr val="accent3"/>
          </a:lnRef>
          <a:fillRef idx="2">
            <a:schemeClr val="accent3"/>
          </a:fillRef>
          <a:effectRef idx="1">
            <a:schemeClr val="accent3"/>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endParaRPr dirty="0">
              <a:solidFill>
                <a:srgbClr val="FFFFFF"/>
              </a:solidFill>
              <a:latin typeface="Calibri" panose="020F0502020204030204" pitchFamily="34" charset="0"/>
            </a:endParaRPr>
          </a:p>
        </p:txBody>
      </p:sp>
      <p:sp>
        <p:nvSpPr>
          <p:cNvPr id="16387" name="TextBox 11"/>
          <p:cNvSpPr txBox="1"/>
          <p:nvPr/>
        </p:nvSpPr>
        <p:spPr>
          <a:xfrm>
            <a:off x="0" y="0"/>
            <a:ext cx="8686800" cy="914400"/>
          </a:xfrm>
          <a:prstGeom prst="rect">
            <a:avLst/>
          </a:prstGeom>
          <a:noFill/>
          <a:ln w="9525">
            <a:noFill/>
          </a:ln>
        </p:spPr>
        <p:txBody>
          <a:bodyPr>
            <a:spAutoFit/>
          </a:bodyPr>
          <a:p>
            <a:r>
              <a:rPr lang="en-US" altLang="zh-CN" sz="5400" b="1" dirty="0">
                <a:solidFill>
                  <a:srgbClr val="0000CC"/>
                </a:solidFill>
                <a:latin typeface="Comic Sans MS" panose="030F0702030302020204" pitchFamily="66" charset="0"/>
                <a:ea typeface="SimSun" panose="02010600030101010101" pitchFamily="2" charset="-122"/>
              </a:rPr>
              <a:t>$100</a:t>
            </a:r>
            <a:endParaRPr lang="zh-CN" altLang="en-US" sz="5400" b="1" dirty="0">
              <a:solidFill>
                <a:srgbClr val="0000CC"/>
              </a:solidFill>
              <a:latin typeface="Comic Sans MS" panose="030F0702030302020204" pitchFamily="66" charset="0"/>
              <a:ea typeface="SimSun" panose="02010600030101010101" pitchFamily="2" charset="-122"/>
            </a:endParaRPr>
          </a:p>
        </p:txBody>
      </p:sp>
      <p:sp>
        <p:nvSpPr>
          <p:cNvPr id="2" name="Text Box 1"/>
          <p:cNvSpPr txBox="1"/>
          <p:nvPr/>
        </p:nvSpPr>
        <p:spPr>
          <a:xfrm>
            <a:off x="633730" y="914400"/>
            <a:ext cx="7876540" cy="3138170"/>
          </a:xfrm>
          <a:prstGeom prst="rect">
            <a:avLst/>
          </a:prstGeom>
          <a:noFill/>
        </p:spPr>
        <p:txBody>
          <a:bodyPr wrap="square" rtlCol="0" anchor="t">
            <a:spAutoFit/>
          </a:bodyPr>
          <a:p>
            <a:r>
              <a:rPr lang="en-US" sz="6600" b="1" dirty="0">
                <a:solidFill>
                  <a:srgbClr val="1E1C11"/>
                </a:solidFill>
                <a:latin typeface="Comic Sans MS" panose="030F0702030302020204" pitchFamily="66" charset="0"/>
                <a:ea typeface="SimSun" panose="02010600030101010101" pitchFamily="2" charset="-122"/>
                <a:sym typeface="+mn-ea"/>
              </a:rPr>
              <a:t>Which is the densest planet in our solar system?</a:t>
            </a:r>
            <a:endParaRPr lang="en-US" sz="6600" b="1" dirty="0">
              <a:solidFill>
                <a:srgbClr val="1E1C11"/>
              </a:solidFill>
              <a:latin typeface="Comic Sans MS" panose="030F0702030302020204" pitchFamily="66" charset="0"/>
              <a:ea typeface="SimSun" panose="02010600030101010101" pitchFamily="2" charset="-122"/>
              <a:sym typeface="+mn-ea"/>
            </a:endParaRPr>
          </a:p>
        </p:txBody>
      </p:sp>
      <p:pic>
        <p:nvPicPr>
          <p:cNvPr id="3" name="Picture 2" descr="60 second countdown"/>
          <p:cNvPicPr>
            <a:picLocks noChangeAspect="1"/>
          </p:cNvPicPr>
          <p:nvPr/>
        </p:nvPicPr>
        <p:blipFill>
          <a:blip r:embed="rId3"/>
          <a:stretch>
            <a:fillRect/>
          </a:stretch>
        </p:blipFill>
        <p:spPr>
          <a:xfrm>
            <a:off x="4013200" y="5043170"/>
            <a:ext cx="3225800" cy="1814830"/>
          </a:xfrm>
          <a:prstGeom prst="rect">
            <a:avLst/>
          </a:prstGeom>
        </p:spPr>
      </p:pic>
      <p:sp>
        <p:nvSpPr>
          <p:cNvPr id="4" name="Text Box 3"/>
          <p:cNvSpPr txBox="1"/>
          <p:nvPr/>
        </p:nvSpPr>
        <p:spPr>
          <a:xfrm>
            <a:off x="325755" y="4639310"/>
            <a:ext cx="3498215" cy="368300"/>
          </a:xfrm>
          <a:prstGeom prst="rect">
            <a:avLst/>
          </a:prstGeom>
          <a:noFill/>
        </p:spPr>
        <p:txBody>
          <a:bodyPr wrap="square" rtlCol="0">
            <a:spAutoFit/>
          </a:bodyPr>
          <a:p>
            <a:r>
              <a:rPr lang="en-US" b="1"/>
              <a:t>Answer:</a:t>
            </a:r>
            <a:r>
              <a:rPr lang="en-US"/>
              <a:t> Earth</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p:sp>
        <p:nvSpPr>
          <p:cNvPr id="12" name="Action Button: Back or Previous 11">
            <a:hlinkClick r:id="rId1" action="ppaction://hlinksldjump" highlightClick="1">
              <a:snd r:embed="rId2" name="arrow.wav"/>
            </a:hlinkClick>
          </p:cNvPr>
          <p:cNvSpPr/>
          <p:nvPr/>
        </p:nvSpPr>
        <p:spPr>
          <a:xfrm>
            <a:off x="7239000" y="6172200"/>
            <a:ext cx="1905000" cy="685800"/>
          </a:xfrm>
          <a:prstGeom prst="actionButtonBackPrevious">
            <a:avLst/>
          </a:prstGeom>
        </p:spPr>
        <p:style>
          <a:lnRef idx="1">
            <a:schemeClr val="accent3"/>
          </a:lnRef>
          <a:fillRef idx="2">
            <a:schemeClr val="accent3"/>
          </a:fillRef>
          <a:effectRef idx="1">
            <a:schemeClr val="accent3"/>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endParaRPr dirty="0">
              <a:solidFill>
                <a:srgbClr val="FFFFFF"/>
              </a:solidFill>
              <a:latin typeface="Calibri" panose="020F0502020204030204" pitchFamily="34" charset="0"/>
            </a:endParaRPr>
          </a:p>
        </p:txBody>
      </p:sp>
      <p:sp>
        <p:nvSpPr>
          <p:cNvPr id="4" name="TextBox 11"/>
          <p:cNvSpPr txBox="1"/>
          <p:nvPr/>
        </p:nvSpPr>
        <p:spPr>
          <a:xfrm>
            <a:off x="228600" y="914400"/>
            <a:ext cx="8686800" cy="2584450"/>
          </a:xfrm>
          <a:prstGeom prst="rect">
            <a:avLst/>
          </a:prstGeom>
          <a:noFill/>
          <a:ln w="9525">
            <a:noFill/>
          </a:ln>
        </p:spPr>
        <p:txBody>
          <a:bodyPr>
            <a:spAutoFit/>
          </a:bodyPr>
          <a:p>
            <a:r>
              <a:rPr lang="en-US" sz="5400" b="1" dirty="0">
                <a:solidFill>
                  <a:srgbClr val="1E1C11"/>
                </a:solidFill>
                <a:latin typeface="Comic Sans MS" panose="030F0702030302020204" pitchFamily="66" charset="0"/>
                <a:ea typeface="SimSun" panose="02010600030101010101" pitchFamily="2" charset="-122"/>
                <a:sym typeface="+mn-ea"/>
              </a:rPr>
              <a:t>What is the most common element on Earth?</a:t>
            </a:r>
            <a:endParaRPr lang="en-US" sz="5400" b="1" dirty="0">
              <a:solidFill>
                <a:srgbClr val="1E1C11"/>
              </a:solidFill>
              <a:latin typeface="Comic Sans MS" panose="030F0702030302020204" pitchFamily="66" charset="0"/>
              <a:ea typeface="SimSun" panose="02010600030101010101" pitchFamily="2" charset="-122"/>
            </a:endParaRPr>
          </a:p>
        </p:txBody>
      </p:sp>
      <p:sp>
        <p:nvSpPr>
          <p:cNvPr id="17412" name="TextBox 11"/>
          <p:cNvSpPr txBox="1"/>
          <p:nvPr/>
        </p:nvSpPr>
        <p:spPr>
          <a:xfrm>
            <a:off x="0" y="0"/>
            <a:ext cx="8686800" cy="914400"/>
          </a:xfrm>
          <a:prstGeom prst="rect">
            <a:avLst/>
          </a:prstGeom>
          <a:noFill/>
          <a:ln w="9525">
            <a:noFill/>
          </a:ln>
        </p:spPr>
        <p:txBody>
          <a:bodyPr>
            <a:spAutoFit/>
          </a:bodyPr>
          <a:p>
            <a:r>
              <a:rPr lang="en-US" altLang="zh-CN" sz="5400" b="1" dirty="0">
                <a:solidFill>
                  <a:srgbClr val="0000CC"/>
                </a:solidFill>
                <a:latin typeface="Comic Sans MS" panose="030F0702030302020204" pitchFamily="66" charset="0"/>
                <a:ea typeface="SimSun" panose="02010600030101010101" pitchFamily="2" charset="-122"/>
              </a:rPr>
              <a:t>$200</a:t>
            </a:r>
            <a:endParaRPr lang="zh-CN" altLang="en-US" sz="5400" b="1" dirty="0">
              <a:solidFill>
                <a:srgbClr val="0000CC"/>
              </a:solidFill>
              <a:latin typeface="Comic Sans MS" panose="030F0702030302020204" pitchFamily="66" charset="0"/>
              <a:ea typeface="SimSun" panose="02010600030101010101" pitchFamily="2" charset="-122"/>
            </a:endParaRPr>
          </a:p>
        </p:txBody>
      </p:sp>
      <p:pic>
        <p:nvPicPr>
          <p:cNvPr id="3" name="Picture 2" descr="60 second countdown"/>
          <p:cNvPicPr>
            <a:picLocks noChangeAspect="1"/>
          </p:cNvPicPr>
          <p:nvPr/>
        </p:nvPicPr>
        <p:blipFill>
          <a:blip r:embed="rId3"/>
          <a:stretch>
            <a:fillRect/>
          </a:stretch>
        </p:blipFill>
        <p:spPr>
          <a:xfrm>
            <a:off x="4013200" y="5043170"/>
            <a:ext cx="3225800" cy="1814830"/>
          </a:xfrm>
          <a:prstGeom prst="rect">
            <a:avLst/>
          </a:prstGeom>
        </p:spPr>
      </p:pic>
      <p:sp>
        <p:nvSpPr>
          <p:cNvPr id="2" name="Text Box 1"/>
          <p:cNvSpPr txBox="1"/>
          <p:nvPr/>
        </p:nvSpPr>
        <p:spPr>
          <a:xfrm>
            <a:off x="325755" y="4639310"/>
            <a:ext cx="3498215" cy="368300"/>
          </a:xfrm>
          <a:prstGeom prst="rect">
            <a:avLst/>
          </a:prstGeom>
          <a:noFill/>
        </p:spPr>
        <p:txBody>
          <a:bodyPr wrap="square" rtlCol="0">
            <a:spAutoFit/>
          </a:bodyPr>
          <a:p>
            <a:r>
              <a:rPr lang="en-US" b="1"/>
              <a:t>Answer:</a:t>
            </a:r>
            <a:r>
              <a:rPr lang="en-US"/>
              <a:t> Oxygen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coin.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p:sp>
        <p:nvSpPr>
          <p:cNvPr id="13" name="Action Button: Back or Previous 12">
            <a:hlinkClick r:id="rId1" action="ppaction://hlinksldjump" highlightClick="1">
              <a:snd r:embed="rId2" name="arrow.wav"/>
            </a:hlinkClick>
          </p:cNvPr>
          <p:cNvSpPr/>
          <p:nvPr/>
        </p:nvSpPr>
        <p:spPr>
          <a:xfrm>
            <a:off x="7239000" y="6248400"/>
            <a:ext cx="1905000" cy="609600"/>
          </a:xfrm>
          <a:prstGeom prst="actionButtonBackPrevious">
            <a:avLst/>
          </a:prstGeom>
        </p:spPr>
        <p:style>
          <a:lnRef idx="1">
            <a:schemeClr val="accent3"/>
          </a:lnRef>
          <a:fillRef idx="2">
            <a:schemeClr val="accent3"/>
          </a:fillRef>
          <a:effectRef idx="1">
            <a:schemeClr val="accent3"/>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endParaRPr dirty="0">
              <a:solidFill>
                <a:srgbClr val="FFFFFF"/>
              </a:solidFill>
              <a:latin typeface="Calibri" panose="020F0502020204030204" pitchFamily="34" charset="0"/>
            </a:endParaRPr>
          </a:p>
        </p:txBody>
      </p:sp>
      <p:sp>
        <p:nvSpPr>
          <p:cNvPr id="4" name="TextBox 11"/>
          <p:cNvSpPr txBox="1"/>
          <p:nvPr/>
        </p:nvSpPr>
        <p:spPr>
          <a:xfrm>
            <a:off x="352425" y="1047750"/>
            <a:ext cx="8686800" cy="3415030"/>
          </a:xfrm>
          <a:prstGeom prst="rect">
            <a:avLst/>
          </a:prstGeom>
          <a:noFill/>
          <a:ln w="9525">
            <a:noFill/>
          </a:ln>
        </p:spPr>
        <p:txBody>
          <a:bodyPr>
            <a:spAutoFit/>
          </a:bodyPr>
          <a:p>
            <a:r>
              <a:rPr lang="en-US" sz="5400" b="1" dirty="0">
                <a:solidFill>
                  <a:srgbClr val="1E1C11"/>
                </a:solidFill>
                <a:latin typeface="Comic Sans MS" panose="030F0702030302020204" pitchFamily="66" charset="0"/>
                <a:ea typeface="SimSun" panose="02010600030101010101" pitchFamily="2" charset="-122"/>
              </a:rPr>
              <a:t>What is the least common (naturally occurring) element on Earth?</a:t>
            </a:r>
            <a:endParaRPr lang="en-US" sz="5400" b="1" dirty="0">
              <a:solidFill>
                <a:srgbClr val="1E1C11"/>
              </a:solidFill>
              <a:latin typeface="Comic Sans MS" panose="030F0702030302020204" pitchFamily="66" charset="0"/>
              <a:ea typeface="SimSun" panose="02010600030101010101" pitchFamily="2" charset="-122"/>
            </a:endParaRPr>
          </a:p>
        </p:txBody>
      </p:sp>
      <p:sp>
        <p:nvSpPr>
          <p:cNvPr id="18436" name="TextBox 11"/>
          <p:cNvSpPr txBox="1"/>
          <p:nvPr/>
        </p:nvSpPr>
        <p:spPr>
          <a:xfrm>
            <a:off x="0" y="0"/>
            <a:ext cx="8686800" cy="914400"/>
          </a:xfrm>
          <a:prstGeom prst="rect">
            <a:avLst/>
          </a:prstGeom>
          <a:noFill/>
          <a:ln w="9525">
            <a:noFill/>
          </a:ln>
        </p:spPr>
        <p:txBody>
          <a:bodyPr>
            <a:spAutoFit/>
          </a:bodyPr>
          <a:p>
            <a:r>
              <a:rPr lang="en-US" altLang="zh-CN" sz="5400" b="1" dirty="0">
                <a:solidFill>
                  <a:srgbClr val="0000CC"/>
                </a:solidFill>
                <a:latin typeface="Comic Sans MS" panose="030F0702030302020204" pitchFamily="66" charset="0"/>
                <a:ea typeface="SimSun" panose="02010600030101010101" pitchFamily="2" charset="-122"/>
              </a:rPr>
              <a:t>$300</a:t>
            </a:r>
            <a:endParaRPr lang="zh-CN" altLang="en-US" sz="5400" b="1" dirty="0">
              <a:solidFill>
                <a:srgbClr val="0000CC"/>
              </a:solidFill>
              <a:latin typeface="Comic Sans MS" panose="030F0702030302020204" pitchFamily="66" charset="0"/>
              <a:ea typeface="SimSun" panose="02010600030101010101" pitchFamily="2" charset="-122"/>
            </a:endParaRPr>
          </a:p>
        </p:txBody>
      </p:sp>
      <p:pic>
        <p:nvPicPr>
          <p:cNvPr id="3" name="Picture 2" descr="60 second countdown"/>
          <p:cNvPicPr>
            <a:picLocks noChangeAspect="1"/>
          </p:cNvPicPr>
          <p:nvPr/>
        </p:nvPicPr>
        <p:blipFill>
          <a:blip r:embed="rId3"/>
          <a:stretch>
            <a:fillRect/>
          </a:stretch>
        </p:blipFill>
        <p:spPr>
          <a:xfrm>
            <a:off x="4013200" y="5043170"/>
            <a:ext cx="3225800" cy="1814830"/>
          </a:xfrm>
          <a:prstGeom prst="rect">
            <a:avLst/>
          </a:prstGeom>
        </p:spPr>
      </p:pic>
      <p:sp>
        <p:nvSpPr>
          <p:cNvPr id="2" name="Text Box 1"/>
          <p:cNvSpPr txBox="1"/>
          <p:nvPr/>
        </p:nvSpPr>
        <p:spPr>
          <a:xfrm>
            <a:off x="325755" y="4639310"/>
            <a:ext cx="3498215" cy="368300"/>
          </a:xfrm>
          <a:prstGeom prst="rect">
            <a:avLst/>
          </a:prstGeom>
          <a:noFill/>
        </p:spPr>
        <p:txBody>
          <a:bodyPr wrap="square" rtlCol="0">
            <a:spAutoFit/>
          </a:bodyPr>
          <a:p>
            <a:r>
              <a:rPr lang="en-US" b="1"/>
              <a:t>Answer:</a:t>
            </a:r>
            <a:r>
              <a:rPr lang="en-US"/>
              <a:t> Astatine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coin.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p:sp>
        <p:nvSpPr>
          <p:cNvPr id="6" name="Action Button: Back or Previous 5">
            <a:hlinkClick r:id="rId1" action="ppaction://hlinksldjump" highlightClick="1">
              <a:snd r:embed="rId2" name="arrow.wav"/>
            </a:hlinkClick>
          </p:cNvPr>
          <p:cNvSpPr/>
          <p:nvPr/>
        </p:nvSpPr>
        <p:spPr>
          <a:xfrm>
            <a:off x="7239000" y="6248400"/>
            <a:ext cx="1905000" cy="609600"/>
          </a:xfrm>
          <a:prstGeom prst="actionButtonBackPrevious">
            <a:avLst/>
          </a:prstGeom>
        </p:spPr>
        <p:style>
          <a:lnRef idx="1">
            <a:schemeClr val="accent3"/>
          </a:lnRef>
          <a:fillRef idx="2">
            <a:schemeClr val="accent3"/>
          </a:fillRef>
          <a:effectRef idx="1">
            <a:schemeClr val="accent3"/>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endParaRPr dirty="0">
              <a:solidFill>
                <a:srgbClr val="FFFFFF"/>
              </a:solidFill>
              <a:latin typeface="Calibri" panose="020F0502020204030204" pitchFamily="34" charset="0"/>
            </a:endParaRPr>
          </a:p>
        </p:txBody>
      </p:sp>
      <p:sp>
        <p:nvSpPr>
          <p:cNvPr id="5" name="TextBox 11"/>
          <p:cNvSpPr txBox="1"/>
          <p:nvPr/>
        </p:nvSpPr>
        <p:spPr>
          <a:xfrm>
            <a:off x="228600" y="914400"/>
            <a:ext cx="8686800" cy="2584450"/>
          </a:xfrm>
          <a:prstGeom prst="rect">
            <a:avLst/>
          </a:prstGeom>
          <a:noFill/>
          <a:ln w="9525">
            <a:noFill/>
          </a:ln>
        </p:spPr>
        <p:txBody>
          <a:bodyPr>
            <a:spAutoFit/>
          </a:bodyPr>
          <a:p>
            <a:r>
              <a:rPr lang="en-US" sz="5400" b="1" dirty="0">
                <a:solidFill>
                  <a:srgbClr val="1E1C11"/>
                </a:solidFill>
                <a:latin typeface="Comic Sans MS" panose="030F0702030302020204" pitchFamily="66" charset="0"/>
                <a:ea typeface="SimSun" panose="02010600030101010101" pitchFamily="2" charset="-122"/>
              </a:rPr>
              <a:t>What is the name of the most active volcano on Earth?</a:t>
            </a:r>
            <a:endParaRPr lang="en-US" sz="5400" b="1" dirty="0">
              <a:solidFill>
                <a:srgbClr val="1E1C11"/>
              </a:solidFill>
              <a:latin typeface="Comic Sans MS" panose="030F0702030302020204" pitchFamily="66" charset="0"/>
              <a:ea typeface="SimSun" panose="02010600030101010101" pitchFamily="2" charset="-122"/>
            </a:endParaRPr>
          </a:p>
        </p:txBody>
      </p:sp>
      <p:sp>
        <p:nvSpPr>
          <p:cNvPr id="19460" name="TextBox 11"/>
          <p:cNvSpPr txBox="1"/>
          <p:nvPr/>
        </p:nvSpPr>
        <p:spPr>
          <a:xfrm>
            <a:off x="0" y="0"/>
            <a:ext cx="8686800" cy="914400"/>
          </a:xfrm>
          <a:prstGeom prst="rect">
            <a:avLst/>
          </a:prstGeom>
          <a:noFill/>
          <a:ln w="9525">
            <a:noFill/>
          </a:ln>
        </p:spPr>
        <p:txBody>
          <a:bodyPr>
            <a:spAutoFit/>
          </a:bodyPr>
          <a:p>
            <a:r>
              <a:rPr lang="en-US" altLang="zh-CN" sz="5400" b="1" dirty="0">
                <a:solidFill>
                  <a:srgbClr val="0000CC"/>
                </a:solidFill>
                <a:latin typeface="Comic Sans MS" panose="030F0702030302020204" pitchFamily="66" charset="0"/>
                <a:ea typeface="SimSun" panose="02010600030101010101" pitchFamily="2" charset="-122"/>
              </a:rPr>
              <a:t>$400</a:t>
            </a:r>
            <a:endParaRPr lang="zh-CN" altLang="en-US" sz="5400" b="1" dirty="0">
              <a:solidFill>
                <a:srgbClr val="0000CC"/>
              </a:solidFill>
              <a:latin typeface="Comic Sans MS" panose="030F0702030302020204" pitchFamily="66" charset="0"/>
              <a:ea typeface="SimSun" panose="02010600030101010101" pitchFamily="2" charset="-122"/>
            </a:endParaRPr>
          </a:p>
        </p:txBody>
      </p:sp>
      <p:pic>
        <p:nvPicPr>
          <p:cNvPr id="3" name="Picture 2" descr="60 second countdown"/>
          <p:cNvPicPr>
            <a:picLocks noChangeAspect="1"/>
          </p:cNvPicPr>
          <p:nvPr/>
        </p:nvPicPr>
        <p:blipFill>
          <a:blip r:embed="rId3"/>
          <a:stretch>
            <a:fillRect/>
          </a:stretch>
        </p:blipFill>
        <p:spPr>
          <a:xfrm>
            <a:off x="4013200" y="5043170"/>
            <a:ext cx="3225800" cy="1814830"/>
          </a:xfrm>
          <a:prstGeom prst="rect">
            <a:avLst/>
          </a:prstGeom>
        </p:spPr>
      </p:pic>
      <p:sp>
        <p:nvSpPr>
          <p:cNvPr id="2" name="Text Box 1"/>
          <p:cNvSpPr txBox="1"/>
          <p:nvPr/>
        </p:nvSpPr>
        <p:spPr>
          <a:xfrm>
            <a:off x="325755" y="4639310"/>
            <a:ext cx="3498215" cy="368300"/>
          </a:xfrm>
          <a:prstGeom prst="rect">
            <a:avLst/>
          </a:prstGeom>
          <a:noFill/>
        </p:spPr>
        <p:txBody>
          <a:bodyPr wrap="square" rtlCol="0">
            <a:spAutoFit/>
          </a:bodyPr>
          <a:p>
            <a:r>
              <a:rPr lang="en-US" b="1"/>
              <a:t>Answer:</a:t>
            </a:r>
            <a:r>
              <a:rPr lang="en-US"/>
              <a:t> Mt Etna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coin.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p:sp>
        <p:nvSpPr>
          <p:cNvPr id="6" name="Action Button: Back or Previous 5">
            <a:hlinkClick r:id="rId1" action="ppaction://hlinksldjump" highlightClick="1">
              <a:snd r:embed="rId2" name="arrow.wav"/>
            </a:hlinkClick>
          </p:cNvPr>
          <p:cNvSpPr/>
          <p:nvPr/>
        </p:nvSpPr>
        <p:spPr>
          <a:xfrm>
            <a:off x="7239000" y="6324600"/>
            <a:ext cx="1905000" cy="533400"/>
          </a:xfrm>
          <a:prstGeom prst="actionButtonBackPrevious">
            <a:avLst/>
          </a:prstGeom>
        </p:spPr>
        <p:style>
          <a:lnRef idx="3">
            <a:schemeClr val="lt1"/>
          </a:lnRef>
          <a:fillRef idx="1">
            <a:schemeClr val="dk1"/>
          </a:fillRef>
          <a:effectRef idx="1">
            <a:schemeClr val="dk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endParaRPr dirty="0">
              <a:solidFill>
                <a:srgbClr val="FFFFFF"/>
              </a:solidFill>
              <a:latin typeface="Calibri" panose="020F0502020204030204" pitchFamily="34" charset="0"/>
            </a:endParaRPr>
          </a:p>
        </p:txBody>
      </p:sp>
      <p:sp>
        <p:nvSpPr>
          <p:cNvPr id="5" name="TextBox 11"/>
          <p:cNvSpPr txBox="1"/>
          <p:nvPr/>
        </p:nvSpPr>
        <p:spPr>
          <a:xfrm>
            <a:off x="228600" y="914400"/>
            <a:ext cx="8686800" cy="2584450"/>
          </a:xfrm>
          <a:prstGeom prst="rect">
            <a:avLst/>
          </a:prstGeom>
          <a:noFill/>
          <a:ln w="9525">
            <a:noFill/>
          </a:ln>
        </p:spPr>
        <p:txBody>
          <a:bodyPr>
            <a:spAutoFit/>
          </a:bodyPr>
          <a:p>
            <a:r>
              <a:rPr lang="en-US" sz="5400" b="1" dirty="0">
                <a:solidFill>
                  <a:srgbClr val="1E1C11"/>
                </a:solidFill>
                <a:latin typeface="Comic Sans MS" panose="030F0702030302020204" pitchFamily="66" charset="0"/>
                <a:ea typeface="SimSun" panose="02010600030101010101" pitchFamily="2" charset="-122"/>
              </a:rPr>
              <a:t>I shave every day, but my beard doesn't get shorter. What am I?</a:t>
            </a:r>
            <a:endParaRPr lang="en-US" sz="5400" b="1" dirty="0">
              <a:solidFill>
                <a:srgbClr val="1E1C11"/>
              </a:solidFill>
              <a:latin typeface="Comic Sans MS" panose="030F0702030302020204" pitchFamily="66" charset="0"/>
              <a:ea typeface="SimSun" panose="02010600030101010101" pitchFamily="2" charset="-122"/>
            </a:endParaRPr>
          </a:p>
        </p:txBody>
      </p:sp>
      <p:sp>
        <p:nvSpPr>
          <p:cNvPr id="20484" name="TextBox 11"/>
          <p:cNvSpPr txBox="1"/>
          <p:nvPr/>
        </p:nvSpPr>
        <p:spPr>
          <a:xfrm>
            <a:off x="0" y="0"/>
            <a:ext cx="8686800" cy="914400"/>
          </a:xfrm>
          <a:prstGeom prst="rect">
            <a:avLst/>
          </a:prstGeom>
          <a:noFill/>
          <a:ln w="9525">
            <a:noFill/>
          </a:ln>
        </p:spPr>
        <p:txBody>
          <a:bodyPr>
            <a:spAutoFit/>
          </a:bodyPr>
          <a:p>
            <a:r>
              <a:rPr lang="en-US" altLang="zh-CN" sz="5400" b="1" dirty="0">
                <a:solidFill>
                  <a:srgbClr val="0000CC"/>
                </a:solidFill>
                <a:latin typeface="Comic Sans MS" panose="030F0702030302020204" pitchFamily="66" charset="0"/>
                <a:ea typeface="SimSun" panose="02010600030101010101" pitchFamily="2" charset="-122"/>
              </a:rPr>
              <a:t>$100</a:t>
            </a:r>
            <a:endParaRPr lang="zh-CN" altLang="en-US" sz="5400" b="1" dirty="0">
              <a:solidFill>
                <a:srgbClr val="0000CC"/>
              </a:solidFill>
              <a:latin typeface="Comic Sans MS" panose="030F0702030302020204" pitchFamily="66" charset="0"/>
              <a:ea typeface="SimSun" panose="02010600030101010101" pitchFamily="2" charset="-122"/>
            </a:endParaRPr>
          </a:p>
        </p:txBody>
      </p:sp>
      <p:pic>
        <p:nvPicPr>
          <p:cNvPr id="3" name="Picture 2" descr="60 second countdown"/>
          <p:cNvPicPr>
            <a:picLocks noChangeAspect="1"/>
          </p:cNvPicPr>
          <p:nvPr/>
        </p:nvPicPr>
        <p:blipFill>
          <a:blip r:embed="rId3"/>
          <a:stretch>
            <a:fillRect/>
          </a:stretch>
        </p:blipFill>
        <p:spPr>
          <a:xfrm>
            <a:off x="4013200" y="5043170"/>
            <a:ext cx="3225800" cy="1814830"/>
          </a:xfrm>
          <a:prstGeom prst="rect">
            <a:avLst/>
          </a:prstGeom>
        </p:spPr>
      </p:pic>
      <p:sp>
        <p:nvSpPr>
          <p:cNvPr id="2" name="Text Box 1"/>
          <p:cNvSpPr txBox="1"/>
          <p:nvPr/>
        </p:nvSpPr>
        <p:spPr>
          <a:xfrm>
            <a:off x="325755" y="4639310"/>
            <a:ext cx="3498215" cy="368300"/>
          </a:xfrm>
          <a:prstGeom prst="rect">
            <a:avLst/>
          </a:prstGeom>
          <a:noFill/>
        </p:spPr>
        <p:txBody>
          <a:bodyPr wrap="square" rtlCol="0">
            <a:spAutoFit/>
          </a:bodyPr>
          <a:p>
            <a:r>
              <a:rPr lang="en-US" b="1"/>
              <a:t>Answer:</a:t>
            </a:r>
            <a:r>
              <a:rPr lang="en-US"/>
              <a:t> A barber / A razor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coin.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aphicFrame>
        <p:nvGraphicFramePr>
          <p:cNvPr id="3074" name="Table 3073"/>
          <p:cNvGraphicFramePr/>
          <p:nvPr/>
        </p:nvGraphicFramePr>
        <p:xfrm>
          <a:off x="152400" y="152400"/>
          <a:ext cx="8839200" cy="6232525"/>
        </p:xfrm>
        <a:graphic>
          <a:graphicData uri="http://schemas.openxmlformats.org/drawingml/2006/table">
            <a:tbl>
              <a:tblPr/>
              <a:tblGrid>
                <a:gridCol w="1768475"/>
                <a:gridCol w="1766888"/>
                <a:gridCol w="1768475"/>
                <a:gridCol w="1766887"/>
                <a:gridCol w="1768475"/>
              </a:tblGrid>
              <a:tr h="11715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latin typeface="Calibri" panose="020F050202020403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1E1C1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latin typeface="Calibri" panose="020F050202020403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1E1C1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latin typeface="Calibri" panose="020F050202020403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1E1C1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latin typeface="Calibri" panose="020F050202020403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1E1C1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latin typeface="Calibri" panose="020F050202020403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1E1C11"/>
                    </a:solidFill>
                  </a:tcPr>
                </a:tc>
              </a:tr>
              <a:tr h="12652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latin typeface="Calibri" panose="020F050202020403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latin typeface="Calibri" panose="020F050202020403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0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latin typeface="Calibri" panose="020F050202020403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AC09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latin typeface="Calibri" panose="020F050202020403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7C8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latin typeface="Calibri" panose="020F050202020403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FF"/>
                    </a:solidFill>
                  </a:tcPr>
                </a:tc>
              </a:tr>
              <a:tr h="12652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latin typeface="Calibri" panose="020F050202020403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latin typeface="Calibri" panose="020F050202020403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0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latin typeface="Calibri" panose="020F050202020403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AC09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latin typeface="Calibri" panose="020F050202020403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7C8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latin typeface="Calibri" panose="020F050202020403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FF"/>
                    </a:solidFill>
                  </a:tcPr>
                </a:tc>
              </a:tr>
              <a:tr h="12652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latin typeface="Calibri" panose="020F050202020403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latin typeface="Calibri" panose="020F050202020403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0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latin typeface="Calibri" panose="020F050202020403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AC09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latin typeface="Calibri" panose="020F050202020403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7C8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latin typeface="Calibri" panose="020F050202020403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FF"/>
                    </a:solidFill>
                  </a:tcPr>
                </a:tc>
              </a:tr>
              <a:tr h="12652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latin typeface="Calibri" panose="020F050202020403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latin typeface="Calibri" panose="020F050202020403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0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latin typeface="Calibri" panose="020F050202020403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AC09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latin typeface="Calibri" panose="020F050202020403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7C80"/>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eaLnBrk="1" hangingPunct="1">
                        <a:buNone/>
                      </a:pPr>
                      <a:endParaRPr lang="en-US" dirty="0">
                        <a:latin typeface="Calibri" panose="020F050202020403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FF"/>
                    </a:solidFill>
                  </a:tcPr>
                </a:tc>
              </a:tr>
            </a:tbl>
          </a:graphicData>
        </a:graphic>
      </p:graphicFrame>
      <p:sp>
        <p:nvSpPr>
          <p:cNvPr id="3112" name="Rectangle 7"/>
          <p:cNvSpPr/>
          <p:nvPr/>
        </p:nvSpPr>
        <p:spPr>
          <a:xfrm>
            <a:off x="533400" y="1752600"/>
            <a:ext cx="1325563" cy="708025"/>
          </a:xfrm>
          <a:prstGeom prst="rect">
            <a:avLst/>
          </a:prstGeom>
          <a:noFill/>
          <a:ln w="9525">
            <a:noFill/>
          </a:ln>
        </p:spPr>
        <p:txBody>
          <a:bodyPr wrap="none">
            <a:spAutoFit/>
          </a:bodyPr>
          <a:p>
            <a:pPr algn="ctr"/>
            <a:r>
              <a:rPr sz="4000" b="1" dirty="0">
                <a:latin typeface="Arial" panose="020B0604020202020204" pitchFamily="34" charset="0"/>
                <a:hlinkClick r:id="rId2" action="ppaction://hlinksldjump"/>
              </a:rPr>
              <a:t>$100</a:t>
            </a:r>
            <a:endParaRPr sz="4000" b="1" dirty="0">
              <a:latin typeface="Arial" panose="020B0604020202020204" pitchFamily="34" charset="0"/>
            </a:endParaRPr>
          </a:p>
        </p:txBody>
      </p:sp>
      <p:sp>
        <p:nvSpPr>
          <p:cNvPr id="3113" name="Rectangle 8"/>
          <p:cNvSpPr/>
          <p:nvPr/>
        </p:nvSpPr>
        <p:spPr>
          <a:xfrm>
            <a:off x="533400" y="2971800"/>
            <a:ext cx="1325563" cy="708025"/>
          </a:xfrm>
          <a:prstGeom prst="rect">
            <a:avLst/>
          </a:prstGeom>
          <a:noFill/>
          <a:ln w="9525">
            <a:noFill/>
          </a:ln>
        </p:spPr>
        <p:txBody>
          <a:bodyPr wrap="none">
            <a:spAutoFit/>
          </a:bodyPr>
          <a:p>
            <a:pPr algn="ctr"/>
            <a:r>
              <a:rPr sz="4000" b="1" dirty="0">
                <a:latin typeface="Arial" panose="020B0604020202020204" pitchFamily="34" charset="0"/>
                <a:hlinkClick r:id="rId3" action="ppaction://hlinksldjump"/>
              </a:rPr>
              <a:t>$200</a:t>
            </a:r>
            <a:endParaRPr sz="4000" b="1" dirty="0">
              <a:latin typeface="Arial" panose="020B0604020202020204" pitchFamily="34" charset="0"/>
            </a:endParaRPr>
          </a:p>
        </p:txBody>
      </p:sp>
      <p:sp>
        <p:nvSpPr>
          <p:cNvPr id="3114" name="Rectangle 9"/>
          <p:cNvSpPr/>
          <p:nvPr/>
        </p:nvSpPr>
        <p:spPr>
          <a:xfrm>
            <a:off x="533400" y="4267200"/>
            <a:ext cx="1325563" cy="708025"/>
          </a:xfrm>
          <a:prstGeom prst="rect">
            <a:avLst/>
          </a:prstGeom>
          <a:noFill/>
          <a:ln w="9525">
            <a:noFill/>
          </a:ln>
        </p:spPr>
        <p:txBody>
          <a:bodyPr wrap="none">
            <a:spAutoFit/>
          </a:bodyPr>
          <a:p>
            <a:pPr algn="ctr"/>
            <a:r>
              <a:rPr sz="4000" b="1" dirty="0">
                <a:latin typeface="Arial" panose="020B0604020202020204" pitchFamily="34" charset="0"/>
                <a:hlinkClick r:id="rId4" action="ppaction://hlinksldjump"/>
              </a:rPr>
              <a:t>$300</a:t>
            </a:r>
            <a:endParaRPr sz="4000" b="1" dirty="0">
              <a:latin typeface="Arial" panose="020B0604020202020204" pitchFamily="34" charset="0"/>
            </a:endParaRPr>
          </a:p>
        </p:txBody>
      </p:sp>
      <p:sp>
        <p:nvSpPr>
          <p:cNvPr id="3115" name="Rectangle 10"/>
          <p:cNvSpPr/>
          <p:nvPr/>
        </p:nvSpPr>
        <p:spPr>
          <a:xfrm>
            <a:off x="457200" y="5486400"/>
            <a:ext cx="1325563" cy="708025"/>
          </a:xfrm>
          <a:prstGeom prst="rect">
            <a:avLst/>
          </a:prstGeom>
          <a:noFill/>
          <a:ln w="9525">
            <a:noFill/>
          </a:ln>
        </p:spPr>
        <p:txBody>
          <a:bodyPr wrap="none">
            <a:spAutoFit/>
          </a:bodyPr>
          <a:p>
            <a:pPr algn="ctr"/>
            <a:r>
              <a:rPr sz="4000" b="1" dirty="0">
                <a:latin typeface="Arial" panose="020B0604020202020204" pitchFamily="34" charset="0"/>
                <a:hlinkClick r:id="rId5" action="ppaction://hlinksldjump"/>
              </a:rPr>
              <a:t>$400</a:t>
            </a:r>
            <a:endParaRPr sz="4000" b="1" dirty="0">
              <a:latin typeface="Arial" panose="020B0604020202020204" pitchFamily="34" charset="0"/>
            </a:endParaRPr>
          </a:p>
        </p:txBody>
      </p:sp>
      <p:sp>
        <p:nvSpPr>
          <p:cNvPr id="3116" name="Rectangle 11"/>
          <p:cNvSpPr/>
          <p:nvPr/>
        </p:nvSpPr>
        <p:spPr>
          <a:xfrm>
            <a:off x="2133600" y="1752600"/>
            <a:ext cx="1325563" cy="708025"/>
          </a:xfrm>
          <a:prstGeom prst="rect">
            <a:avLst/>
          </a:prstGeom>
          <a:noFill/>
          <a:ln w="9525">
            <a:noFill/>
          </a:ln>
        </p:spPr>
        <p:txBody>
          <a:bodyPr wrap="none">
            <a:spAutoFit/>
          </a:bodyPr>
          <a:p>
            <a:pPr algn="ctr"/>
            <a:r>
              <a:rPr sz="4000" b="1" dirty="0">
                <a:latin typeface="Arial" panose="020B0604020202020204" pitchFamily="34" charset="0"/>
                <a:hlinkClick r:id="rId6" action="ppaction://hlinksldjump"/>
              </a:rPr>
              <a:t>$100</a:t>
            </a:r>
            <a:endParaRPr sz="4000" b="1" dirty="0">
              <a:latin typeface="Arial" panose="020B0604020202020204" pitchFamily="34" charset="0"/>
            </a:endParaRPr>
          </a:p>
        </p:txBody>
      </p:sp>
      <p:sp>
        <p:nvSpPr>
          <p:cNvPr id="3117" name="Rectangle 12"/>
          <p:cNvSpPr/>
          <p:nvPr/>
        </p:nvSpPr>
        <p:spPr>
          <a:xfrm>
            <a:off x="2133600" y="3048000"/>
            <a:ext cx="1325563" cy="708025"/>
          </a:xfrm>
          <a:prstGeom prst="rect">
            <a:avLst/>
          </a:prstGeom>
          <a:noFill/>
          <a:ln w="9525">
            <a:noFill/>
          </a:ln>
        </p:spPr>
        <p:txBody>
          <a:bodyPr wrap="none">
            <a:spAutoFit/>
          </a:bodyPr>
          <a:p>
            <a:pPr algn="ctr"/>
            <a:r>
              <a:rPr sz="4000" b="1" dirty="0">
                <a:latin typeface="Arial" panose="020B0604020202020204" pitchFamily="34" charset="0"/>
                <a:hlinkClick r:id="rId7" action="ppaction://hlinksldjump"/>
              </a:rPr>
              <a:t>$200</a:t>
            </a:r>
            <a:endParaRPr sz="4000" b="1" dirty="0">
              <a:latin typeface="Arial" panose="020B0604020202020204" pitchFamily="34" charset="0"/>
            </a:endParaRPr>
          </a:p>
        </p:txBody>
      </p:sp>
      <p:sp>
        <p:nvSpPr>
          <p:cNvPr id="3118" name="Rectangle 13"/>
          <p:cNvSpPr/>
          <p:nvPr/>
        </p:nvSpPr>
        <p:spPr>
          <a:xfrm>
            <a:off x="2133600" y="4267200"/>
            <a:ext cx="1325563" cy="708025"/>
          </a:xfrm>
          <a:prstGeom prst="rect">
            <a:avLst/>
          </a:prstGeom>
          <a:noFill/>
          <a:ln w="9525">
            <a:noFill/>
          </a:ln>
        </p:spPr>
        <p:txBody>
          <a:bodyPr wrap="none">
            <a:spAutoFit/>
          </a:bodyPr>
          <a:p>
            <a:pPr algn="ctr"/>
            <a:r>
              <a:rPr sz="4000" b="1" dirty="0">
                <a:latin typeface="Arial" panose="020B0604020202020204" pitchFamily="34" charset="0"/>
                <a:hlinkClick r:id="rId8" action="ppaction://hlinksldjump"/>
              </a:rPr>
              <a:t>$300</a:t>
            </a:r>
            <a:endParaRPr sz="4000" b="1" dirty="0">
              <a:latin typeface="Arial" panose="020B0604020202020204" pitchFamily="34" charset="0"/>
            </a:endParaRPr>
          </a:p>
        </p:txBody>
      </p:sp>
      <p:sp>
        <p:nvSpPr>
          <p:cNvPr id="3119" name="Rectangle 14"/>
          <p:cNvSpPr/>
          <p:nvPr/>
        </p:nvSpPr>
        <p:spPr>
          <a:xfrm>
            <a:off x="3886200" y="5562600"/>
            <a:ext cx="1325563" cy="708025"/>
          </a:xfrm>
          <a:prstGeom prst="rect">
            <a:avLst/>
          </a:prstGeom>
          <a:noFill/>
          <a:ln w="9525">
            <a:noFill/>
          </a:ln>
        </p:spPr>
        <p:txBody>
          <a:bodyPr wrap="none">
            <a:spAutoFit/>
          </a:bodyPr>
          <a:p>
            <a:pPr algn="ctr"/>
            <a:r>
              <a:rPr sz="4000" b="1" dirty="0">
                <a:latin typeface="Arial" panose="020B0604020202020204" pitchFamily="34" charset="0"/>
                <a:hlinkClick r:id="rId9" action="ppaction://hlinksldjump"/>
              </a:rPr>
              <a:t>$400</a:t>
            </a:r>
            <a:endParaRPr sz="4000" b="1" dirty="0">
              <a:latin typeface="Arial" panose="020B0604020202020204" pitchFamily="34" charset="0"/>
            </a:endParaRPr>
          </a:p>
        </p:txBody>
      </p:sp>
      <p:sp>
        <p:nvSpPr>
          <p:cNvPr id="3120" name="Rectangle 15"/>
          <p:cNvSpPr/>
          <p:nvPr/>
        </p:nvSpPr>
        <p:spPr>
          <a:xfrm>
            <a:off x="5562600" y="5562600"/>
            <a:ext cx="1325563" cy="708025"/>
          </a:xfrm>
          <a:prstGeom prst="rect">
            <a:avLst/>
          </a:prstGeom>
          <a:noFill/>
          <a:ln w="9525">
            <a:noFill/>
          </a:ln>
        </p:spPr>
        <p:txBody>
          <a:bodyPr wrap="none">
            <a:spAutoFit/>
          </a:bodyPr>
          <a:p>
            <a:pPr algn="ctr"/>
            <a:r>
              <a:rPr sz="4000" b="1" dirty="0">
                <a:latin typeface="Arial" panose="020B0604020202020204" pitchFamily="34" charset="0"/>
                <a:hlinkClick r:id="rId10" action="ppaction://hlinksldjump"/>
              </a:rPr>
              <a:t>$400</a:t>
            </a:r>
            <a:endParaRPr sz="4000" b="1" dirty="0">
              <a:latin typeface="Arial" panose="020B0604020202020204" pitchFamily="34" charset="0"/>
            </a:endParaRPr>
          </a:p>
        </p:txBody>
      </p:sp>
      <p:sp>
        <p:nvSpPr>
          <p:cNvPr id="3121" name="Rectangle 16"/>
          <p:cNvSpPr/>
          <p:nvPr/>
        </p:nvSpPr>
        <p:spPr>
          <a:xfrm>
            <a:off x="7391400" y="5562600"/>
            <a:ext cx="1325563" cy="708025"/>
          </a:xfrm>
          <a:prstGeom prst="rect">
            <a:avLst/>
          </a:prstGeom>
          <a:noFill/>
          <a:ln w="9525">
            <a:noFill/>
          </a:ln>
        </p:spPr>
        <p:txBody>
          <a:bodyPr wrap="none">
            <a:spAutoFit/>
          </a:bodyPr>
          <a:p>
            <a:pPr algn="ctr"/>
            <a:r>
              <a:rPr sz="4000" b="1" dirty="0">
                <a:latin typeface="Arial" panose="020B0604020202020204" pitchFamily="34" charset="0"/>
                <a:hlinkClick r:id="rId11" action="ppaction://hlinksldjump"/>
              </a:rPr>
              <a:t>$400</a:t>
            </a:r>
            <a:endParaRPr sz="4000" b="1" dirty="0">
              <a:latin typeface="Arial" panose="020B0604020202020204" pitchFamily="34" charset="0"/>
            </a:endParaRPr>
          </a:p>
        </p:txBody>
      </p:sp>
      <p:sp>
        <p:nvSpPr>
          <p:cNvPr id="3122" name="Rectangle 17"/>
          <p:cNvSpPr/>
          <p:nvPr/>
        </p:nvSpPr>
        <p:spPr>
          <a:xfrm>
            <a:off x="2209800" y="5562600"/>
            <a:ext cx="1325563" cy="708025"/>
          </a:xfrm>
          <a:prstGeom prst="rect">
            <a:avLst/>
          </a:prstGeom>
          <a:noFill/>
          <a:ln w="9525">
            <a:noFill/>
          </a:ln>
        </p:spPr>
        <p:txBody>
          <a:bodyPr wrap="none">
            <a:spAutoFit/>
          </a:bodyPr>
          <a:p>
            <a:pPr algn="ctr"/>
            <a:r>
              <a:rPr sz="4000" b="1" dirty="0">
                <a:latin typeface="Arial" panose="020B0604020202020204" pitchFamily="34" charset="0"/>
                <a:hlinkClick r:id="rId12" action="ppaction://hlinksldjump"/>
              </a:rPr>
              <a:t>$400</a:t>
            </a:r>
            <a:endParaRPr sz="4000" b="1" dirty="0">
              <a:latin typeface="Arial" panose="020B0604020202020204" pitchFamily="34" charset="0"/>
            </a:endParaRPr>
          </a:p>
        </p:txBody>
      </p:sp>
      <p:sp>
        <p:nvSpPr>
          <p:cNvPr id="3123" name="Rectangle 18"/>
          <p:cNvSpPr/>
          <p:nvPr/>
        </p:nvSpPr>
        <p:spPr>
          <a:xfrm>
            <a:off x="3810000" y="4267200"/>
            <a:ext cx="1325563" cy="708025"/>
          </a:xfrm>
          <a:prstGeom prst="rect">
            <a:avLst/>
          </a:prstGeom>
          <a:noFill/>
          <a:ln w="9525">
            <a:noFill/>
          </a:ln>
        </p:spPr>
        <p:txBody>
          <a:bodyPr wrap="none">
            <a:spAutoFit/>
          </a:bodyPr>
          <a:p>
            <a:pPr algn="ctr"/>
            <a:r>
              <a:rPr sz="4000" b="1" dirty="0">
                <a:latin typeface="Arial" panose="020B0604020202020204" pitchFamily="34" charset="0"/>
                <a:hlinkClick r:id="rId13" action="ppaction://hlinksldjump"/>
              </a:rPr>
              <a:t>$300</a:t>
            </a:r>
            <a:endParaRPr sz="4000" b="1" dirty="0">
              <a:latin typeface="Arial" panose="020B0604020202020204" pitchFamily="34" charset="0"/>
            </a:endParaRPr>
          </a:p>
        </p:txBody>
      </p:sp>
      <p:sp>
        <p:nvSpPr>
          <p:cNvPr id="3124" name="Rectangle 19"/>
          <p:cNvSpPr/>
          <p:nvPr/>
        </p:nvSpPr>
        <p:spPr>
          <a:xfrm>
            <a:off x="5486400" y="4267200"/>
            <a:ext cx="1325563" cy="708025"/>
          </a:xfrm>
          <a:prstGeom prst="rect">
            <a:avLst/>
          </a:prstGeom>
          <a:noFill/>
          <a:ln w="9525">
            <a:noFill/>
          </a:ln>
        </p:spPr>
        <p:txBody>
          <a:bodyPr wrap="none">
            <a:spAutoFit/>
          </a:bodyPr>
          <a:p>
            <a:pPr algn="ctr"/>
            <a:r>
              <a:rPr sz="4000" b="1" dirty="0">
                <a:latin typeface="Arial" panose="020B0604020202020204" pitchFamily="34" charset="0"/>
                <a:hlinkClick r:id="rId14" action="ppaction://hlinksldjump"/>
              </a:rPr>
              <a:t>$300</a:t>
            </a:r>
            <a:endParaRPr sz="4000" b="1" dirty="0">
              <a:latin typeface="Arial" panose="020B0604020202020204" pitchFamily="34" charset="0"/>
            </a:endParaRPr>
          </a:p>
        </p:txBody>
      </p:sp>
      <p:sp>
        <p:nvSpPr>
          <p:cNvPr id="3125" name="Rectangle 20"/>
          <p:cNvSpPr/>
          <p:nvPr/>
        </p:nvSpPr>
        <p:spPr>
          <a:xfrm>
            <a:off x="7315200" y="4267200"/>
            <a:ext cx="1325563" cy="708025"/>
          </a:xfrm>
          <a:prstGeom prst="rect">
            <a:avLst/>
          </a:prstGeom>
          <a:noFill/>
          <a:ln w="9525">
            <a:noFill/>
          </a:ln>
        </p:spPr>
        <p:txBody>
          <a:bodyPr wrap="none">
            <a:spAutoFit/>
          </a:bodyPr>
          <a:p>
            <a:pPr algn="ctr"/>
            <a:r>
              <a:rPr sz="4000" b="1" dirty="0">
                <a:latin typeface="Arial" panose="020B0604020202020204" pitchFamily="34" charset="0"/>
                <a:hlinkClick r:id="rId15" action="ppaction://hlinksldjump"/>
              </a:rPr>
              <a:t>$300</a:t>
            </a:r>
            <a:endParaRPr sz="4000" b="1" dirty="0">
              <a:latin typeface="Arial" panose="020B0604020202020204" pitchFamily="34" charset="0"/>
            </a:endParaRPr>
          </a:p>
        </p:txBody>
      </p:sp>
      <p:sp>
        <p:nvSpPr>
          <p:cNvPr id="3126" name="Rectangle 21"/>
          <p:cNvSpPr/>
          <p:nvPr/>
        </p:nvSpPr>
        <p:spPr>
          <a:xfrm>
            <a:off x="3810000" y="3048000"/>
            <a:ext cx="1325563" cy="708025"/>
          </a:xfrm>
          <a:prstGeom prst="rect">
            <a:avLst/>
          </a:prstGeom>
          <a:noFill/>
          <a:ln w="9525">
            <a:noFill/>
          </a:ln>
        </p:spPr>
        <p:txBody>
          <a:bodyPr wrap="none">
            <a:spAutoFit/>
          </a:bodyPr>
          <a:p>
            <a:pPr algn="ctr"/>
            <a:r>
              <a:rPr sz="4000" b="1" dirty="0">
                <a:latin typeface="Arial" panose="020B0604020202020204" pitchFamily="34" charset="0"/>
                <a:hlinkClick r:id="rId16" action="ppaction://hlinksldjump"/>
              </a:rPr>
              <a:t>$200</a:t>
            </a:r>
            <a:endParaRPr sz="4000" b="1" dirty="0">
              <a:latin typeface="Arial" panose="020B0604020202020204" pitchFamily="34" charset="0"/>
            </a:endParaRPr>
          </a:p>
        </p:txBody>
      </p:sp>
      <p:sp>
        <p:nvSpPr>
          <p:cNvPr id="3127" name="Rectangle 22"/>
          <p:cNvSpPr/>
          <p:nvPr/>
        </p:nvSpPr>
        <p:spPr>
          <a:xfrm>
            <a:off x="5486400" y="3048000"/>
            <a:ext cx="1325563" cy="708025"/>
          </a:xfrm>
          <a:prstGeom prst="rect">
            <a:avLst/>
          </a:prstGeom>
          <a:noFill/>
          <a:ln w="9525">
            <a:noFill/>
          </a:ln>
        </p:spPr>
        <p:txBody>
          <a:bodyPr wrap="none">
            <a:spAutoFit/>
          </a:bodyPr>
          <a:p>
            <a:pPr algn="ctr"/>
            <a:r>
              <a:rPr sz="4000" b="1" dirty="0">
                <a:latin typeface="Arial" panose="020B0604020202020204" pitchFamily="34" charset="0"/>
                <a:hlinkClick r:id="rId17" action="ppaction://hlinksldjump"/>
              </a:rPr>
              <a:t>$200</a:t>
            </a:r>
            <a:endParaRPr sz="4000" b="1" dirty="0">
              <a:latin typeface="Arial" panose="020B0604020202020204" pitchFamily="34" charset="0"/>
            </a:endParaRPr>
          </a:p>
        </p:txBody>
      </p:sp>
      <p:sp>
        <p:nvSpPr>
          <p:cNvPr id="3128" name="Rectangle 23"/>
          <p:cNvSpPr/>
          <p:nvPr/>
        </p:nvSpPr>
        <p:spPr>
          <a:xfrm>
            <a:off x="7467600" y="3048000"/>
            <a:ext cx="1325563" cy="708025"/>
          </a:xfrm>
          <a:prstGeom prst="rect">
            <a:avLst/>
          </a:prstGeom>
          <a:noFill/>
          <a:ln w="9525">
            <a:noFill/>
          </a:ln>
        </p:spPr>
        <p:txBody>
          <a:bodyPr wrap="none">
            <a:spAutoFit/>
          </a:bodyPr>
          <a:p>
            <a:pPr algn="ctr"/>
            <a:r>
              <a:rPr sz="4000" b="1" dirty="0">
                <a:latin typeface="Arial" panose="020B0604020202020204" pitchFamily="34" charset="0"/>
                <a:hlinkClick r:id="rId18" action="ppaction://hlinksldjump"/>
              </a:rPr>
              <a:t>$200</a:t>
            </a:r>
            <a:endParaRPr sz="4000" b="1" dirty="0">
              <a:latin typeface="Arial" panose="020B0604020202020204" pitchFamily="34" charset="0"/>
            </a:endParaRPr>
          </a:p>
        </p:txBody>
      </p:sp>
      <p:sp>
        <p:nvSpPr>
          <p:cNvPr id="3129" name="Rectangle 24"/>
          <p:cNvSpPr/>
          <p:nvPr/>
        </p:nvSpPr>
        <p:spPr>
          <a:xfrm>
            <a:off x="5486400" y="1828800"/>
            <a:ext cx="1325563" cy="708025"/>
          </a:xfrm>
          <a:prstGeom prst="rect">
            <a:avLst/>
          </a:prstGeom>
          <a:noFill/>
          <a:ln w="9525">
            <a:noFill/>
          </a:ln>
        </p:spPr>
        <p:txBody>
          <a:bodyPr wrap="none">
            <a:spAutoFit/>
          </a:bodyPr>
          <a:p>
            <a:pPr algn="ctr"/>
            <a:r>
              <a:rPr sz="4000" b="1" dirty="0">
                <a:latin typeface="Arial" panose="020B0604020202020204" pitchFamily="34" charset="0"/>
                <a:hlinkClick r:id="rId19" action="ppaction://hlinksldjump"/>
              </a:rPr>
              <a:t>$100</a:t>
            </a:r>
            <a:endParaRPr sz="4000" b="1" dirty="0">
              <a:latin typeface="Arial" panose="020B0604020202020204" pitchFamily="34" charset="0"/>
            </a:endParaRPr>
          </a:p>
        </p:txBody>
      </p:sp>
      <p:sp>
        <p:nvSpPr>
          <p:cNvPr id="3130" name="Rectangle 25"/>
          <p:cNvSpPr/>
          <p:nvPr/>
        </p:nvSpPr>
        <p:spPr>
          <a:xfrm>
            <a:off x="7315200" y="1828800"/>
            <a:ext cx="1325563" cy="708025"/>
          </a:xfrm>
          <a:prstGeom prst="rect">
            <a:avLst/>
          </a:prstGeom>
          <a:noFill/>
          <a:ln w="9525">
            <a:noFill/>
          </a:ln>
        </p:spPr>
        <p:txBody>
          <a:bodyPr wrap="none">
            <a:spAutoFit/>
          </a:bodyPr>
          <a:p>
            <a:pPr algn="ctr"/>
            <a:r>
              <a:rPr sz="4000" b="1" dirty="0">
                <a:latin typeface="Arial" panose="020B0604020202020204" pitchFamily="34" charset="0"/>
                <a:hlinkClick r:id="rId20" action="ppaction://hlinksldjump"/>
              </a:rPr>
              <a:t>$100</a:t>
            </a:r>
            <a:endParaRPr sz="4000" b="1" dirty="0">
              <a:latin typeface="Arial" panose="020B0604020202020204" pitchFamily="34" charset="0"/>
            </a:endParaRPr>
          </a:p>
        </p:txBody>
      </p:sp>
      <p:sp>
        <p:nvSpPr>
          <p:cNvPr id="3131" name="Rectangle 26"/>
          <p:cNvSpPr/>
          <p:nvPr/>
        </p:nvSpPr>
        <p:spPr>
          <a:xfrm>
            <a:off x="3886200" y="1828800"/>
            <a:ext cx="1325563" cy="708025"/>
          </a:xfrm>
          <a:prstGeom prst="rect">
            <a:avLst/>
          </a:prstGeom>
          <a:noFill/>
          <a:ln w="9525">
            <a:noFill/>
          </a:ln>
        </p:spPr>
        <p:txBody>
          <a:bodyPr wrap="none">
            <a:spAutoFit/>
          </a:bodyPr>
          <a:p>
            <a:pPr algn="ctr"/>
            <a:r>
              <a:rPr sz="4000" b="1" dirty="0">
                <a:latin typeface="Arial" panose="020B0604020202020204" pitchFamily="34" charset="0"/>
                <a:hlinkClick r:id="rId21" action="ppaction://hlinksldjump"/>
              </a:rPr>
              <a:t>$100</a:t>
            </a:r>
            <a:endParaRPr sz="4000" b="1" dirty="0">
              <a:latin typeface="Arial" panose="020B0604020202020204" pitchFamily="34" charset="0"/>
            </a:endParaRPr>
          </a:p>
        </p:txBody>
      </p:sp>
      <p:sp>
        <p:nvSpPr>
          <p:cNvPr id="3132" name="Text Box 66"/>
          <p:cNvSpPr txBox="1"/>
          <p:nvPr/>
        </p:nvSpPr>
        <p:spPr>
          <a:xfrm>
            <a:off x="152400" y="609600"/>
            <a:ext cx="8564880" cy="398780"/>
          </a:xfrm>
          <a:prstGeom prst="rect">
            <a:avLst/>
          </a:prstGeom>
          <a:noFill/>
          <a:ln w="9525">
            <a:noFill/>
          </a:ln>
        </p:spPr>
        <p:txBody>
          <a:bodyPr wrap="square">
            <a:spAutoFit/>
          </a:bodyPr>
          <a:p>
            <a:pPr algn="l">
              <a:spcBef>
                <a:spcPct val="50000"/>
              </a:spcBef>
            </a:pPr>
            <a:r>
              <a:rPr lang="en-US" sz="2000" b="1" dirty="0">
                <a:solidFill>
                  <a:schemeClr val="bg1"/>
                </a:solidFill>
                <a:latin typeface="Arial" panose="020B0604020202020204" pitchFamily="34" charset="0"/>
              </a:rPr>
              <a:t>          A                      B                       C                      D                       E</a:t>
            </a:r>
            <a:endParaRPr lang="en-US" sz="2000" b="1" dirty="0">
              <a:solidFill>
                <a:schemeClr val="bg1"/>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p:sp>
        <p:nvSpPr>
          <p:cNvPr id="6" name="Action Button: Back or Previous 5">
            <a:hlinkClick r:id="rId1" action="ppaction://hlinksldjump" highlightClick="1">
              <a:snd r:embed="rId2" name="arrow.wav"/>
            </a:hlinkClick>
          </p:cNvPr>
          <p:cNvSpPr/>
          <p:nvPr/>
        </p:nvSpPr>
        <p:spPr>
          <a:xfrm>
            <a:off x="7239000" y="6248400"/>
            <a:ext cx="1905000" cy="609600"/>
          </a:xfrm>
          <a:prstGeom prst="actionButtonBackPrevious">
            <a:avLst/>
          </a:prstGeom>
        </p:spPr>
        <p:style>
          <a:lnRef idx="3">
            <a:schemeClr val="lt1"/>
          </a:lnRef>
          <a:fillRef idx="1">
            <a:schemeClr val="dk1"/>
          </a:fillRef>
          <a:effectRef idx="1">
            <a:schemeClr val="dk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endParaRPr dirty="0">
              <a:solidFill>
                <a:srgbClr val="FFFFFF"/>
              </a:solidFill>
              <a:latin typeface="Calibri" panose="020F0502020204030204" pitchFamily="34" charset="0"/>
            </a:endParaRPr>
          </a:p>
        </p:txBody>
      </p:sp>
      <p:sp>
        <p:nvSpPr>
          <p:cNvPr id="5" name="TextBox 11"/>
          <p:cNvSpPr txBox="1"/>
          <p:nvPr/>
        </p:nvSpPr>
        <p:spPr>
          <a:xfrm>
            <a:off x="609600" y="2590800"/>
            <a:ext cx="8686800" cy="1753235"/>
          </a:xfrm>
          <a:prstGeom prst="rect">
            <a:avLst/>
          </a:prstGeom>
          <a:noFill/>
          <a:ln w="9525">
            <a:noFill/>
          </a:ln>
        </p:spPr>
        <p:txBody>
          <a:bodyPr>
            <a:spAutoFit/>
          </a:bodyPr>
          <a:p>
            <a:r>
              <a:rPr lang="en-US" sz="5400" b="1" dirty="0">
                <a:solidFill>
                  <a:srgbClr val="1E1C11"/>
                </a:solidFill>
                <a:latin typeface="Comic Sans MS" panose="030F0702030302020204" pitchFamily="66" charset="0"/>
                <a:ea typeface="SimSun" panose="02010600030101010101" pitchFamily="2" charset="-122"/>
              </a:rPr>
              <a:t>What gets wetter as it dries?</a:t>
            </a:r>
            <a:endParaRPr lang="en-US" sz="5400" b="1" dirty="0">
              <a:solidFill>
                <a:srgbClr val="1E1C11"/>
              </a:solidFill>
              <a:latin typeface="Comic Sans MS" panose="030F0702030302020204" pitchFamily="66" charset="0"/>
              <a:ea typeface="SimSun" panose="02010600030101010101" pitchFamily="2" charset="-122"/>
            </a:endParaRPr>
          </a:p>
        </p:txBody>
      </p:sp>
      <p:sp>
        <p:nvSpPr>
          <p:cNvPr id="21508" name="TextBox 11"/>
          <p:cNvSpPr txBox="1"/>
          <p:nvPr/>
        </p:nvSpPr>
        <p:spPr>
          <a:xfrm>
            <a:off x="0" y="0"/>
            <a:ext cx="8686800" cy="914400"/>
          </a:xfrm>
          <a:prstGeom prst="rect">
            <a:avLst/>
          </a:prstGeom>
          <a:noFill/>
          <a:ln w="9525">
            <a:noFill/>
          </a:ln>
        </p:spPr>
        <p:txBody>
          <a:bodyPr>
            <a:spAutoFit/>
          </a:bodyPr>
          <a:p>
            <a:r>
              <a:rPr lang="en-US" altLang="zh-CN" sz="5400" b="1" dirty="0">
                <a:solidFill>
                  <a:srgbClr val="0000CC"/>
                </a:solidFill>
                <a:latin typeface="Comic Sans MS" panose="030F0702030302020204" pitchFamily="66" charset="0"/>
                <a:ea typeface="SimSun" panose="02010600030101010101" pitchFamily="2" charset="-122"/>
              </a:rPr>
              <a:t>$200</a:t>
            </a:r>
            <a:endParaRPr lang="zh-CN" altLang="en-US" sz="5400" b="1" dirty="0">
              <a:solidFill>
                <a:srgbClr val="0000CC"/>
              </a:solidFill>
              <a:latin typeface="Comic Sans MS" panose="030F0702030302020204" pitchFamily="66" charset="0"/>
              <a:ea typeface="SimSun" panose="02010600030101010101" pitchFamily="2" charset="-122"/>
            </a:endParaRPr>
          </a:p>
        </p:txBody>
      </p:sp>
      <p:pic>
        <p:nvPicPr>
          <p:cNvPr id="3" name="Picture 2" descr="60 second countdown"/>
          <p:cNvPicPr>
            <a:picLocks noChangeAspect="1"/>
          </p:cNvPicPr>
          <p:nvPr/>
        </p:nvPicPr>
        <p:blipFill>
          <a:blip r:embed="rId3"/>
          <a:stretch>
            <a:fillRect/>
          </a:stretch>
        </p:blipFill>
        <p:spPr>
          <a:xfrm>
            <a:off x="4013200" y="5043170"/>
            <a:ext cx="3225800" cy="1814830"/>
          </a:xfrm>
          <a:prstGeom prst="rect">
            <a:avLst/>
          </a:prstGeom>
        </p:spPr>
      </p:pic>
      <p:sp>
        <p:nvSpPr>
          <p:cNvPr id="2" name="Text Box 1"/>
          <p:cNvSpPr txBox="1"/>
          <p:nvPr/>
        </p:nvSpPr>
        <p:spPr>
          <a:xfrm>
            <a:off x="325755" y="4639310"/>
            <a:ext cx="3498215" cy="368300"/>
          </a:xfrm>
          <a:prstGeom prst="rect">
            <a:avLst/>
          </a:prstGeom>
          <a:noFill/>
        </p:spPr>
        <p:txBody>
          <a:bodyPr wrap="square" rtlCol="0">
            <a:spAutoFit/>
          </a:bodyPr>
          <a:p>
            <a:r>
              <a:rPr lang="en-US" b="1"/>
              <a:t>Answer:</a:t>
            </a:r>
            <a:r>
              <a:rPr lang="en-US"/>
              <a:t> A towel</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coin.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p:sp>
        <p:nvSpPr>
          <p:cNvPr id="6" name="Action Button: Back or Previous 5">
            <a:hlinkClick r:id="rId1" action="ppaction://hlinksldjump" highlightClick="1">
              <a:snd r:embed="rId2" name="arrow.wav"/>
            </a:hlinkClick>
          </p:cNvPr>
          <p:cNvSpPr/>
          <p:nvPr/>
        </p:nvSpPr>
        <p:spPr>
          <a:xfrm>
            <a:off x="7239000" y="6248400"/>
            <a:ext cx="1905000" cy="609600"/>
          </a:xfrm>
          <a:prstGeom prst="actionButtonBackPrevious">
            <a:avLst/>
          </a:prstGeom>
        </p:spPr>
        <p:style>
          <a:lnRef idx="3">
            <a:schemeClr val="lt1"/>
          </a:lnRef>
          <a:fillRef idx="1">
            <a:schemeClr val="dk1"/>
          </a:fillRef>
          <a:effectRef idx="1">
            <a:schemeClr val="dk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endParaRPr dirty="0">
              <a:solidFill>
                <a:srgbClr val="FFFFFF"/>
              </a:solidFill>
              <a:latin typeface="Calibri" panose="020F0502020204030204" pitchFamily="34" charset="0"/>
            </a:endParaRPr>
          </a:p>
        </p:txBody>
      </p:sp>
      <p:sp>
        <p:nvSpPr>
          <p:cNvPr id="5" name="TextBox 11"/>
          <p:cNvSpPr txBox="1"/>
          <p:nvPr/>
        </p:nvSpPr>
        <p:spPr>
          <a:xfrm>
            <a:off x="367030" y="914400"/>
            <a:ext cx="8686800" cy="4246245"/>
          </a:xfrm>
          <a:prstGeom prst="rect">
            <a:avLst/>
          </a:prstGeom>
          <a:noFill/>
          <a:ln w="9525">
            <a:noFill/>
          </a:ln>
        </p:spPr>
        <p:txBody>
          <a:bodyPr>
            <a:spAutoFit/>
          </a:bodyPr>
          <a:p>
            <a:r>
              <a:rPr lang="en-US" sz="5400" b="1" dirty="0">
                <a:solidFill>
                  <a:srgbClr val="1E1C11"/>
                </a:solidFill>
                <a:latin typeface="Comic Sans MS" panose="030F0702030302020204" pitchFamily="66" charset="0"/>
                <a:ea typeface="SimSun" panose="02010600030101010101" pitchFamily="2" charset="-122"/>
              </a:rPr>
              <a:t> I’m tallest when I'm born, shorter when I’m young, and shortest when I’m old. What am I?</a:t>
            </a:r>
            <a:endParaRPr lang="en-US" sz="5400" b="1" dirty="0">
              <a:solidFill>
                <a:srgbClr val="1E1C11"/>
              </a:solidFill>
              <a:latin typeface="Comic Sans MS" panose="030F0702030302020204" pitchFamily="66" charset="0"/>
              <a:ea typeface="SimSun" panose="02010600030101010101" pitchFamily="2" charset="-122"/>
            </a:endParaRPr>
          </a:p>
        </p:txBody>
      </p:sp>
      <p:sp>
        <p:nvSpPr>
          <p:cNvPr id="22532" name="TextBox 11"/>
          <p:cNvSpPr txBox="1"/>
          <p:nvPr/>
        </p:nvSpPr>
        <p:spPr>
          <a:xfrm>
            <a:off x="0" y="0"/>
            <a:ext cx="8686800" cy="914400"/>
          </a:xfrm>
          <a:prstGeom prst="rect">
            <a:avLst/>
          </a:prstGeom>
          <a:noFill/>
          <a:ln w="9525">
            <a:noFill/>
          </a:ln>
        </p:spPr>
        <p:txBody>
          <a:bodyPr>
            <a:spAutoFit/>
          </a:bodyPr>
          <a:p>
            <a:r>
              <a:rPr lang="en-US" altLang="zh-CN" sz="5400" b="1" dirty="0">
                <a:solidFill>
                  <a:srgbClr val="0000CC"/>
                </a:solidFill>
                <a:latin typeface="Comic Sans MS" panose="030F0702030302020204" pitchFamily="66" charset="0"/>
                <a:ea typeface="SimSun" panose="02010600030101010101" pitchFamily="2" charset="-122"/>
              </a:rPr>
              <a:t>$300</a:t>
            </a:r>
            <a:endParaRPr lang="zh-CN" altLang="en-US" sz="5400" b="1" dirty="0">
              <a:solidFill>
                <a:srgbClr val="0000CC"/>
              </a:solidFill>
              <a:latin typeface="Comic Sans MS" panose="030F0702030302020204" pitchFamily="66" charset="0"/>
              <a:ea typeface="SimSun" panose="02010600030101010101" pitchFamily="2" charset="-122"/>
            </a:endParaRPr>
          </a:p>
        </p:txBody>
      </p:sp>
      <p:pic>
        <p:nvPicPr>
          <p:cNvPr id="3" name="Picture 2" descr="60 second countdown"/>
          <p:cNvPicPr>
            <a:picLocks noChangeAspect="1"/>
          </p:cNvPicPr>
          <p:nvPr/>
        </p:nvPicPr>
        <p:blipFill>
          <a:blip r:embed="rId3"/>
          <a:stretch>
            <a:fillRect/>
          </a:stretch>
        </p:blipFill>
        <p:spPr>
          <a:xfrm>
            <a:off x="4013200" y="5043170"/>
            <a:ext cx="3225800" cy="1814830"/>
          </a:xfrm>
          <a:prstGeom prst="rect">
            <a:avLst/>
          </a:prstGeom>
        </p:spPr>
      </p:pic>
      <p:sp>
        <p:nvSpPr>
          <p:cNvPr id="2" name="Text Box 1"/>
          <p:cNvSpPr txBox="1"/>
          <p:nvPr/>
        </p:nvSpPr>
        <p:spPr>
          <a:xfrm>
            <a:off x="211455" y="5160645"/>
            <a:ext cx="3498215" cy="368300"/>
          </a:xfrm>
          <a:prstGeom prst="rect">
            <a:avLst/>
          </a:prstGeom>
          <a:noFill/>
        </p:spPr>
        <p:txBody>
          <a:bodyPr wrap="square" rtlCol="0">
            <a:spAutoFit/>
          </a:bodyPr>
          <a:p>
            <a:r>
              <a:rPr lang="en-US" b="1"/>
              <a:t>Answer:</a:t>
            </a:r>
            <a:r>
              <a:rPr lang="en-US"/>
              <a:t> A candle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coin.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p:sp>
        <p:nvSpPr>
          <p:cNvPr id="6" name="Action Button: Back or Previous 5">
            <a:hlinkClick r:id="rId1" action="ppaction://hlinksldjump" highlightClick="1">
              <a:snd r:embed="rId2" name="arrow.wav"/>
            </a:hlinkClick>
          </p:cNvPr>
          <p:cNvSpPr/>
          <p:nvPr/>
        </p:nvSpPr>
        <p:spPr>
          <a:xfrm>
            <a:off x="7239000" y="6248400"/>
            <a:ext cx="1905000" cy="609600"/>
          </a:xfrm>
          <a:prstGeom prst="actionButtonBackPrevious">
            <a:avLst/>
          </a:prstGeom>
        </p:spPr>
        <p:style>
          <a:lnRef idx="3">
            <a:schemeClr val="lt1"/>
          </a:lnRef>
          <a:fillRef idx="1">
            <a:schemeClr val="dk1"/>
          </a:fillRef>
          <a:effectRef idx="1">
            <a:schemeClr val="dk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endParaRPr dirty="0">
              <a:solidFill>
                <a:srgbClr val="FFFFFF"/>
              </a:solidFill>
              <a:latin typeface="Calibri" panose="020F0502020204030204" pitchFamily="34" charset="0"/>
            </a:endParaRPr>
          </a:p>
        </p:txBody>
      </p:sp>
      <p:sp>
        <p:nvSpPr>
          <p:cNvPr id="5" name="TextBox 11"/>
          <p:cNvSpPr txBox="1"/>
          <p:nvPr/>
        </p:nvSpPr>
        <p:spPr>
          <a:xfrm>
            <a:off x="0" y="1042670"/>
            <a:ext cx="8686800" cy="3415030"/>
          </a:xfrm>
          <a:prstGeom prst="rect">
            <a:avLst/>
          </a:prstGeom>
          <a:noFill/>
          <a:ln w="9525">
            <a:noFill/>
          </a:ln>
        </p:spPr>
        <p:txBody>
          <a:bodyPr wrap="square">
            <a:spAutoFit/>
          </a:bodyPr>
          <a:p>
            <a:r>
              <a:rPr lang="en-US" sz="5400" b="1" dirty="0">
                <a:solidFill>
                  <a:srgbClr val="1E1C11"/>
                </a:solidFill>
                <a:latin typeface="Comic Sans MS" panose="030F0702030302020204" pitchFamily="66" charset="0"/>
                <a:ea typeface="SimSun" panose="02010600030101010101" pitchFamily="2" charset="-122"/>
              </a:rPr>
              <a:t>The more of this there is, the less you see. What is it?</a:t>
            </a:r>
            <a:endParaRPr lang="en-US" sz="5400" b="1" dirty="0">
              <a:solidFill>
                <a:srgbClr val="1E1C11"/>
              </a:solidFill>
              <a:latin typeface="Comic Sans MS" panose="030F0702030302020204" pitchFamily="66" charset="0"/>
              <a:ea typeface="SimSun" panose="02010600030101010101" pitchFamily="2" charset="-122"/>
            </a:endParaRPr>
          </a:p>
          <a:p>
            <a:endParaRPr lang="en-US" sz="5400" b="1" dirty="0">
              <a:solidFill>
                <a:srgbClr val="1E1C11"/>
              </a:solidFill>
              <a:latin typeface="Comic Sans MS" panose="030F0702030302020204" pitchFamily="66" charset="0"/>
              <a:ea typeface="SimSun" panose="02010600030101010101" pitchFamily="2" charset="-122"/>
            </a:endParaRPr>
          </a:p>
        </p:txBody>
      </p:sp>
      <p:sp>
        <p:nvSpPr>
          <p:cNvPr id="23556" name="TextBox 11"/>
          <p:cNvSpPr txBox="1"/>
          <p:nvPr/>
        </p:nvSpPr>
        <p:spPr>
          <a:xfrm>
            <a:off x="0" y="0"/>
            <a:ext cx="8686800" cy="914400"/>
          </a:xfrm>
          <a:prstGeom prst="rect">
            <a:avLst/>
          </a:prstGeom>
          <a:noFill/>
          <a:ln w="9525">
            <a:noFill/>
          </a:ln>
        </p:spPr>
        <p:txBody>
          <a:bodyPr>
            <a:spAutoFit/>
          </a:bodyPr>
          <a:p>
            <a:r>
              <a:rPr lang="en-US" altLang="zh-CN" sz="5400" b="1" dirty="0">
                <a:solidFill>
                  <a:srgbClr val="0000CC"/>
                </a:solidFill>
                <a:latin typeface="Comic Sans MS" panose="030F0702030302020204" pitchFamily="66" charset="0"/>
                <a:ea typeface="SimSun" panose="02010600030101010101" pitchFamily="2" charset="-122"/>
              </a:rPr>
              <a:t>$400</a:t>
            </a:r>
            <a:endParaRPr lang="zh-CN" altLang="en-US" sz="5400" b="1" dirty="0">
              <a:solidFill>
                <a:srgbClr val="0000CC"/>
              </a:solidFill>
              <a:latin typeface="Comic Sans MS" panose="030F0702030302020204" pitchFamily="66" charset="0"/>
              <a:ea typeface="SimSun" panose="02010600030101010101" pitchFamily="2" charset="-122"/>
            </a:endParaRPr>
          </a:p>
        </p:txBody>
      </p:sp>
      <p:pic>
        <p:nvPicPr>
          <p:cNvPr id="3" name="Picture 2" descr="60 second countdown"/>
          <p:cNvPicPr>
            <a:picLocks noChangeAspect="1"/>
          </p:cNvPicPr>
          <p:nvPr/>
        </p:nvPicPr>
        <p:blipFill>
          <a:blip r:embed="rId3"/>
          <a:stretch>
            <a:fillRect/>
          </a:stretch>
        </p:blipFill>
        <p:spPr>
          <a:xfrm>
            <a:off x="4013200" y="5043170"/>
            <a:ext cx="3225800" cy="1814830"/>
          </a:xfrm>
          <a:prstGeom prst="rect">
            <a:avLst/>
          </a:prstGeom>
        </p:spPr>
      </p:pic>
      <p:sp>
        <p:nvSpPr>
          <p:cNvPr id="2" name="Text Box 1"/>
          <p:cNvSpPr txBox="1"/>
          <p:nvPr/>
        </p:nvSpPr>
        <p:spPr>
          <a:xfrm>
            <a:off x="325755" y="4639310"/>
            <a:ext cx="3498215" cy="368300"/>
          </a:xfrm>
          <a:prstGeom prst="rect">
            <a:avLst/>
          </a:prstGeom>
          <a:noFill/>
        </p:spPr>
        <p:txBody>
          <a:bodyPr wrap="square" rtlCol="0">
            <a:spAutoFit/>
          </a:bodyPr>
          <a:p>
            <a:r>
              <a:rPr lang="en-US" b="1"/>
              <a:t>Answer:</a:t>
            </a:r>
            <a:r>
              <a:rPr lang="en-US"/>
              <a:t> Darkness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coin.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p:sp>
        <p:nvSpPr>
          <p:cNvPr id="6" name="Action Button: Back or Previous 5">
            <a:hlinkClick r:id="rId1" action="ppaction://hlinksldjump" highlightClick="1">
              <a:snd r:embed="rId2" name="arrow.wav"/>
            </a:hlinkClick>
          </p:cNvPr>
          <p:cNvSpPr/>
          <p:nvPr/>
        </p:nvSpPr>
        <p:spPr>
          <a:xfrm>
            <a:off x="7239000" y="6172200"/>
            <a:ext cx="1905000" cy="685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endParaRPr dirty="0">
              <a:solidFill>
                <a:srgbClr val="FFFFFF"/>
              </a:solidFill>
              <a:latin typeface="Calibri" panose="020F0502020204030204" pitchFamily="34" charset="0"/>
            </a:endParaRPr>
          </a:p>
        </p:txBody>
      </p:sp>
      <p:sp>
        <p:nvSpPr>
          <p:cNvPr id="4099" name="TextBox 11"/>
          <p:cNvSpPr txBox="1"/>
          <p:nvPr/>
        </p:nvSpPr>
        <p:spPr>
          <a:xfrm>
            <a:off x="228600" y="457200"/>
            <a:ext cx="8686800" cy="914400"/>
          </a:xfrm>
          <a:prstGeom prst="rect">
            <a:avLst/>
          </a:prstGeom>
          <a:noFill/>
          <a:ln w="9525">
            <a:noFill/>
          </a:ln>
        </p:spPr>
        <p:txBody>
          <a:bodyPr>
            <a:spAutoFit/>
          </a:bodyPr>
          <a:p>
            <a:r>
              <a:rPr lang="en-US" altLang="zh-CN" sz="5400" b="1" dirty="0">
                <a:solidFill>
                  <a:srgbClr val="0000CC"/>
                </a:solidFill>
                <a:latin typeface="Comic Sans MS" panose="030F0702030302020204" pitchFamily="66" charset="0"/>
                <a:ea typeface="SimSun" panose="02010600030101010101" pitchFamily="2" charset="-122"/>
              </a:rPr>
              <a:t>$100</a:t>
            </a:r>
            <a:endParaRPr lang="zh-CN" altLang="en-US" sz="5400" b="1" dirty="0">
              <a:solidFill>
                <a:srgbClr val="0000CC"/>
              </a:solidFill>
              <a:latin typeface="Comic Sans MS" panose="030F0702030302020204" pitchFamily="66" charset="0"/>
              <a:ea typeface="SimSun" panose="02010600030101010101" pitchFamily="2" charset="-122"/>
            </a:endParaRPr>
          </a:p>
        </p:txBody>
      </p:sp>
      <p:sp>
        <p:nvSpPr>
          <p:cNvPr id="2" name="TextBox 11"/>
          <p:cNvSpPr txBox="1"/>
          <p:nvPr/>
        </p:nvSpPr>
        <p:spPr>
          <a:xfrm>
            <a:off x="457200" y="2291080"/>
            <a:ext cx="8686800" cy="1753235"/>
          </a:xfrm>
          <a:prstGeom prst="rect">
            <a:avLst/>
          </a:prstGeom>
          <a:noFill/>
          <a:ln w="9525">
            <a:noFill/>
          </a:ln>
        </p:spPr>
        <p:txBody>
          <a:bodyPr>
            <a:spAutoFit/>
          </a:bodyPr>
          <a:p>
            <a:r>
              <a:rPr lang="en-US" sz="5400" b="1" dirty="0">
                <a:solidFill>
                  <a:srgbClr val="1E1C11"/>
                </a:solidFill>
                <a:latin typeface="Comic Sans MS" panose="030F0702030302020204" pitchFamily="66" charset="0"/>
                <a:ea typeface="SimSun" panose="02010600030101010101" pitchFamily="2" charset="-122"/>
              </a:rPr>
              <a:t>What is the biggest country in the world?</a:t>
            </a:r>
            <a:endParaRPr lang="en-US" sz="5400" b="1" dirty="0">
              <a:solidFill>
                <a:srgbClr val="1E1C11"/>
              </a:solidFill>
              <a:latin typeface="Comic Sans MS" panose="030F0702030302020204" pitchFamily="66" charset="0"/>
              <a:ea typeface="SimSun" panose="02010600030101010101" pitchFamily="2" charset="-122"/>
            </a:endParaRPr>
          </a:p>
        </p:txBody>
      </p:sp>
      <p:pic>
        <p:nvPicPr>
          <p:cNvPr id="3" name="Picture 2" descr="60 second countdown"/>
          <p:cNvPicPr>
            <a:picLocks noChangeAspect="1"/>
          </p:cNvPicPr>
          <p:nvPr/>
        </p:nvPicPr>
        <p:blipFill>
          <a:blip r:embed="rId3"/>
          <a:stretch>
            <a:fillRect/>
          </a:stretch>
        </p:blipFill>
        <p:spPr>
          <a:xfrm>
            <a:off x="4013200" y="5043170"/>
            <a:ext cx="3225800" cy="1814830"/>
          </a:xfrm>
          <a:prstGeom prst="rect">
            <a:avLst/>
          </a:prstGeom>
        </p:spPr>
      </p:pic>
      <p:sp>
        <p:nvSpPr>
          <p:cNvPr id="4" name="Text Box 3"/>
          <p:cNvSpPr txBox="1"/>
          <p:nvPr/>
        </p:nvSpPr>
        <p:spPr>
          <a:xfrm>
            <a:off x="325755" y="4639310"/>
            <a:ext cx="2355850" cy="368300"/>
          </a:xfrm>
          <a:prstGeom prst="rect">
            <a:avLst/>
          </a:prstGeom>
          <a:noFill/>
        </p:spPr>
        <p:txBody>
          <a:bodyPr wrap="square" rtlCol="0">
            <a:spAutoFit/>
          </a:bodyPr>
          <a:p>
            <a:r>
              <a:rPr lang="en-US" b="1"/>
              <a:t>Answer:</a:t>
            </a:r>
            <a:r>
              <a:rPr lang="en-US"/>
              <a:t> Russia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coin.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p:sp>
        <p:nvSpPr>
          <p:cNvPr id="6" name="Action Button: Back or Previous 5">
            <a:hlinkClick r:id="rId1" action="ppaction://hlinksldjump" highlightClick="1">
              <a:snd r:embed="rId2" name="arrow.wav"/>
            </a:hlinkClick>
          </p:cNvPr>
          <p:cNvSpPr/>
          <p:nvPr/>
        </p:nvSpPr>
        <p:spPr>
          <a:xfrm>
            <a:off x="7239000" y="6172200"/>
            <a:ext cx="1905000" cy="685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endParaRPr dirty="0">
              <a:solidFill>
                <a:srgbClr val="FFFFFF"/>
              </a:solidFill>
              <a:latin typeface="Calibri" panose="020F0502020204030204" pitchFamily="34" charset="0"/>
            </a:endParaRPr>
          </a:p>
        </p:txBody>
      </p:sp>
      <p:sp>
        <p:nvSpPr>
          <p:cNvPr id="5" name="TextBox 11"/>
          <p:cNvSpPr txBox="1"/>
          <p:nvPr/>
        </p:nvSpPr>
        <p:spPr>
          <a:xfrm>
            <a:off x="609600" y="2590800"/>
            <a:ext cx="8686800" cy="1753235"/>
          </a:xfrm>
          <a:prstGeom prst="rect">
            <a:avLst/>
          </a:prstGeom>
          <a:noFill/>
          <a:ln w="9525">
            <a:noFill/>
          </a:ln>
        </p:spPr>
        <p:txBody>
          <a:bodyPr>
            <a:spAutoFit/>
          </a:bodyPr>
          <a:p>
            <a:r>
              <a:rPr lang="en-US" sz="5400" b="1" dirty="0">
                <a:solidFill>
                  <a:srgbClr val="1E1C11"/>
                </a:solidFill>
                <a:latin typeface="Comic Sans MS" panose="030F0702030302020204" pitchFamily="66" charset="0"/>
                <a:ea typeface="SimSun" panose="02010600030101010101" pitchFamily="2" charset="-122"/>
              </a:rPr>
              <a:t>What is the smallest</a:t>
            </a:r>
            <a:endParaRPr lang="en-US" sz="5400" b="1" dirty="0">
              <a:solidFill>
                <a:srgbClr val="1E1C11"/>
              </a:solidFill>
              <a:latin typeface="Comic Sans MS" panose="030F0702030302020204" pitchFamily="66" charset="0"/>
              <a:ea typeface="SimSun" panose="02010600030101010101" pitchFamily="2" charset="-122"/>
            </a:endParaRPr>
          </a:p>
          <a:p>
            <a:r>
              <a:rPr lang="en-US" sz="5400" b="1" dirty="0">
                <a:solidFill>
                  <a:srgbClr val="1E1C11"/>
                </a:solidFill>
                <a:latin typeface="Comic Sans MS" panose="030F0702030302020204" pitchFamily="66" charset="0"/>
                <a:ea typeface="SimSun" panose="02010600030101010101" pitchFamily="2" charset="-122"/>
              </a:rPr>
              <a:t>country in the world?</a:t>
            </a:r>
            <a:endParaRPr lang="en-US" sz="5400" b="1" dirty="0">
              <a:solidFill>
                <a:srgbClr val="1E1C11"/>
              </a:solidFill>
              <a:latin typeface="Comic Sans MS" panose="030F0702030302020204" pitchFamily="66" charset="0"/>
              <a:ea typeface="SimSun" panose="02010600030101010101" pitchFamily="2" charset="-122"/>
            </a:endParaRPr>
          </a:p>
        </p:txBody>
      </p:sp>
      <p:sp>
        <p:nvSpPr>
          <p:cNvPr id="5124" name="TextBox 11"/>
          <p:cNvSpPr txBox="1"/>
          <p:nvPr/>
        </p:nvSpPr>
        <p:spPr>
          <a:xfrm>
            <a:off x="0" y="304800"/>
            <a:ext cx="8686800" cy="914400"/>
          </a:xfrm>
          <a:prstGeom prst="rect">
            <a:avLst/>
          </a:prstGeom>
          <a:noFill/>
          <a:ln w="9525">
            <a:noFill/>
          </a:ln>
        </p:spPr>
        <p:txBody>
          <a:bodyPr>
            <a:spAutoFit/>
          </a:bodyPr>
          <a:p>
            <a:r>
              <a:rPr lang="en-US" altLang="zh-CN" sz="5400" b="1" dirty="0">
                <a:solidFill>
                  <a:srgbClr val="0000CC"/>
                </a:solidFill>
                <a:latin typeface="Comic Sans MS" panose="030F0702030302020204" pitchFamily="66" charset="0"/>
                <a:ea typeface="SimSun" panose="02010600030101010101" pitchFamily="2" charset="-122"/>
              </a:rPr>
              <a:t>  $200</a:t>
            </a:r>
            <a:endParaRPr lang="zh-CN" altLang="en-US" sz="5400" b="1" dirty="0">
              <a:solidFill>
                <a:srgbClr val="0000CC"/>
              </a:solidFill>
              <a:latin typeface="Comic Sans MS" panose="030F0702030302020204" pitchFamily="66" charset="0"/>
              <a:ea typeface="SimSun" panose="02010600030101010101" pitchFamily="2" charset="-122"/>
            </a:endParaRPr>
          </a:p>
        </p:txBody>
      </p:sp>
      <p:pic>
        <p:nvPicPr>
          <p:cNvPr id="3" name="Picture 2" descr="60 second countdown"/>
          <p:cNvPicPr>
            <a:picLocks noChangeAspect="1"/>
          </p:cNvPicPr>
          <p:nvPr/>
        </p:nvPicPr>
        <p:blipFill>
          <a:blip r:embed="rId3"/>
          <a:stretch>
            <a:fillRect/>
          </a:stretch>
        </p:blipFill>
        <p:spPr>
          <a:xfrm>
            <a:off x="4013200" y="5043170"/>
            <a:ext cx="3225800" cy="1814830"/>
          </a:xfrm>
          <a:prstGeom prst="rect">
            <a:avLst/>
          </a:prstGeom>
        </p:spPr>
      </p:pic>
      <p:sp>
        <p:nvSpPr>
          <p:cNvPr id="4" name="Text Box 3"/>
          <p:cNvSpPr txBox="1"/>
          <p:nvPr/>
        </p:nvSpPr>
        <p:spPr>
          <a:xfrm>
            <a:off x="325755" y="4639310"/>
            <a:ext cx="2355850" cy="368300"/>
          </a:xfrm>
          <a:prstGeom prst="rect">
            <a:avLst/>
          </a:prstGeom>
          <a:noFill/>
        </p:spPr>
        <p:txBody>
          <a:bodyPr wrap="square" rtlCol="0">
            <a:spAutoFit/>
          </a:bodyPr>
          <a:p>
            <a:r>
              <a:rPr lang="en-US" b="1"/>
              <a:t>Answer:</a:t>
            </a:r>
            <a:r>
              <a:rPr lang="en-US"/>
              <a:t> Vatican city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coin.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p:sp>
        <p:nvSpPr>
          <p:cNvPr id="15" name="Action Button: Back or Previous 14">
            <a:hlinkClick r:id="rId1" action="ppaction://hlinksldjump" highlightClick="1">
              <a:snd r:embed="rId2" name="arrow.wav"/>
            </a:hlinkClick>
          </p:cNvPr>
          <p:cNvSpPr/>
          <p:nvPr/>
        </p:nvSpPr>
        <p:spPr>
          <a:xfrm>
            <a:off x="7239000" y="6248400"/>
            <a:ext cx="1905000" cy="6096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endParaRPr dirty="0">
              <a:solidFill>
                <a:srgbClr val="FFFFFF"/>
              </a:solidFill>
              <a:latin typeface="Calibri" panose="020F0502020204030204" pitchFamily="34" charset="0"/>
            </a:endParaRPr>
          </a:p>
        </p:txBody>
      </p:sp>
      <p:sp>
        <p:nvSpPr>
          <p:cNvPr id="4" name="TextBox 11"/>
          <p:cNvSpPr txBox="1"/>
          <p:nvPr/>
        </p:nvSpPr>
        <p:spPr>
          <a:xfrm>
            <a:off x="323850" y="1518920"/>
            <a:ext cx="8686800" cy="1753235"/>
          </a:xfrm>
          <a:prstGeom prst="rect">
            <a:avLst/>
          </a:prstGeom>
          <a:noFill/>
          <a:ln w="9525">
            <a:noFill/>
          </a:ln>
        </p:spPr>
        <p:txBody>
          <a:bodyPr>
            <a:spAutoFit/>
          </a:bodyPr>
          <a:p>
            <a:r>
              <a:rPr lang="en-US" sz="5400" b="1" dirty="0">
                <a:solidFill>
                  <a:srgbClr val="1E1C11"/>
                </a:solidFill>
                <a:latin typeface="Comic Sans MS" panose="030F0702030302020204" pitchFamily="66" charset="0"/>
                <a:ea typeface="SimSun" panose="02010600030101010101" pitchFamily="2" charset="-122"/>
              </a:rPr>
              <a:t>What is the tallest building in the world?</a:t>
            </a:r>
            <a:endParaRPr lang="en-US" sz="5400" b="1" dirty="0">
              <a:solidFill>
                <a:srgbClr val="1E1C11"/>
              </a:solidFill>
              <a:latin typeface="Comic Sans MS" panose="030F0702030302020204" pitchFamily="66" charset="0"/>
              <a:ea typeface="SimSun" panose="02010600030101010101" pitchFamily="2" charset="-122"/>
            </a:endParaRPr>
          </a:p>
        </p:txBody>
      </p:sp>
      <p:sp>
        <p:nvSpPr>
          <p:cNvPr id="6148" name="TextBox 11"/>
          <p:cNvSpPr txBox="1"/>
          <p:nvPr/>
        </p:nvSpPr>
        <p:spPr>
          <a:xfrm>
            <a:off x="0" y="304800"/>
            <a:ext cx="8686800" cy="914400"/>
          </a:xfrm>
          <a:prstGeom prst="rect">
            <a:avLst/>
          </a:prstGeom>
          <a:noFill/>
          <a:ln w="9525">
            <a:noFill/>
          </a:ln>
        </p:spPr>
        <p:txBody>
          <a:bodyPr>
            <a:spAutoFit/>
          </a:bodyPr>
          <a:p>
            <a:r>
              <a:rPr lang="en-US" altLang="zh-CN" sz="5400" b="1" dirty="0">
                <a:solidFill>
                  <a:srgbClr val="0000CC"/>
                </a:solidFill>
                <a:latin typeface="Comic Sans MS" panose="030F0702030302020204" pitchFamily="66" charset="0"/>
                <a:ea typeface="SimSun" panose="02010600030101010101" pitchFamily="2" charset="-122"/>
              </a:rPr>
              <a:t>$300</a:t>
            </a:r>
            <a:endParaRPr lang="zh-CN" altLang="en-US" sz="5400" b="1" dirty="0">
              <a:solidFill>
                <a:srgbClr val="0000CC"/>
              </a:solidFill>
              <a:latin typeface="Comic Sans MS" panose="030F0702030302020204" pitchFamily="66" charset="0"/>
              <a:ea typeface="SimSun" panose="02010600030101010101" pitchFamily="2" charset="-122"/>
            </a:endParaRPr>
          </a:p>
        </p:txBody>
      </p:sp>
      <p:pic>
        <p:nvPicPr>
          <p:cNvPr id="3" name="Picture 2" descr="60 second countdown"/>
          <p:cNvPicPr>
            <a:picLocks noChangeAspect="1"/>
          </p:cNvPicPr>
          <p:nvPr/>
        </p:nvPicPr>
        <p:blipFill>
          <a:blip r:embed="rId3"/>
          <a:stretch>
            <a:fillRect/>
          </a:stretch>
        </p:blipFill>
        <p:spPr>
          <a:xfrm>
            <a:off x="4013200" y="5043170"/>
            <a:ext cx="3225800" cy="1814830"/>
          </a:xfrm>
          <a:prstGeom prst="rect">
            <a:avLst/>
          </a:prstGeom>
        </p:spPr>
      </p:pic>
      <p:sp>
        <p:nvSpPr>
          <p:cNvPr id="2" name="Text Box 1"/>
          <p:cNvSpPr txBox="1"/>
          <p:nvPr/>
        </p:nvSpPr>
        <p:spPr>
          <a:xfrm>
            <a:off x="325755" y="4639310"/>
            <a:ext cx="3498215" cy="368300"/>
          </a:xfrm>
          <a:prstGeom prst="rect">
            <a:avLst/>
          </a:prstGeom>
          <a:noFill/>
        </p:spPr>
        <p:txBody>
          <a:bodyPr wrap="square" rtlCol="0">
            <a:spAutoFit/>
          </a:bodyPr>
          <a:p>
            <a:r>
              <a:rPr lang="en-US" b="1"/>
              <a:t>Answer:</a:t>
            </a:r>
            <a:r>
              <a:rPr lang="en-US"/>
              <a:t> The Burj Khalifa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coin.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p:sp>
        <p:nvSpPr>
          <p:cNvPr id="12" name="Action Button: Back or Previous 11">
            <a:hlinkClick r:id="rId1" action="ppaction://hlinksldjump" highlightClick="1">
              <a:snd r:embed="rId2" name="arrow.wav"/>
            </a:hlinkClick>
          </p:cNvPr>
          <p:cNvSpPr/>
          <p:nvPr/>
        </p:nvSpPr>
        <p:spPr>
          <a:xfrm>
            <a:off x="7239000" y="6248400"/>
            <a:ext cx="1905000" cy="6096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endParaRPr dirty="0">
              <a:solidFill>
                <a:srgbClr val="FFFFFF"/>
              </a:solidFill>
              <a:latin typeface="Calibri" panose="020F0502020204030204" pitchFamily="34" charset="0"/>
            </a:endParaRPr>
          </a:p>
        </p:txBody>
      </p:sp>
      <p:sp>
        <p:nvSpPr>
          <p:cNvPr id="4" name="TextBox 11"/>
          <p:cNvSpPr txBox="1"/>
          <p:nvPr/>
        </p:nvSpPr>
        <p:spPr>
          <a:xfrm>
            <a:off x="338455" y="1304925"/>
            <a:ext cx="8686800" cy="1753235"/>
          </a:xfrm>
          <a:prstGeom prst="rect">
            <a:avLst/>
          </a:prstGeom>
          <a:noFill/>
          <a:ln w="9525">
            <a:noFill/>
          </a:ln>
        </p:spPr>
        <p:txBody>
          <a:bodyPr>
            <a:spAutoFit/>
          </a:bodyPr>
          <a:p>
            <a:r>
              <a:rPr lang="en-US" sz="5400" b="1" dirty="0">
                <a:solidFill>
                  <a:srgbClr val="1E1C11"/>
                </a:solidFill>
                <a:latin typeface="Comic Sans MS" panose="030F0702030302020204" pitchFamily="66" charset="0"/>
                <a:ea typeface="SimSun" panose="02010600030101010101" pitchFamily="2" charset="-122"/>
              </a:rPr>
              <a:t>What is the oldest country in the world? </a:t>
            </a:r>
            <a:endParaRPr lang="en-US" sz="5400" b="1" dirty="0">
              <a:solidFill>
                <a:srgbClr val="1E1C11"/>
              </a:solidFill>
              <a:latin typeface="Comic Sans MS" panose="030F0702030302020204" pitchFamily="66" charset="0"/>
              <a:ea typeface="SimSun" panose="02010600030101010101" pitchFamily="2" charset="-122"/>
            </a:endParaRPr>
          </a:p>
        </p:txBody>
      </p:sp>
      <p:sp>
        <p:nvSpPr>
          <p:cNvPr id="7172" name="TextBox 11"/>
          <p:cNvSpPr txBox="1"/>
          <p:nvPr/>
        </p:nvSpPr>
        <p:spPr>
          <a:xfrm>
            <a:off x="0" y="152400"/>
            <a:ext cx="8686800" cy="914400"/>
          </a:xfrm>
          <a:prstGeom prst="rect">
            <a:avLst/>
          </a:prstGeom>
          <a:noFill/>
          <a:ln w="9525">
            <a:noFill/>
          </a:ln>
        </p:spPr>
        <p:txBody>
          <a:bodyPr>
            <a:spAutoFit/>
          </a:bodyPr>
          <a:p>
            <a:r>
              <a:rPr lang="en-US" altLang="zh-CN" sz="5400" b="1" dirty="0">
                <a:solidFill>
                  <a:srgbClr val="0000CC"/>
                </a:solidFill>
                <a:latin typeface="Comic Sans MS" panose="030F0702030302020204" pitchFamily="66" charset="0"/>
                <a:ea typeface="SimSun" panose="02010600030101010101" pitchFamily="2" charset="-122"/>
              </a:rPr>
              <a:t>$400</a:t>
            </a:r>
            <a:endParaRPr lang="zh-CN" altLang="en-US" sz="5400" b="1" dirty="0">
              <a:solidFill>
                <a:srgbClr val="0000CC"/>
              </a:solidFill>
              <a:latin typeface="Comic Sans MS" panose="030F0702030302020204" pitchFamily="66" charset="0"/>
              <a:ea typeface="SimSun" panose="02010600030101010101" pitchFamily="2" charset="-122"/>
            </a:endParaRPr>
          </a:p>
        </p:txBody>
      </p:sp>
      <p:pic>
        <p:nvPicPr>
          <p:cNvPr id="3" name="Picture 2" descr="60 second countdown"/>
          <p:cNvPicPr>
            <a:picLocks noChangeAspect="1"/>
          </p:cNvPicPr>
          <p:nvPr/>
        </p:nvPicPr>
        <p:blipFill>
          <a:blip r:embed="rId3"/>
          <a:stretch>
            <a:fillRect/>
          </a:stretch>
        </p:blipFill>
        <p:spPr>
          <a:xfrm>
            <a:off x="4013200" y="5043170"/>
            <a:ext cx="3225800" cy="1814830"/>
          </a:xfrm>
          <a:prstGeom prst="rect">
            <a:avLst/>
          </a:prstGeom>
        </p:spPr>
      </p:pic>
      <p:sp>
        <p:nvSpPr>
          <p:cNvPr id="2" name="Text Box 1"/>
          <p:cNvSpPr txBox="1"/>
          <p:nvPr/>
        </p:nvSpPr>
        <p:spPr>
          <a:xfrm>
            <a:off x="338455" y="3839210"/>
            <a:ext cx="3498215" cy="2861310"/>
          </a:xfrm>
          <a:prstGeom prst="rect">
            <a:avLst/>
          </a:prstGeom>
          <a:noFill/>
        </p:spPr>
        <p:txBody>
          <a:bodyPr wrap="square" rtlCol="0">
            <a:spAutoFit/>
          </a:bodyPr>
          <a:p>
            <a:r>
              <a:rPr lang="en-US" b="1"/>
              <a:t>Answer:</a:t>
            </a:r>
            <a:r>
              <a:rPr lang="en-US"/>
              <a:t> Republic of San Marino.</a:t>
            </a:r>
            <a:endParaRPr lang="en-US"/>
          </a:p>
          <a:p>
            <a:r>
              <a:rPr lang="en-US"/>
              <a:t>By many accounts, the Republic of San Marino, one of the world's smallest countries, is also the world's oldest country. The tiny country that is completely landlocked by Italy was founded on September 3rd in the year 301 BCE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coin.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p:sp>
        <p:nvSpPr>
          <p:cNvPr id="5" name="Action Button: Back or Previous 4">
            <a:hlinkClick r:id="rId1" action="ppaction://hlinksldjump" highlightClick="1">
              <a:snd r:embed="rId2" name="arrow.wav"/>
            </a:hlinkClick>
          </p:cNvPr>
          <p:cNvSpPr/>
          <p:nvPr/>
        </p:nvSpPr>
        <p:spPr>
          <a:xfrm>
            <a:off x="7239000" y="6324600"/>
            <a:ext cx="1905000" cy="533400"/>
          </a:xfrm>
          <a:prstGeom prst="actionButtonBackPrevious">
            <a:avLst/>
          </a:prstGeom>
        </p:spPr>
        <p:style>
          <a:lnRef idx="3">
            <a:schemeClr val="lt1"/>
          </a:lnRef>
          <a:fillRef idx="1">
            <a:schemeClr val="accent6"/>
          </a:fillRef>
          <a:effectRef idx="1">
            <a:schemeClr val="accent6"/>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endParaRPr dirty="0">
              <a:solidFill>
                <a:srgbClr val="FFFFFF"/>
              </a:solidFill>
              <a:latin typeface="Calibri" panose="020F0502020204030204" pitchFamily="34" charset="0"/>
            </a:endParaRPr>
          </a:p>
        </p:txBody>
      </p:sp>
      <p:sp>
        <p:nvSpPr>
          <p:cNvPr id="4" name="TextBox 11"/>
          <p:cNvSpPr txBox="1"/>
          <p:nvPr/>
        </p:nvSpPr>
        <p:spPr>
          <a:xfrm>
            <a:off x="609600" y="2590800"/>
            <a:ext cx="8686800" cy="1753235"/>
          </a:xfrm>
          <a:prstGeom prst="rect">
            <a:avLst/>
          </a:prstGeom>
          <a:noFill/>
          <a:ln w="9525">
            <a:noFill/>
          </a:ln>
        </p:spPr>
        <p:txBody>
          <a:bodyPr>
            <a:spAutoFit/>
          </a:bodyPr>
          <a:p>
            <a:r>
              <a:rPr lang="en-US" sz="5400" b="1" dirty="0">
                <a:solidFill>
                  <a:srgbClr val="1E1C11"/>
                </a:solidFill>
                <a:latin typeface="Comic Sans MS" panose="030F0702030302020204" pitchFamily="66" charset="0"/>
                <a:ea typeface="SimSun" panose="02010600030101010101" pitchFamily="2" charset="-122"/>
              </a:rPr>
              <a:t>Which is faster; a lion or a tiger?</a:t>
            </a:r>
            <a:endParaRPr lang="en-US" sz="5400" b="1" dirty="0">
              <a:solidFill>
                <a:srgbClr val="1E1C11"/>
              </a:solidFill>
              <a:latin typeface="Comic Sans MS" panose="030F0702030302020204" pitchFamily="66" charset="0"/>
              <a:ea typeface="SimSun" panose="02010600030101010101" pitchFamily="2" charset="-122"/>
            </a:endParaRPr>
          </a:p>
        </p:txBody>
      </p:sp>
      <p:sp>
        <p:nvSpPr>
          <p:cNvPr id="8196" name="TextBox 11"/>
          <p:cNvSpPr txBox="1"/>
          <p:nvPr/>
        </p:nvSpPr>
        <p:spPr>
          <a:xfrm>
            <a:off x="0" y="0"/>
            <a:ext cx="8686800" cy="914400"/>
          </a:xfrm>
          <a:prstGeom prst="rect">
            <a:avLst/>
          </a:prstGeom>
          <a:noFill/>
          <a:ln w="9525">
            <a:noFill/>
          </a:ln>
        </p:spPr>
        <p:txBody>
          <a:bodyPr>
            <a:spAutoFit/>
          </a:bodyPr>
          <a:p>
            <a:r>
              <a:rPr lang="en-US" altLang="zh-CN" sz="5400" b="1" dirty="0">
                <a:solidFill>
                  <a:srgbClr val="0000CC"/>
                </a:solidFill>
                <a:latin typeface="Comic Sans MS" panose="030F0702030302020204" pitchFamily="66" charset="0"/>
                <a:ea typeface="SimSun" panose="02010600030101010101" pitchFamily="2" charset="-122"/>
              </a:rPr>
              <a:t>$100</a:t>
            </a:r>
            <a:endParaRPr lang="zh-CN" altLang="en-US" sz="5400" b="1" dirty="0">
              <a:solidFill>
                <a:srgbClr val="0000CC"/>
              </a:solidFill>
              <a:latin typeface="Comic Sans MS" panose="030F0702030302020204" pitchFamily="66" charset="0"/>
              <a:ea typeface="SimSun" panose="02010600030101010101" pitchFamily="2" charset="-122"/>
            </a:endParaRPr>
          </a:p>
        </p:txBody>
      </p:sp>
      <p:pic>
        <p:nvPicPr>
          <p:cNvPr id="3" name="Picture 2" descr="60 second countdown"/>
          <p:cNvPicPr>
            <a:picLocks noChangeAspect="1"/>
          </p:cNvPicPr>
          <p:nvPr/>
        </p:nvPicPr>
        <p:blipFill>
          <a:blip r:embed="rId3"/>
          <a:stretch>
            <a:fillRect/>
          </a:stretch>
        </p:blipFill>
        <p:spPr>
          <a:xfrm>
            <a:off x="4013200" y="5043170"/>
            <a:ext cx="3225800" cy="1814830"/>
          </a:xfrm>
          <a:prstGeom prst="rect">
            <a:avLst/>
          </a:prstGeom>
        </p:spPr>
      </p:pic>
      <p:sp>
        <p:nvSpPr>
          <p:cNvPr id="2" name="Text Box 1"/>
          <p:cNvSpPr txBox="1"/>
          <p:nvPr/>
        </p:nvSpPr>
        <p:spPr>
          <a:xfrm>
            <a:off x="325755" y="4639310"/>
            <a:ext cx="3498215" cy="1753235"/>
          </a:xfrm>
          <a:prstGeom prst="rect">
            <a:avLst/>
          </a:prstGeom>
          <a:noFill/>
        </p:spPr>
        <p:txBody>
          <a:bodyPr wrap="square" rtlCol="0">
            <a:spAutoFit/>
          </a:bodyPr>
          <a:p>
            <a:r>
              <a:rPr lang="en-US" b="1"/>
              <a:t>Answer:</a:t>
            </a:r>
            <a:r>
              <a:rPr lang="en-US"/>
              <a:t>  The tiger runs between 30–40 miles an hour, while lions top out at up to 50 miles an hour. Neither has much stamina for running, but the lion can run farther.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coin.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p:sp>
        <p:nvSpPr>
          <p:cNvPr id="5" name="Action Button: Back or Previous 4">
            <a:hlinkClick r:id="rId1" action="ppaction://hlinksldjump" highlightClick="1">
              <a:snd r:embed="rId2" name="arrow.wav"/>
            </a:hlinkClick>
          </p:cNvPr>
          <p:cNvSpPr/>
          <p:nvPr/>
        </p:nvSpPr>
        <p:spPr>
          <a:xfrm>
            <a:off x="7239000" y="6248400"/>
            <a:ext cx="1905000" cy="609600"/>
          </a:xfrm>
          <a:prstGeom prst="actionButtonBackPrevious">
            <a:avLst/>
          </a:prstGeom>
        </p:spPr>
        <p:style>
          <a:lnRef idx="3">
            <a:schemeClr val="lt1"/>
          </a:lnRef>
          <a:fillRef idx="1">
            <a:schemeClr val="accent6"/>
          </a:fillRef>
          <a:effectRef idx="1">
            <a:schemeClr val="accent6"/>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endParaRPr dirty="0">
              <a:solidFill>
                <a:srgbClr val="FFFFFF"/>
              </a:solidFill>
              <a:latin typeface="Calibri" panose="020F0502020204030204" pitchFamily="34" charset="0"/>
            </a:endParaRPr>
          </a:p>
        </p:txBody>
      </p:sp>
      <p:sp>
        <p:nvSpPr>
          <p:cNvPr id="4" name="TextBox 11"/>
          <p:cNvSpPr txBox="1"/>
          <p:nvPr/>
        </p:nvSpPr>
        <p:spPr>
          <a:xfrm>
            <a:off x="457200" y="1133475"/>
            <a:ext cx="8686800" cy="2584450"/>
          </a:xfrm>
          <a:prstGeom prst="rect">
            <a:avLst/>
          </a:prstGeom>
          <a:noFill/>
          <a:ln w="9525">
            <a:noFill/>
          </a:ln>
        </p:spPr>
        <p:txBody>
          <a:bodyPr>
            <a:spAutoFit/>
          </a:bodyPr>
          <a:p>
            <a:r>
              <a:rPr lang="en-US" sz="5400" b="1" dirty="0">
                <a:solidFill>
                  <a:srgbClr val="1E1C11"/>
                </a:solidFill>
                <a:latin typeface="Comic Sans MS" panose="030F0702030302020204" pitchFamily="66" charset="0"/>
                <a:ea typeface="SimSun" panose="02010600030101010101" pitchFamily="2" charset="-122"/>
              </a:rPr>
              <a:t>Which is stronger; a grizzly bear or a polar bear?</a:t>
            </a:r>
            <a:endParaRPr lang="en-US" sz="5400" b="1" dirty="0">
              <a:solidFill>
                <a:srgbClr val="1E1C11"/>
              </a:solidFill>
              <a:latin typeface="Comic Sans MS" panose="030F0702030302020204" pitchFamily="66" charset="0"/>
              <a:ea typeface="SimSun" panose="02010600030101010101" pitchFamily="2" charset="-122"/>
            </a:endParaRPr>
          </a:p>
        </p:txBody>
      </p:sp>
      <p:sp>
        <p:nvSpPr>
          <p:cNvPr id="9220" name="TextBox 11"/>
          <p:cNvSpPr txBox="1"/>
          <p:nvPr/>
        </p:nvSpPr>
        <p:spPr>
          <a:xfrm>
            <a:off x="0" y="0"/>
            <a:ext cx="8686800" cy="914400"/>
          </a:xfrm>
          <a:prstGeom prst="rect">
            <a:avLst/>
          </a:prstGeom>
          <a:noFill/>
          <a:ln w="9525">
            <a:noFill/>
          </a:ln>
        </p:spPr>
        <p:txBody>
          <a:bodyPr>
            <a:spAutoFit/>
          </a:bodyPr>
          <a:p>
            <a:r>
              <a:rPr lang="en-US" altLang="zh-CN" sz="5400" b="1" dirty="0">
                <a:solidFill>
                  <a:srgbClr val="0000CC"/>
                </a:solidFill>
                <a:latin typeface="Comic Sans MS" panose="030F0702030302020204" pitchFamily="66" charset="0"/>
                <a:ea typeface="SimSun" panose="02010600030101010101" pitchFamily="2" charset="-122"/>
              </a:rPr>
              <a:t>$200</a:t>
            </a:r>
            <a:endParaRPr lang="zh-CN" altLang="en-US" sz="5400" b="1" dirty="0">
              <a:solidFill>
                <a:srgbClr val="0000CC"/>
              </a:solidFill>
              <a:latin typeface="Comic Sans MS" panose="030F0702030302020204" pitchFamily="66" charset="0"/>
              <a:ea typeface="SimSun" panose="02010600030101010101" pitchFamily="2" charset="-122"/>
            </a:endParaRPr>
          </a:p>
        </p:txBody>
      </p:sp>
      <p:pic>
        <p:nvPicPr>
          <p:cNvPr id="3" name="Picture 2" descr="60 second countdown"/>
          <p:cNvPicPr>
            <a:picLocks noChangeAspect="1"/>
          </p:cNvPicPr>
          <p:nvPr/>
        </p:nvPicPr>
        <p:blipFill>
          <a:blip r:embed="rId3"/>
          <a:stretch>
            <a:fillRect/>
          </a:stretch>
        </p:blipFill>
        <p:spPr>
          <a:xfrm>
            <a:off x="4013200" y="5043170"/>
            <a:ext cx="3225800" cy="1814830"/>
          </a:xfrm>
          <a:prstGeom prst="rect">
            <a:avLst/>
          </a:prstGeom>
        </p:spPr>
      </p:pic>
      <p:sp>
        <p:nvSpPr>
          <p:cNvPr id="2" name="Text Box 1"/>
          <p:cNvSpPr txBox="1"/>
          <p:nvPr/>
        </p:nvSpPr>
        <p:spPr>
          <a:xfrm>
            <a:off x="326390" y="3717925"/>
            <a:ext cx="3498215" cy="2861310"/>
          </a:xfrm>
          <a:prstGeom prst="rect">
            <a:avLst/>
          </a:prstGeom>
          <a:noFill/>
        </p:spPr>
        <p:txBody>
          <a:bodyPr wrap="square" rtlCol="0">
            <a:spAutoFit/>
          </a:bodyPr>
          <a:p>
            <a:r>
              <a:rPr lang="en-US" b="1"/>
              <a:t>Answer:</a:t>
            </a:r>
            <a:r>
              <a:rPr lang="en-US"/>
              <a:t> Pound for pound, the Polar bear is much stronger than the Grizzly bear. Since Polar bears are carnivores, they regularly have to take down prey ranging from Moose that are lighter than them to Seals and even Belugas whales which can weigh almost a ton and a half or 1400kg.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coin.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p:sp>
        <p:nvSpPr>
          <p:cNvPr id="5" name="Action Button: Back or Previous 4">
            <a:hlinkClick r:id="rId1" action="ppaction://hlinksldjump" highlightClick="1">
              <a:snd r:embed="rId2" name="arrow.wav"/>
            </a:hlinkClick>
          </p:cNvPr>
          <p:cNvSpPr/>
          <p:nvPr/>
        </p:nvSpPr>
        <p:spPr>
          <a:xfrm>
            <a:off x="7239000" y="6248400"/>
            <a:ext cx="1905000" cy="609600"/>
          </a:xfrm>
          <a:prstGeom prst="actionButtonBackPrevious">
            <a:avLst/>
          </a:prstGeom>
        </p:spPr>
        <p:style>
          <a:lnRef idx="3">
            <a:schemeClr val="lt1"/>
          </a:lnRef>
          <a:fillRef idx="1">
            <a:schemeClr val="accent6"/>
          </a:fillRef>
          <a:effectRef idx="1">
            <a:schemeClr val="accent6"/>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ctr" eaLnBrk="1" hangingPunct="1"/>
            <a:endParaRPr dirty="0">
              <a:solidFill>
                <a:srgbClr val="FFFFFF"/>
              </a:solidFill>
              <a:latin typeface="Calibri" panose="020F0502020204030204" pitchFamily="34" charset="0"/>
            </a:endParaRPr>
          </a:p>
        </p:txBody>
      </p:sp>
      <p:sp>
        <p:nvSpPr>
          <p:cNvPr id="4" name="TextBox 11"/>
          <p:cNvSpPr txBox="1"/>
          <p:nvPr/>
        </p:nvSpPr>
        <p:spPr>
          <a:xfrm>
            <a:off x="228600" y="914400"/>
            <a:ext cx="8686800" cy="2584450"/>
          </a:xfrm>
          <a:prstGeom prst="rect">
            <a:avLst/>
          </a:prstGeom>
          <a:noFill/>
          <a:ln w="9525">
            <a:noFill/>
          </a:ln>
        </p:spPr>
        <p:txBody>
          <a:bodyPr>
            <a:spAutoFit/>
          </a:bodyPr>
          <a:p>
            <a:r>
              <a:rPr lang="en-US" sz="5400" b="1" dirty="0">
                <a:solidFill>
                  <a:srgbClr val="1E1C11"/>
                </a:solidFill>
                <a:latin typeface="Comic Sans MS" panose="030F0702030302020204" pitchFamily="66" charset="0"/>
                <a:ea typeface="SimSun" panose="02010600030101010101" pitchFamily="2" charset="-122"/>
              </a:rPr>
              <a:t>Which has a longer lifespan; a Galápagos tortoise or a blue whale?</a:t>
            </a:r>
            <a:endParaRPr lang="en-US" sz="5400" b="1" dirty="0">
              <a:solidFill>
                <a:srgbClr val="1E1C11"/>
              </a:solidFill>
              <a:latin typeface="Comic Sans MS" panose="030F0702030302020204" pitchFamily="66" charset="0"/>
              <a:ea typeface="SimSun" panose="02010600030101010101" pitchFamily="2" charset="-122"/>
            </a:endParaRPr>
          </a:p>
        </p:txBody>
      </p:sp>
      <p:sp>
        <p:nvSpPr>
          <p:cNvPr id="10244" name="TextBox 11"/>
          <p:cNvSpPr txBox="1"/>
          <p:nvPr/>
        </p:nvSpPr>
        <p:spPr>
          <a:xfrm>
            <a:off x="0" y="0"/>
            <a:ext cx="8686800" cy="914400"/>
          </a:xfrm>
          <a:prstGeom prst="rect">
            <a:avLst/>
          </a:prstGeom>
          <a:noFill/>
          <a:ln w="9525">
            <a:noFill/>
          </a:ln>
        </p:spPr>
        <p:txBody>
          <a:bodyPr>
            <a:spAutoFit/>
          </a:bodyPr>
          <a:p>
            <a:r>
              <a:rPr lang="en-US" altLang="zh-CN" sz="5400" b="1" dirty="0">
                <a:solidFill>
                  <a:srgbClr val="0000CC"/>
                </a:solidFill>
                <a:latin typeface="Comic Sans MS" panose="030F0702030302020204" pitchFamily="66" charset="0"/>
                <a:ea typeface="SimSun" panose="02010600030101010101" pitchFamily="2" charset="-122"/>
              </a:rPr>
              <a:t>$300</a:t>
            </a:r>
            <a:endParaRPr lang="zh-CN" altLang="en-US" sz="5400" b="1" dirty="0">
              <a:solidFill>
                <a:srgbClr val="0000CC"/>
              </a:solidFill>
              <a:latin typeface="Comic Sans MS" panose="030F0702030302020204" pitchFamily="66" charset="0"/>
              <a:ea typeface="SimSun" panose="02010600030101010101" pitchFamily="2" charset="-122"/>
            </a:endParaRPr>
          </a:p>
        </p:txBody>
      </p:sp>
      <p:pic>
        <p:nvPicPr>
          <p:cNvPr id="3" name="Picture 2" descr="60 second countdown"/>
          <p:cNvPicPr>
            <a:picLocks noChangeAspect="1"/>
          </p:cNvPicPr>
          <p:nvPr/>
        </p:nvPicPr>
        <p:blipFill>
          <a:blip r:embed="rId3"/>
          <a:stretch>
            <a:fillRect/>
          </a:stretch>
        </p:blipFill>
        <p:spPr>
          <a:xfrm>
            <a:off x="4013200" y="5043170"/>
            <a:ext cx="3225800" cy="1814830"/>
          </a:xfrm>
          <a:prstGeom prst="rect">
            <a:avLst/>
          </a:prstGeom>
        </p:spPr>
      </p:pic>
      <p:sp>
        <p:nvSpPr>
          <p:cNvPr id="2" name="Text Box 1"/>
          <p:cNvSpPr txBox="1"/>
          <p:nvPr/>
        </p:nvSpPr>
        <p:spPr>
          <a:xfrm>
            <a:off x="325755" y="4639310"/>
            <a:ext cx="3498215" cy="922020"/>
          </a:xfrm>
          <a:prstGeom prst="rect">
            <a:avLst/>
          </a:prstGeom>
          <a:noFill/>
        </p:spPr>
        <p:txBody>
          <a:bodyPr wrap="square" rtlCol="0">
            <a:spAutoFit/>
          </a:bodyPr>
          <a:p>
            <a:r>
              <a:rPr lang="en-US" b="1"/>
              <a:t>Answer:</a:t>
            </a:r>
            <a:r>
              <a:rPr lang="en-US"/>
              <a:t> </a:t>
            </a:r>
            <a:endParaRPr lang="en-US"/>
          </a:p>
          <a:p>
            <a:r>
              <a:rPr lang="en-US"/>
              <a:t>Galapagos tortoise: 150 years.</a:t>
            </a:r>
            <a:endParaRPr lang="en-US"/>
          </a:p>
          <a:p>
            <a:r>
              <a:rPr lang="en-US"/>
              <a:t>Blue Whales: 80-90 years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coin.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theme/theme1.xml><?xml version="1.0" encoding="utf-8"?>
<a:theme xmlns:a="http://schemas.openxmlformats.org/drawingml/2006/main" name="jeopar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2963</Words>
  <Application>WPS Presentation</Application>
  <PresentationFormat/>
  <Paragraphs>178</Paragraphs>
  <Slides>22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Arial</vt:lpstr>
      <vt:lpstr>SimSun</vt:lpstr>
      <vt:lpstr>Wingdings</vt:lpstr>
      <vt:lpstr>Calibri</vt:lpstr>
      <vt:lpstr>Comic Sans MS</vt:lpstr>
      <vt:lpstr>Microsoft YaHei</vt:lpstr>
      <vt:lpstr>Arial Unicode MS</vt:lpstr>
      <vt:lpstr>jeopardy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Kissy</dc:creator>
  <cp:lastModifiedBy>ILA</cp:lastModifiedBy>
  <cp:revision>3</cp:revision>
  <dcterms:created xsi:type="dcterms:W3CDTF">2009-08-22T12:42:00Z</dcterms:created>
  <dcterms:modified xsi:type="dcterms:W3CDTF">2020-06-20T06:51:30Z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1033-11.2.0.9431</vt:lpwstr>
  </property>
</Properties>
</file>