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89" r:id="rId3"/>
    <p:sldId id="290" r:id="rId4"/>
    <p:sldId id="257" r:id="rId5"/>
    <p:sldId id="258" r:id="rId6"/>
    <p:sldId id="259" r:id="rId7"/>
    <p:sldId id="260" r:id="rId8"/>
    <p:sldId id="261" r:id="rId9"/>
    <p:sldId id="29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94" r:id="rId24"/>
    <p:sldId id="295" r:id="rId25"/>
    <p:sldId id="280" r:id="rId26"/>
    <p:sldId id="297" r:id="rId27"/>
    <p:sldId id="298" r:id="rId28"/>
    <p:sldId id="296" r:id="rId29"/>
    <p:sldId id="299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F017C-6BB2-4040-B0E3-9642CBD365F0}" type="datetimeFigureOut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2E9CA-4058-4EC8-BC44-9E00BC4F0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8863591-7A25-445B-97EF-96F5A4776F5D}" type="datetimeFigureOut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7397B19-B882-44C7-94E0-3506ABA935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3591-7A25-445B-97EF-96F5A4776F5D}" type="datetimeFigureOut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7B19-B882-44C7-94E0-3506ABA935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3591-7A25-445B-97EF-96F5A4776F5D}" type="datetimeFigureOut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7B19-B882-44C7-94E0-3506ABA935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3591-7A25-445B-97EF-96F5A4776F5D}" type="datetimeFigureOut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7B19-B882-44C7-94E0-3506ABA935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8863591-7A25-445B-97EF-96F5A4776F5D}" type="datetimeFigureOut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7397B19-B882-44C7-94E0-3506ABA935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3591-7A25-445B-97EF-96F5A4776F5D}" type="datetimeFigureOut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7B19-B882-44C7-94E0-3506ABA935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3591-7A25-445B-97EF-96F5A4776F5D}" type="datetimeFigureOut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7B19-B882-44C7-94E0-3506ABA935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3591-7A25-445B-97EF-96F5A4776F5D}" type="datetimeFigureOut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7B19-B882-44C7-94E0-3506ABA935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3591-7A25-445B-97EF-96F5A4776F5D}" type="datetimeFigureOut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7B19-B882-44C7-94E0-3506ABA935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3591-7A25-445B-97EF-96F5A4776F5D}" type="datetimeFigureOut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7B19-B882-44C7-94E0-3506ABA935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3591-7A25-445B-97EF-96F5A4776F5D}" type="datetimeFigureOut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7B19-B882-44C7-94E0-3506ABA935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863591-7A25-445B-97EF-96F5A4776F5D}" type="datetimeFigureOut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397B19-B882-44C7-94E0-3506ABA935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th/url?sa=i&amp;rct=j&amp;q=&amp;esrc=s&amp;source=images&amp;cd=&amp;cad=rja&amp;uact=8&amp;ved=0ahUKEwiTvcaagv3PAhUGOY8KHdPmAqsQjRwIBw&amp;url=http://pixar.wikia.com/wiki/Day_&amp;_Night&amp;bvm=bv.136811127,d.c2I&amp;psig=AFQjCNEaxtax2UU7BaRolSrauHYZvG6JrQ&amp;ust=147772748481184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.th/url?sa=i&amp;rct=j&amp;q=&amp;esrc=s&amp;source=images&amp;cd=&amp;cad=rja&amp;uact=8&amp;ved=0ahUKEwilrprMsPzPAhWGto8KHQ0JBZsQjRwIBw&amp;url=http://etc.usf.edu/clipart/33700/33749/nclock-02-35_33749.htm&amp;bvm=bv.136811127,d.c2I&amp;psig=AFQjCNFV4xZFkL4cy97R5f7OaehFMkZpPA&amp;ust=147770562658812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.th/url?sa=i&amp;rct=j&amp;q=&amp;esrc=s&amp;source=images&amp;cd=&amp;cad=rja&amp;uact=8&amp;ved=0ahUKEwjdmO_QsfzPAhUBqY8KHaQgAz8QjRwIBw&amp;url=http://etc.usf.edu/clipart/34200/34274/nclock-11-20_34274.htm&amp;bvm=bv.136811127,d.c2I&amp;psig=AFQjCNH5P2aI--KfcJMrbHMkDaefKC1Gyw&amp;ust=147770590362657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.th/url?sa=i&amp;rct=j&amp;q=&amp;esrc=s&amp;source=images&amp;cd=&amp;cad=rja&amp;uact=8&amp;ved=0ahUKEwjhzb7HsvzPAhXKt48KHYSXC8cQjRwIBw&amp;url=http://etc.usf.edu/clipart/33800/33852/nclock-04-18_33852.htm&amp;bvm=bv.136811127,d.c2I&amp;psig=AFQjCNHYUc1SwLxIPh12su7DZiJUMw9MnQ&amp;ust=147770615029852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co.th/url?sa=i&amp;rct=j&amp;q=&amp;esrc=s&amp;source=images&amp;cd=&amp;cad=rja&amp;uact=8&amp;ved=0ahUKEwjTu7H7s_zPAhWGqo8KHcg_CfAQjRwIBw&amp;url=http://etc.usf.edu/clipart/34100/34125/nclock-08-51_34125.htm&amp;bvm=bv.136811127,d.c2I&amp;psig=AFQjCNFos3q1EJmooWjnF1wEqf5xW8Ch8Q&amp;ust=147770653122765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co.th/url?sa=i&amp;rct=j&amp;q=&amp;esrc=s&amp;source=images&amp;cd=&amp;cad=rja&amp;uact=8&amp;ved=0ahUKEwj4va74tPzPAhXFsI8KHTanArcQjRwIBw&amp;url=http://etc.usf.edu/clipart/34000/34029/nclock-07-15_34029.htm&amp;bvm=bv.136811127,d.c2I&amp;psig=AFQjCNEFtIYuX19PukoiAMqAgXMWpDo6NA&amp;ust=147770679444386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google.co.th/url?sa=i&amp;rct=j&amp;q=&amp;esrc=s&amp;source=images&amp;cd=&amp;cad=rja&amp;uact=8&amp;ved=0ahUKEwjAxsTatfzPAhURR48KHWzwCqMQjRwIBw&amp;url=http://etc.usf.edu/clipart/34300/34359/nclock-12-45_34359.htm&amp;bvm=bv.136811127,d.c2I&amp;psig=AFQjCNHTGzrcbSrBD9XgF2nfN841azKtaA&amp;ust=147770699638168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co.th/url?sa=i&amp;rct=j&amp;q=&amp;esrc=s&amp;source=images&amp;cd=&amp;cad=rja&amp;uact=8&amp;ved=0ahUKEwjmmtustvzPAhXEL48KHSWuCbUQjRwIBw&amp;url=http://etc.usf.edu/clipart/33800/33804/nclock-03-30_33804.htm&amp;bvm=bv.136811127,d.c2I&amp;psig=AFQjCNGx0jM8go_t8jt82Mwu8HCRGaPUFA&amp;ust=147770717267811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o.th/url?sa=i&amp;rct=j&amp;q=&amp;esrc=s&amp;source=images&amp;cd=&amp;cad=rja&amp;uact=8&amp;ved=0ahUKEwi5sfPk8_zPAhWMrI8KHSdBCToQjRwIBw&amp;url=http://miniclips.phillipmartin.info/clock/clock_10_00_xl.htm&amp;bvm=bv.136811127,d.c2I&amp;psig=AFQjCNFe2sVNaHOlHveMP1faHIgm1Ck-QA&amp;ust=147772365995456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o.th/url?sa=i&amp;rct=j&amp;q=&amp;esrc=s&amp;source=images&amp;cd=&amp;cad=rja&amp;uact=8&amp;ved=0ahUKEwj3qubqt_zPAhUBRI8KHfMZD0IQjRwIBw&amp;url=http://miniclips.phillipmartin.info/clock/clock_05_00_xl.htm&amp;bvm=bv.136811127,d.c2I&amp;psig=AFQjCNEwnYRmqutPob-6uNFj-3FatUQ5jA&amp;ust=147770757039538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oogle.co.th/url?sa=i&amp;rct=j&amp;q=&amp;esrc=s&amp;source=images&amp;cd=&amp;cad=rja&amp;uact=8&amp;ved=0ahUKEwjj6KXBuPzPAhXMNI8KHSsWBSYQjRwIBw&amp;url=http://etc.usf.edu/clipart/33600/33654/nclock-01-00_33654.htm&amp;bvm=bv.136811127,d.c2I&amp;psig=AFQjCNElCE0SqfbdfdPE9i7vN1rzeod3Mg&amp;ust=147770771313485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google.co.th/url?sa=i&amp;rct=j&amp;q=&amp;esrc=s&amp;source=images&amp;cd=&amp;cad=rja&amp;uact=8&amp;ved=0ahUKEwij0d2jufzPAhVKwI8KHf6QCpsQjRwIBw&amp;url=http://etc.usf.edu/clipart/34300/34314/nclock-12-00_34314.htm&amp;bvm=bv.136811127,d.c2I&amp;psig=AFQjCNEl92A8hmo94Pwe54LcUPpHMzgTbQ&amp;ust=147770795783978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.th/url?sa=i&amp;rct=j&amp;q=&amp;esrc=s&amp;source=images&amp;cd=&amp;cad=rja&amp;uact=8&amp;ved=0ahUKEwj2uLyHu_zPAhWLuo8KHTIwD2QQjRwIBw&amp;url=https://www.dreamstime.com/illustration/midday.html&amp;bvm=bv.136811127,d.c2I&amp;psig=AFQjCNG91AR_kHIorwOjCeZ08Xa55sEeXQ&amp;ust=147770823599162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th/url?sa=i&amp;rct=j&amp;q=&amp;esrc=s&amp;source=images&amp;cd=&amp;cad=rja&amp;uact=8&amp;ved=0ahUKEwiIg6q0vPzPAhXDMo8KHb7CCyQQjRwIBw&amp;url=http://wallpapercave.com/wolf-wallpaper-pictures&amp;bvm=bv.136811127,d.c2I&amp;psig=AFQjCNF8S1M-q8h7J-fU9kSsZUbOkGal6w&amp;ust=14777086583493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o.th/url?sa=i&amp;rct=j&amp;q=&amp;esrc=s&amp;source=images&amp;cd=&amp;ved=0ahUKEwiJm9zxvPzPAhVLvo8KHS2eCuIQjRwIBw&amp;url=http://dankasberg0.tripod.com/&amp;bvm=bv.136811127,d.c2I&amp;psig=AFQjCNF8S1M-q8h7J-fU9kSsZUbOkGal6w&amp;ust=147770865834930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co.th/url?sa=i&amp;rct=j&amp;q=&amp;esrc=s&amp;source=images&amp;cd=&amp;cad=rja&amp;uact=8&amp;ved=0ahUKEwjql42Q9fzPAhXBK48KHeLJACkQjRwIBw&amp;url=http://www.math-aids.com/Flash_Cards/&amp;bvm=bv.136811127,d.c2I&amp;psig=AFQjCNFO9-M2UBz3vFd5FVmfiioa9xDEqg&amp;ust=147772393920676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co.th/url?sa=i&amp;rct=j&amp;q=&amp;esrc=s&amp;source=images&amp;cd=&amp;cad=rja&amp;uact=8&amp;ved=0ahUKEwjql42Q9fzPAhXBK48KHeLJACkQjRwIBw&amp;url=http://www.math-aids.com/Flash_Cards/&amp;bvm=bv.136811127,d.c2I&amp;psig=AFQjCNFO9-M2UBz3vFd5FVmfiioa9xDEqg&amp;ust=147772393920676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NOLD\Downloads\Video\---Everyday%20English%20-%20Asking%20-u0026%20Telling%20the%20time%20(Real%20English)%20-%20YouTube.mp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.th/url?sa=i&amp;rct=j&amp;q=&amp;esrc=s&amp;source=images&amp;cd=&amp;cad=rja&amp;uact=8&amp;ved=0ahUKEwipyI3P_vzPAhWIq48KHRu2APgQjRwIBw&amp;url=http://www.math-aids.com/Time/&amp;bvm=bv.136811127,d.c2I&amp;psig=AFQjCNFDtXo14Otkln6yYDlcN1NK_xBiXg&amp;ust=14777265534837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hyperlink" Target="http://www.google.co.th/url?sa=i&amp;rct=j&amp;q=&amp;esrc=s&amp;source=images&amp;cd=&amp;cad=rja&amp;uact=8&amp;ved=0ahUKEwje_diD__zPAhXMo48KHTQ6ATIQjRwIBw&amp;url=http://etc.usf.edu/clipart/33900/33999/nclock-06-45_33999.htm&amp;bvm=bv.136811127,d.c2I&amp;psig=AFQjCNEv4j6Ij2lkkUcYyH2CG6JVVi9unw&amp;ust=1477726658414303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.th/url?sa=i&amp;rct=j&amp;q=&amp;esrc=s&amp;source=images&amp;cd=&amp;cad=rja&amp;uact=8&amp;ved=0ahUKEwipyI3P_vzPAhWIq48KHRu2APgQjRwIBw&amp;url=http://www.math-aids.com/Time/&amp;bvm=bv.136811127,d.c2I&amp;psig=AFQjCNFDtXo14Otkln6yYDlcN1NK_xBiXg&amp;ust=14777265534837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hyperlink" Target="http://www.google.co.th/url?sa=i&amp;rct=j&amp;q=&amp;esrc=s&amp;source=images&amp;cd=&amp;cad=rja&amp;uact=8&amp;ved=0ahUKEwiNxJ7f__zPAhWMO48KHYUnC90QjRwIBw&amp;url=http://etc.usf.edu/clipart/34300/34327/nclock-12-13_34327.htm&amp;bvm=bv.136811127,d.c2I&amp;psig=AFQjCNFAG2vvJMYfUUkECJXsVHR38TJaug&amp;ust=1477726873453464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.th/url?sa=i&amp;rct=j&amp;q=&amp;esrc=s&amp;source=images&amp;cd=&amp;cad=rja&amp;uact=8&amp;ved=0ahUKEwipyI3P_vzPAhWIq48KHRu2APgQjRwIBw&amp;url=http://www.math-aids.com/Time/&amp;bvm=bv.136811127,d.c2I&amp;psig=AFQjCNFDtXo14Otkln6yYDlcN1NK_xBiXg&amp;ust=14777265534837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hyperlink" Target="http://www.google.co.th/url?sa=i&amp;rct=j&amp;q=&amp;esrc=s&amp;source=images&amp;cd=&amp;cad=rja&amp;uact=8&amp;ved=0ahUKEwj23qC8gP3PAhXKMI8KHRECBEEQjRwIBw&amp;url=http://etc.usf.edu/clipart/34100/34124/nclock-08-50_34124.htm&amp;bvm=bv.136811127,d.c2I&amp;psig=AFQjCNGTrmPsf9pnUb5lI4iIYMJtLbX3Tg&amp;ust=1477727064631518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.th/url?sa=i&amp;rct=j&amp;q=&amp;esrc=s&amp;source=images&amp;cd=&amp;cad=rja&amp;uact=8&amp;ved=0ahUKEwipyI3P_vzPAhWIq48KHRu2APgQjRwIBw&amp;url=http://www.math-aids.com/Time/&amp;bvm=bv.136811127,d.c2I&amp;psig=AFQjCNFDtXo14Otkln6yYDlcN1NK_xBiXg&amp;ust=14777265534837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hyperlink" Target="http://www.google.co.th/url?sa=i&amp;rct=j&amp;q=&amp;esrc=s&amp;source=images&amp;cd=&amp;cad=rja&amp;uact=8&amp;ved=0ahUKEwjEpbr6gP3PAhWJsI8KHbK4DS0QjRwIBw&amp;url=http://etc.usf.edu/clipart/33800/33864/nclock-04-30_33864.htm&amp;bvm=bv.136811127,d.c2I&amp;psig=AFQjCNHH7aoJ6vk2CUwt1AI_l0ZLKon_Yw&amp;ust=1477727201517569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.th/url?sa=i&amp;rct=j&amp;q=&amp;esrc=s&amp;source=images&amp;cd=&amp;cad=rja&amp;uact=8&amp;ved=0ahUKEwipyI3P_vzPAhWIq48KHRu2APgQjRwIBw&amp;url=http://www.math-aids.com/Time/&amp;bvm=bv.136811127,d.c2I&amp;psig=AFQjCNFDtXo14Otkln6yYDlcN1NK_xBiXg&amp;ust=14777265534837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hyperlink" Target="http://www.google.co.th/url?sa=i&amp;rct=j&amp;q=&amp;esrc=s&amp;source=images&amp;cd=&amp;cad=rja&amp;uact=8&amp;ved=0ahUKEwi6_5LOgf3PAhUFOY8KHVShAiwQjRwIBw&amp;url=http://etc.usf.edu/clipart/33800/33894/nclock-05-00_33894.htm&amp;bvm=bv.136811127,d.c2I&amp;psig=AFQjCNFKGlE7aQ5goParxXTy5AT1zKEybg&amp;ust=1477727376093139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.th/url?sa=i&amp;rct=j&amp;q=&amp;esrc=s&amp;source=images&amp;cd=&amp;cad=rja&amp;uact=8&amp;ved=0ahUKEwjRidX6qPzPAhUISo8KHbavD1gQjRwIBw&amp;url=http://etc.usf.edu/clipart/33900/33979/nclock-06-25_33979.htm&amp;bvm=bv.136811127,d.c2I&amp;psig=AFQjCNFUtRgRW7Mwt35HZiIHCbnQNfBXuQ&amp;ust=147770355408871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.th/url?sa=i&amp;rct=j&amp;q=&amp;esrc=s&amp;source=images&amp;cd=&amp;cad=rja&amp;uact=8&amp;ved=0ahUKEwjvrviTrPzPAhWGuo8KHQZXDXkQjRwIBw&amp;url=http://etc.usf.edu/clipart/34000/34079/nclock-08-05_34079.htm&amp;bvm=bv.136811127,d.c2I&amp;psig=AFQjCNEVzOKFQ9n62e4-MW98i_SMs3UQlw&amp;ust=147770441958438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.th/url?sa=i&amp;rct=j&amp;q=&amp;esrc=s&amp;source=images&amp;cd=&amp;cad=rja&amp;uact=8&amp;ved=0ahUKEwiI7tmprfzPAhVKgI8KHcw8Bj0QjRwIBw&amp;url=http://etc.usf.edu/clipart/33400/33425/clock-09-11_33425.htm&amp;bvm=bv.136811127,d.c2I&amp;psig=AFQjCNENXuAXRUzRoDFXXSwlpVzEP7kGmA&amp;ust=147770471763761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co.th/url?sa=i&amp;rct=j&amp;q=&amp;esrc=s&amp;source=images&amp;cd=&amp;cad=rja&amp;uact=8&amp;ved=0ahUKEwjpqdGMrvzPAhXBK48KHVQUCuAQjRwIBw&amp;url=http://etc.usf.edu/clipart/33700/33748/nclock-02-34_33748.htm&amp;bvm=bv.136811127,d.c2I&amp;psig=AFQjCNFhix8U7jrzwY0ByeNFS7GdeCrhOg&amp;ust=147770495080520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th/url?sa=i&amp;rct=j&amp;q=&amp;esrc=s&amp;source=images&amp;cd=&amp;cad=rja&amp;uact=8&amp;ved=0ahUKEwjzyrbKr_zPAhVLrI8KHfaPA-4QjRwIBw&amp;url=http://thenoonshow.blogspot.com/2011_11_01_archive.html&amp;bvm=bv.136811127,d.c2I&amp;psig=AFQjCNHDme-A5sbudv9NC0dmaQCmBgs8aw&amp;ust=147770535073100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Aharoni" pitchFamily="2" charset="-79"/>
                <a:cs typeface="Aharoni" pitchFamily="2" charset="-79"/>
              </a:rPr>
              <a:t>Telling the Time</a:t>
            </a:r>
            <a:endParaRPr lang="en-US" sz="6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66200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900" b="1" dirty="0" smtClean="0">
                <a:solidFill>
                  <a:schemeClr val="tx1"/>
                </a:solidFill>
              </a:rPr>
              <a:t>MR.ARNOLD AGUILAR</a:t>
            </a:r>
          </a:p>
          <a:p>
            <a:pPr algn="l"/>
            <a:r>
              <a:rPr lang="en-US" sz="2900" b="1" dirty="0" err="1" smtClean="0">
                <a:solidFill>
                  <a:schemeClr val="tx1"/>
                </a:solidFill>
              </a:rPr>
              <a:t>Udon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r>
              <a:rPr lang="en-US" sz="2900" b="1" dirty="0" err="1" smtClean="0">
                <a:solidFill>
                  <a:schemeClr val="tx1"/>
                </a:solidFill>
              </a:rPr>
              <a:t>Thani</a:t>
            </a:r>
            <a:r>
              <a:rPr lang="en-US" sz="2900" b="1" dirty="0" smtClean="0">
                <a:solidFill>
                  <a:schemeClr val="tx1"/>
                </a:solidFill>
              </a:rPr>
              <a:t> Engineering School</a:t>
            </a:r>
            <a:r>
              <a:rPr lang="en-US" sz="2900" b="1" dirty="0" smtClean="0">
                <a:solidFill>
                  <a:srgbClr val="002060"/>
                </a:solidFill>
              </a:rPr>
              <a:t> (UES)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irc_mi" descr="ผลการค้นหารูปภาพสำหรับ day and night pics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0"/>
            <a:ext cx="7286676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8" y="6355080"/>
            <a:ext cx="2971792" cy="365760"/>
          </a:xfrm>
        </p:spPr>
        <p:txBody>
          <a:bodyPr/>
          <a:lstStyle/>
          <a:p>
            <a:fld id="{DA53D1F7-8BE1-44F3-90A1-07229AAB2F84}" type="datetime2">
              <a:rPr lang="en-US" b="1" smtClean="0"/>
              <a:pPr/>
              <a:t>Friday, November 18, 2016</a:t>
            </a:fld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2:35 - It's twenty-five </a:t>
            </a:r>
            <a:r>
              <a:rPr lang="en-US" sz="3600" b="1" i="1" dirty="0" smtClean="0">
                <a:solidFill>
                  <a:srgbClr val="FF0000"/>
                </a:solidFill>
              </a:rPr>
              <a:t>to</a:t>
            </a:r>
            <a:r>
              <a:rPr lang="en-US" sz="3600" b="1" dirty="0" smtClean="0">
                <a:solidFill>
                  <a:srgbClr val="0070C0"/>
                </a:solidFill>
              </a:rPr>
              <a:t> three</a:t>
            </a:r>
          </a:p>
          <a:p>
            <a:pPr algn="ctr">
              <a:buNone/>
            </a:pPr>
            <a:endParaRPr lang="en-US" sz="3600" b="1" dirty="0" smtClean="0">
              <a:solidFill>
                <a:srgbClr val="0070C0"/>
              </a:solidFill>
            </a:endParaRPr>
          </a:p>
        </p:txBody>
      </p:sp>
      <p:pic>
        <p:nvPicPr>
          <p:cNvPr id="4" name="irc_mi" descr="ผลการค้นหารูปภาพสำหรับ 2:35 clock  pic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0042"/>
            <a:ext cx="4786346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11:20 - It's twenty </a:t>
            </a:r>
            <a:r>
              <a:rPr lang="en-US" sz="3600" b="1" dirty="0" smtClean="0">
                <a:solidFill>
                  <a:srgbClr val="FF0000"/>
                </a:solidFill>
              </a:rPr>
              <a:t>past</a:t>
            </a:r>
            <a:r>
              <a:rPr lang="en-US" sz="3600" b="1" dirty="0" smtClean="0">
                <a:solidFill>
                  <a:srgbClr val="002060"/>
                </a:solidFill>
              </a:rPr>
              <a:t> eleven</a:t>
            </a:r>
          </a:p>
          <a:p>
            <a:pPr algn="ctr">
              <a:buNone/>
            </a:pP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irc_mi" descr="ผลการค้นหารูปภาพสำหรับ 11:20 clock  pic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8604"/>
            <a:ext cx="4786346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/>
              <a:t>4:18 - It's eighteen </a:t>
            </a:r>
            <a:r>
              <a:rPr lang="en-US" sz="4000" b="1" dirty="0" smtClean="0">
                <a:solidFill>
                  <a:srgbClr val="FF0000"/>
                </a:solidFill>
              </a:rPr>
              <a:t>past</a:t>
            </a:r>
            <a:r>
              <a:rPr lang="en-US" sz="4000" b="1" dirty="0" smtClean="0"/>
              <a:t> four</a:t>
            </a:r>
            <a:endParaRPr lang="en-US" sz="4000" b="1" dirty="0"/>
          </a:p>
        </p:txBody>
      </p:sp>
      <p:pic>
        <p:nvPicPr>
          <p:cNvPr id="4" name="irc_mi" descr="ผลการค้นหารูปภาพสำหรับ 4:18 clock  pic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642918"/>
            <a:ext cx="5214974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lvl="0" algn="ctr">
              <a:buNone/>
            </a:pPr>
            <a:endParaRPr lang="en-US" sz="4800" b="1" dirty="0" smtClean="0"/>
          </a:p>
          <a:p>
            <a:pPr lvl="0" algn="ctr">
              <a:buNone/>
            </a:pPr>
            <a:r>
              <a:rPr lang="en-US" sz="4800" b="1" dirty="0" smtClean="0"/>
              <a:t>8:51 - It's nine </a:t>
            </a:r>
            <a:r>
              <a:rPr lang="en-US" sz="4800" b="1" dirty="0" smtClean="0">
                <a:solidFill>
                  <a:srgbClr val="FF0000"/>
                </a:solidFill>
              </a:rPr>
              <a:t>to</a:t>
            </a:r>
            <a:r>
              <a:rPr lang="en-US" sz="4800" b="1" dirty="0" smtClean="0"/>
              <a:t> nine</a:t>
            </a:r>
          </a:p>
          <a:p>
            <a:pPr algn="ctr">
              <a:buNone/>
            </a:pPr>
            <a:endParaRPr lang="en-US" sz="4800" b="1" dirty="0" smtClean="0"/>
          </a:p>
        </p:txBody>
      </p:sp>
      <p:pic>
        <p:nvPicPr>
          <p:cNvPr id="4" name="irc_mi" descr="ผลการค้นหารูปภาพสำหรับ 8:51 clock  pic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00042"/>
            <a:ext cx="5143536" cy="435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When it is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15 minutes past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 </a:t>
            </a:r>
            <a:r>
              <a:rPr lang="en-US" sz="2800" dirty="0" smtClean="0">
                <a:latin typeface="Arial Rounded MT Bold" pitchFamily="34" charset="0"/>
              </a:rPr>
              <a:t>the hour we normally say: (</a:t>
            </a:r>
            <a:r>
              <a:rPr lang="en-US" sz="2800" b="1" dirty="0" smtClean="0">
                <a:latin typeface="Arial Rounded MT Bold" pitchFamily="34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) quarter past</a:t>
            </a:r>
            <a:endParaRPr lang="en-US" sz="28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3600" b="1" dirty="0" smtClean="0"/>
              <a:t>7:15 - It's (a) </a:t>
            </a:r>
            <a:r>
              <a:rPr lang="en-US" sz="3600" b="1" dirty="0" smtClean="0">
                <a:solidFill>
                  <a:srgbClr val="FF0000"/>
                </a:solidFill>
              </a:rPr>
              <a:t>quarter past</a:t>
            </a:r>
            <a:r>
              <a:rPr lang="en-US" sz="3600" b="1" dirty="0" smtClean="0"/>
              <a:t> seven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irc_mi" descr="ผลการค้นหารูปภาพสำหรับ 7:15 clock  pic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214422"/>
            <a:ext cx="4067175" cy="353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 Rounded MT Bold" pitchFamily="34" charset="0"/>
              </a:rPr>
              <a:t>When it is </a:t>
            </a:r>
            <a:r>
              <a:rPr lang="en-US" b="1" i="1" dirty="0" smtClean="0">
                <a:solidFill>
                  <a:srgbClr val="FF0000"/>
                </a:solidFill>
                <a:latin typeface="Arial Rounded MT Bold" pitchFamily="34" charset="0"/>
              </a:rPr>
              <a:t>15 minutes before  </a:t>
            </a:r>
            <a:r>
              <a:rPr lang="en-US" b="1" dirty="0" smtClean="0">
                <a:latin typeface="Arial Rounded MT Bold" pitchFamily="34" charset="0"/>
              </a:rPr>
              <a:t>the hour we normally say: </a:t>
            </a:r>
            <a:r>
              <a:rPr lang="en-US" b="1" i="1" dirty="0" smtClean="0">
                <a:solidFill>
                  <a:srgbClr val="FF0000"/>
                </a:solidFill>
                <a:latin typeface="Arial Rounded MT Bold" pitchFamily="34" charset="0"/>
              </a:rPr>
              <a:t>a quarter to</a:t>
            </a:r>
            <a:endParaRPr lang="en-US" b="1" i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000" b="1" dirty="0" smtClean="0"/>
              <a:t>12:45 - It's (a) </a:t>
            </a:r>
            <a:r>
              <a:rPr lang="en-US" sz="4000" b="1" dirty="0" smtClean="0">
                <a:solidFill>
                  <a:srgbClr val="FF0000"/>
                </a:solidFill>
              </a:rPr>
              <a:t>quarter to </a:t>
            </a:r>
            <a:r>
              <a:rPr lang="en-US" sz="4000" b="1" dirty="0" smtClean="0"/>
              <a:t>one</a:t>
            </a:r>
          </a:p>
          <a:p>
            <a:pPr algn="ctr">
              <a:buNone/>
            </a:pPr>
            <a:endParaRPr lang="en-US" sz="4000" b="1" dirty="0"/>
          </a:p>
        </p:txBody>
      </p:sp>
      <p:pic>
        <p:nvPicPr>
          <p:cNvPr id="4" name="irc_mi" descr="ผลการค้นหารูปภาพสำหรับ 12:45 clock  pic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214422"/>
            <a:ext cx="4067175" cy="346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When it is 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30 minutes past</a:t>
            </a:r>
            <a:r>
              <a:rPr lang="en-US" dirty="0" smtClean="0">
                <a:latin typeface="Arial Rounded MT Bold" pitchFamily="34" charset="0"/>
              </a:rPr>
              <a:t>  the hour we normally say: 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half past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b="1" dirty="0" smtClean="0"/>
              <a:t>3:30 - It's </a:t>
            </a:r>
            <a:r>
              <a:rPr lang="en-US" sz="4400" b="1" dirty="0" smtClean="0">
                <a:solidFill>
                  <a:srgbClr val="FF0000"/>
                </a:solidFill>
              </a:rPr>
              <a:t>half past</a:t>
            </a:r>
            <a:r>
              <a:rPr lang="en-US" sz="4400" b="1" dirty="0" smtClean="0"/>
              <a:t> three </a:t>
            </a:r>
            <a:endParaRPr lang="en-US" sz="4400" b="1" dirty="0"/>
          </a:p>
        </p:txBody>
      </p:sp>
      <p:pic>
        <p:nvPicPr>
          <p:cNvPr id="4" name="irc_mi" descr="ผลการค้นหารูปภาพสำหรับ 3:30 clock  pic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8412" y="1285860"/>
            <a:ext cx="4067175" cy="35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O'clock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We use </a:t>
            </a:r>
            <a:r>
              <a:rPr lang="en-US" sz="3100" b="1" dirty="0" smtClean="0">
                <a:solidFill>
                  <a:schemeClr val="tx1"/>
                </a:solidFill>
              </a:rPr>
              <a:t>o'clock</a:t>
            </a:r>
            <a:r>
              <a:rPr lang="en-US" sz="3100" dirty="0" smtClean="0">
                <a:solidFill>
                  <a:schemeClr val="tx1"/>
                </a:solidFill>
              </a:rPr>
              <a:t> when there are </a:t>
            </a:r>
            <a:r>
              <a:rPr lang="en-US" sz="3100" b="1" u="sng" dirty="0" smtClean="0">
                <a:solidFill>
                  <a:srgbClr val="FF0000"/>
                </a:solidFill>
              </a:rPr>
              <a:t>NO</a:t>
            </a:r>
            <a:r>
              <a:rPr lang="en-US" sz="3100" b="1" u="sng" dirty="0" smtClean="0">
                <a:solidFill>
                  <a:schemeClr val="tx1"/>
                </a:solidFill>
              </a:rPr>
              <a:t> minutes</a:t>
            </a:r>
            <a:r>
              <a:rPr lang="en-US" sz="3100" dirty="0" smtClean="0">
                <a:solidFill>
                  <a:schemeClr val="tx1"/>
                </a:solidFill>
              </a:rPr>
              <a:t>.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800" b="1" dirty="0" smtClean="0"/>
              <a:t>10:00 - It's ten </a:t>
            </a:r>
            <a:r>
              <a:rPr lang="en-US" sz="4800" b="1" dirty="0" smtClean="0">
                <a:solidFill>
                  <a:srgbClr val="FF0000"/>
                </a:solidFill>
              </a:rPr>
              <a:t>o'clock</a:t>
            </a:r>
          </a:p>
          <a:p>
            <a:pPr algn="ctr">
              <a:buNone/>
            </a:pPr>
            <a:endParaRPr lang="en-US" sz="4800" b="1" dirty="0"/>
          </a:p>
        </p:txBody>
      </p:sp>
      <p:pic>
        <p:nvPicPr>
          <p:cNvPr id="5" name="irc_mi" descr="ผลการค้นหารูปภาพสำหรับ 10:00 clock pics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25" y="1395413"/>
            <a:ext cx="4095750" cy="36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endParaRPr lang="en-US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endParaRPr lang="en-US" sz="5400" b="1" dirty="0" smtClean="0"/>
          </a:p>
          <a:p>
            <a:pPr lvl="0" algn="ctr">
              <a:buNone/>
            </a:pPr>
            <a:r>
              <a:rPr lang="en-US" sz="5400" b="1" dirty="0" smtClean="0"/>
              <a:t>5:00 - It's five </a:t>
            </a:r>
            <a:r>
              <a:rPr lang="en-US" sz="5400" b="1" dirty="0" smtClean="0">
                <a:solidFill>
                  <a:srgbClr val="FF0000"/>
                </a:solidFill>
              </a:rPr>
              <a:t>o'clock</a:t>
            </a:r>
          </a:p>
          <a:p>
            <a:pPr algn="ctr">
              <a:buNone/>
            </a:pPr>
            <a:endParaRPr lang="en-US" sz="5400" b="1" dirty="0"/>
          </a:p>
        </p:txBody>
      </p:sp>
      <p:pic>
        <p:nvPicPr>
          <p:cNvPr id="4" name="irc_mi" descr="ผลการค้นหารูปภาพสำหรับ 5:00 clock  pic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57166"/>
            <a:ext cx="49292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5400" b="1" dirty="0" smtClean="0"/>
              <a:t>1:00 - It's one </a:t>
            </a:r>
            <a:r>
              <a:rPr lang="en-US" sz="5400" b="1" dirty="0" smtClean="0">
                <a:solidFill>
                  <a:srgbClr val="FF0000"/>
                </a:solidFill>
              </a:rPr>
              <a:t>o'clock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irc_mi" descr="ผลการค้นหารูปภาพสำหรับ 1:00 clock  pic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8604"/>
            <a:ext cx="471490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What  time  is  it ?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Image result for people asking What time is it  pics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3"/>
            <a:ext cx="7929617" cy="477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For 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12:00</a:t>
            </a:r>
            <a:r>
              <a:rPr lang="en-US" sz="2800" b="1" dirty="0" smtClean="0">
                <a:latin typeface="Arial Black" pitchFamily="34" charset="0"/>
              </a:rPr>
              <a:t> there are four expressions in English.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3600" b="1" dirty="0" smtClean="0"/>
              <a:t>12:00  ----  It’s twelve o'clock 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irc_mi" descr="ผลการค้นหารูปภาพสำหรับ 12:00 clock  pic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395413"/>
            <a:ext cx="4500594" cy="38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400" b="1" dirty="0" smtClean="0"/>
              <a:t>12:00     midday = noon 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5" name="irc_mi" descr="ผลการค้นหารูปภาพสำหรับ midday  pic">
            <a:hlinkClick r:id="rId2"/>
          </p:cNvPr>
          <p:cNvPicPr/>
          <p:nvPr/>
        </p:nvPicPr>
        <p:blipFill>
          <a:blip r:embed="rId3"/>
          <a:srcRect b="15109"/>
          <a:stretch>
            <a:fillRect/>
          </a:stretch>
        </p:blipFill>
        <p:spPr bwMode="auto">
          <a:xfrm>
            <a:off x="571472" y="500042"/>
            <a:ext cx="7858180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400" b="1" dirty="0" smtClean="0"/>
              <a:t>12:00 / 00:00  midnight</a:t>
            </a:r>
          </a:p>
          <a:p>
            <a:pPr algn="ctr">
              <a:buNone/>
            </a:pPr>
            <a:endParaRPr lang="en-US" sz="4400" b="1" dirty="0"/>
          </a:p>
        </p:txBody>
      </p:sp>
      <p:pic>
        <p:nvPicPr>
          <p:cNvPr id="4" name="irc_mi" descr="ผลการค้นหารูปภาพสำหรับ midnight  pic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9"/>
            <a:ext cx="828680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ผลการค้นหารูปภาพสำหรับ midnight  pic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643182"/>
            <a:ext cx="2352675" cy="23002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997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>
                <a:latin typeface="Baskerville Old Face" pitchFamily="18" charset="0"/>
              </a:rPr>
              <a:t>WRITE</a:t>
            </a:r>
            <a:r>
              <a:rPr lang="en-US" sz="3200" b="1" dirty="0" smtClean="0">
                <a:latin typeface="Baskerville Old Face" pitchFamily="18" charset="0"/>
              </a:rPr>
              <a:t>  </a:t>
            </a:r>
            <a:r>
              <a:rPr lang="en-US" sz="3200" b="1" dirty="0" smtClean="0">
                <a:latin typeface="Baskerville Old Face" pitchFamily="18" charset="0"/>
              </a:rPr>
              <a:t>THE   TIME</a:t>
            </a:r>
          </a:p>
          <a:p>
            <a:pPr algn="ctr">
              <a:buNone/>
            </a:pPr>
            <a:endParaRPr lang="en-US" sz="32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32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32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32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32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3200" b="1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3200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n-US" sz="3200" b="1" dirty="0" smtClean="0">
                <a:latin typeface="Baskerville Old Face" pitchFamily="18" charset="0"/>
              </a:rPr>
              <a:t>    1____________                2 ____________</a:t>
            </a:r>
          </a:p>
          <a:p>
            <a:pPr algn="ctr">
              <a:buNone/>
            </a:pPr>
            <a:endParaRPr lang="en-US" sz="3200" dirty="0" smtClean="0">
              <a:latin typeface="Arial Black" pitchFamily="34" charset="0"/>
            </a:endParaRPr>
          </a:p>
          <a:p>
            <a:pPr algn="ctr">
              <a:buNone/>
            </a:pPr>
            <a:endParaRPr lang="en-US" sz="3200" dirty="0" smtClean="0">
              <a:latin typeface="Arial Black" pitchFamily="34" charset="0"/>
            </a:endParaRPr>
          </a:p>
          <a:p>
            <a:pPr algn="ctr">
              <a:buNone/>
            </a:pPr>
            <a:endParaRPr lang="en-US" sz="3200" dirty="0" smtClean="0">
              <a:latin typeface="Arial Black" pitchFamily="34" charset="0"/>
            </a:endParaRPr>
          </a:p>
          <a:p>
            <a:pPr algn="ctr">
              <a:buNone/>
            </a:pPr>
            <a:endParaRPr lang="en-US" sz="3200" dirty="0" smtClean="0">
              <a:latin typeface="Arial Black" pitchFamily="34" charset="0"/>
            </a:endParaRPr>
          </a:p>
          <a:p>
            <a:pPr algn="ctr">
              <a:buNone/>
            </a:pPr>
            <a:endParaRPr lang="en-US" sz="3200" dirty="0" smtClean="0">
              <a:latin typeface="Arial Black" pitchFamily="34" charset="0"/>
            </a:endParaRPr>
          </a:p>
          <a:p>
            <a:pPr algn="ctr">
              <a:buNone/>
            </a:pPr>
            <a:endParaRPr lang="en-US" sz="3200" dirty="0" smtClean="0">
              <a:latin typeface="Arial Black" pitchFamily="34" charset="0"/>
            </a:endParaRPr>
          </a:p>
          <a:p>
            <a:pPr algn="ctr">
              <a:buNone/>
            </a:pPr>
            <a:endParaRPr lang="en-US" sz="3200" dirty="0" smtClean="0">
              <a:latin typeface="Arial Black" pitchFamily="34" charset="0"/>
            </a:endParaRPr>
          </a:p>
          <a:p>
            <a:pPr algn="ctr">
              <a:buNone/>
            </a:pPr>
            <a:endParaRPr lang="en-US" sz="3200" dirty="0">
              <a:latin typeface="Arial Black" pitchFamily="34" charset="0"/>
            </a:endParaRPr>
          </a:p>
        </p:txBody>
      </p:sp>
      <p:pic>
        <p:nvPicPr>
          <p:cNvPr id="4" name="irc_mi" descr="ผลการค้นหารูปภาพสำหรับ telling time worksheet pics">
            <a:hlinkClick r:id="rId2"/>
          </p:cNvPr>
          <p:cNvPicPr/>
          <p:nvPr/>
        </p:nvPicPr>
        <p:blipFill>
          <a:blip r:embed="rId3"/>
          <a:srcRect t="5621" r="51818" b="57377"/>
          <a:stretch>
            <a:fillRect/>
          </a:stretch>
        </p:blipFill>
        <p:spPr bwMode="auto">
          <a:xfrm>
            <a:off x="214282" y="1142984"/>
            <a:ext cx="400052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ผลการค้นหารูปภาพสำหรับ telling time worksheet pics">
            <a:hlinkClick r:id="rId2"/>
          </p:cNvPr>
          <p:cNvPicPr/>
          <p:nvPr/>
        </p:nvPicPr>
        <p:blipFill>
          <a:blip r:embed="rId3"/>
          <a:srcRect l="1515" t="56440" r="50909" b="7494"/>
          <a:stretch>
            <a:fillRect/>
          </a:stretch>
        </p:blipFill>
        <p:spPr bwMode="auto">
          <a:xfrm>
            <a:off x="4643438" y="1214422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3 ______________                  4 ______________</a:t>
            </a:r>
            <a:endParaRPr lang="en-US" dirty="0"/>
          </a:p>
        </p:txBody>
      </p:sp>
      <p:pic>
        <p:nvPicPr>
          <p:cNvPr id="7" name="irc_mi" descr="ผลการค้นหารูปภาพสำหรับ telling time worksheet pics">
            <a:hlinkClick r:id="rId2"/>
          </p:cNvPr>
          <p:cNvPicPr/>
          <p:nvPr/>
        </p:nvPicPr>
        <p:blipFill>
          <a:blip r:embed="rId3"/>
          <a:srcRect l="50909" t="6323" r="2121" b="57611"/>
          <a:stretch>
            <a:fillRect/>
          </a:stretch>
        </p:blipFill>
        <p:spPr bwMode="auto">
          <a:xfrm>
            <a:off x="4786314" y="285728"/>
            <a:ext cx="400052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ผลการค้นหารูปภาพสำหรับ telling time worksheet pics">
            <a:hlinkClick r:id="rId2"/>
          </p:cNvPr>
          <p:cNvPicPr/>
          <p:nvPr/>
        </p:nvPicPr>
        <p:blipFill>
          <a:blip r:embed="rId3"/>
          <a:srcRect l="51515" t="57143" r="2121" b="7728"/>
          <a:stretch>
            <a:fillRect/>
          </a:stretch>
        </p:blipFill>
        <p:spPr bwMode="auto">
          <a:xfrm>
            <a:off x="428596" y="500042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AM</a:t>
            </a:r>
            <a:r>
              <a:rPr lang="en-US" b="1" dirty="0" smtClean="0">
                <a:solidFill>
                  <a:schemeClr val="tx1"/>
                </a:solidFill>
              </a:rPr>
              <a:t> vs. </a:t>
            </a:r>
            <a:r>
              <a:rPr lang="en-US" b="1" dirty="0" smtClean="0">
                <a:solidFill>
                  <a:srgbClr val="002060"/>
                </a:solidFill>
              </a:rPr>
              <a:t>PM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don't normally use the 24-hour clock in English.</a:t>
            </a:r>
          </a:p>
          <a:p>
            <a:pPr>
              <a:buNone/>
            </a:pPr>
            <a:r>
              <a:rPr lang="en-US" dirty="0" smtClean="0"/>
              <a:t>We use </a:t>
            </a:r>
            <a:r>
              <a:rPr lang="en-US" b="1" dirty="0" smtClean="0">
                <a:solidFill>
                  <a:srgbClr val="FF0000"/>
                </a:solidFill>
              </a:rPr>
              <a:t>a.m.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(am) for the morning</a:t>
            </a:r>
          </a:p>
          <a:p>
            <a:pPr>
              <a:buNone/>
            </a:pPr>
            <a:r>
              <a:rPr lang="en-US" dirty="0" smtClean="0"/>
              <a:t>and </a:t>
            </a:r>
            <a:r>
              <a:rPr lang="en-US" b="1" dirty="0" smtClean="0">
                <a:solidFill>
                  <a:srgbClr val="002060"/>
                </a:solidFill>
              </a:rPr>
              <a:t>p.m.</a:t>
            </a:r>
            <a:r>
              <a:rPr lang="en-US" dirty="0" smtClean="0"/>
              <a:t> (pm) for the afternoon and night.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a.m.</a:t>
            </a:r>
            <a:r>
              <a:rPr lang="en-US" b="1" dirty="0" smtClean="0"/>
              <a:t>  </a:t>
            </a:r>
            <a:r>
              <a:rPr lang="en-US" dirty="0" smtClean="0"/>
              <a:t>          00:00 – 11:59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p.m.</a:t>
            </a:r>
            <a:r>
              <a:rPr lang="en-US" b="1" dirty="0" smtClean="0"/>
              <a:t>  </a:t>
            </a:r>
            <a:r>
              <a:rPr lang="en-US" dirty="0" smtClean="0"/>
              <a:t>          12:00 – 23:59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/>
              <a:t>3 </a:t>
            </a:r>
            <a:r>
              <a:rPr lang="en-US" sz="3600" dirty="0" smtClean="0">
                <a:solidFill>
                  <a:srgbClr val="FF0000"/>
                </a:solidFill>
              </a:rPr>
              <a:t>a.m. </a:t>
            </a:r>
            <a:r>
              <a:rPr lang="en-US" sz="3600" dirty="0" smtClean="0"/>
              <a:t>=  Three o'clock in the morning.</a:t>
            </a:r>
          </a:p>
          <a:p>
            <a:pPr>
              <a:buNone/>
            </a:pPr>
            <a:r>
              <a:rPr lang="en-US" sz="3600" dirty="0" smtClean="0"/>
              <a:t>3 </a:t>
            </a:r>
            <a:r>
              <a:rPr lang="en-US" sz="3600" dirty="0" smtClean="0">
                <a:solidFill>
                  <a:srgbClr val="002060"/>
                </a:solidFill>
              </a:rPr>
              <a:t>p.m.</a:t>
            </a:r>
            <a:r>
              <a:rPr lang="en-US" sz="3600" dirty="0" smtClean="0"/>
              <a:t> =  Three o'clock in the afternoon.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14480" y="2928934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785918" y="3429000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When to use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morning,afternoon,evening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and night.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4" name="Content Placeholder 3" descr="Image result for morning pics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afternoon pics"/>
          <p:cNvPicPr/>
          <p:nvPr/>
        </p:nvPicPr>
        <p:blipFill>
          <a:blip r:embed="rId3"/>
          <a:srcRect b="8063"/>
          <a:stretch>
            <a:fillRect/>
          </a:stretch>
        </p:blipFill>
        <p:spPr bwMode="auto">
          <a:xfrm>
            <a:off x="4857752" y="1142984"/>
            <a:ext cx="378546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evening pic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14752"/>
            <a:ext cx="3929090" cy="282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night pic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14752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8229600" cy="4572032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Morning</a:t>
            </a:r>
            <a:r>
              <a:rPr lang="en-US" dirty="0" smtClean="0">
                <a:latin typeface="Arial Rounded MT Bold" pitchFamily="34" charset="0"/>
              </a:rPr>
              <a:t> is from sunrise to 11:59 AM. Sunrise typically occurs around 6 AM.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Noon or Midday </a:t>
            </a:r>
            <a:r>
              <a:rPr lang="en-US" dirty="0" smtClean="0">
                <a:latin typeface="Arial Rounded MT Bold" pitchFamily="34" charset="0"/>
              </a:rPr>
              <a:t>is at 12:00 PM.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Afternoon</a:t>
            </a:r>
            <a:r>
              <a:rPr lang="en-US" dirty="0" smtClean="0">
                <a:latin typeface="Arial Rounded MT Bold" pitchFamily="34" charset="0"/>
              </a:rPr>
              <a:t> is from 12:01 PM to around 5:00 PM.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Evening </a:t>
            </a:r>
            <a:r>
              <a:rPr lang="en-US" dirty="0" smtClean="0">
                <a:latin typeface="Arial Rounded MT Bold" pitchFamily="34" charset="0"/>
              </a:rPr>
              <a:t>is from 5:01 PM to 8 PM, or around sunset.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Night</a:t>
            </a:r>
            <a:r>
              <a:rPr lang="en-US" dirty="0" smtClean="0">
                <a:latin typeface="Arial Rounded MT Bold" pitchFamily="34" charset="0"/>
              </a:rPr>
              <a:t> is from sunset to sunrise, so from 8:01 PM until 5:59 AM.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Midnight</a:t>
            </a:r>
            <a:r>
              <a:rPr lang="en-US" dirty="0" smtClean="0">
                <a:latin typeface="Arial Rounded MT Bold" pitchFamily="34" charset="0"/>
              </a:rPr>
              <a:t>  is at 12:00 AM.</a:t>
            </a:r>
          </a:p>
          <a:p>
            <a:endParaRPr lang="en-US" dirty="0"/>
          </a:p>
        </p:txBody>
      </p:sp>
      <p:pic>
        <p:nvPicPr>
          <p:cNvPr id="4" name="Picture 3" descr="Image result for times of the day pics"/>
          <p:cNvPicPr/>
          <p:nvPr/>
        </p:nvPicPr>
        <p:blipFill>
          <a:blip r:embed="rId2"/>
          <a:srcRect b="16000"/>
          <a:stretch>
            <a:fillRect/>
          </a:stretch>
        </p:blipFill>
        <p:spPr bwMode="auto">
          <a:xfrm>
            <a:off x="500034" y="214290"/>
            <a:ext cx="785818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Writing the time using A.M. or P.M.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53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Example;</a:t>
            </a: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a)  15:30  ---   3:30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p.m.</a:t>
            </a: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                         It’s three thirty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in the afternoon.</a:t>
            </a: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                         It’s half past three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in the afternoon.</a:t>
            </a:r>
          </a:p>
          <a:p>
            <a:pPr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b) 21: 50  ---   9:50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p.m.</a:t>
            </a: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                          It’s nine fifty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in the night.</a:t>
            </a: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                          It’s ten to ten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in the night.</a:t>
            </a: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c) 07: 00  ---  7:00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a.m.</a:t>
            </a:r>
          </a:p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                         It’s seven o’clock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in the morning.  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Seatwork: Write the </a:t>
            </a:r>
            <a:r>
              <a:rPr lang="en-US" dirty="0" smtClean="0">
                <a:solidFill>
                  <a:schemeClr val="tx1"/>
                </a:solidFill>
              </a:rPr>
              <a:t>time in 12 hours with AM/PM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1)  12:00 ---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2)  01:30 ---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3)  19: 40 ---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4)  16: 07 ---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5)   08:45 ---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What  time  is  it ?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---Everyday English - Asking -u0026 Telling the time (Real English) - YouTube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544763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Asking for the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The common question forms we use to ask for the time </a:t>
            </a:r>
            <a:r>
              <a:rPr lang="en-US" sz="3200" i="1" dirty="0" smtClean="0">
                <a:solidFill>
                  <a:srgbClr val="FF0000"/>
                </a:solidFill>
              </a:rPr>
              <a:t>right now </a:t>
            </a:r>
            <a:r>
              <a:rPr lang="en-US" sz="3200" dirty="0" smtClean="0"/>
              <a:t>are:</a:t>
            </a:r>
          </a:p>
          <a:p>
            <a:pPr lvl="0">
              <a:buNone/>
            </a:pPr>
            <a:r>
              <a:rPr lang="en-US" sz="3600" dirty="0" smtClean="0">
                <a:latin typeface="Arial Rounded MT Bold" pitchFamily="34" charset="0"/>
              </a:rPr>
              <a:t>1. What time is it?</a:t>
            </a:r>
          </a:p>
          <a:p>
            <a:pPr lvl="0">
              <a:buNone/>
            </a:pPr>
            <a:r>
              <a:rPr lang="en-US" sz="3600" dirty="0" smtClean="0">
                <a:latin typeface="Arial Rounded MT Bold" pitchFamily="34" charset="0"/>
              </a:rPr>
              <a:t>2. What is the time?</a:t>
            </a:r>
          </a:p>
          <a:p>
            <a:pPr lvl="0">
              <a:buNone/>
            </a:pPr>
            <a:endParaRPr lang="en-US" sz="36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sz="3200" dirty="0" smtClean="0"/>
              <a:t>A more </a:t>
            </a:r>
            <a:r>
              <a:rPr lang="en-US" sz="3200" dirty="0" smtClean="0">
                <a:solidFill>
                  <a:srgbClr val="FF0000"/>
                </a:solidFill>
              </a:rPr>
              <a:t>polite</a:t>
            </a:r>
            <a:r>
              <a:rPr lang="en-US" sz="3200" dirty="0" smtClean="0"/>
              <a:t> way to ask for the time, especially from a </a:t>
            </a:r>
            <a:r>
              <a:rPr lang="en-US" sz="3200" dirty="0" smtClean="0">
                <a:solidFill>
                  <a:srgbClr val="FF0000"/>
                </a:solidFill>
              </a:rPr>
              <a:t>stranger</a:t>
            </a:r>
            <a:r>
              <a:rPr lang="en-US" sz="3200" dirty="0" smtClean="0"/>
              <a:t> is:</a:t>
            </a:r>
          </a:p>
          <a:p>
            <a:pPr lvl="0">
              <a:buNone/>
            </a:pPr>
            <a:r>
              <a:rPr lang="en-US" sz="3600" dirty="0" smtClean="0">
                <a:latin typeface="Arial Rounded MT Bold" pitchFamily="34" charset="0"/>
              </a:rPr>
              <a:t>1.Could you tell me the time please?</a:t>
            </a:r>
          </a:p>
          <a:p>
            <a:pPr>
              <a:buNone/>
            </a:pPr>
            <a:endParaRPr lang="en-US" sz="3200" dirty="0" smtClean="0"/>
          </a:p>
          <a:p>
            <a:pPr lvl="0">
              <a:buNone/>
            </a:pPr>
            <a:endParaRPr lang="en-US" sz="3600" dirty="0" smtClean="0">
              <a:latin typeface="Arial Rounded MT Bold" pitchFamily="34" charset="0"/>
            </a:endParaRPr>
          </a:p>
          <a:p>
            <a:pPr lvl="0">
              <a:buNone/>
            </a:pPr>
            <a:endParaRPr lang="en-US" sz="4000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Giving the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use </a:t>
            </a:r>
            <a:r>
              <a:rPr lang="en-US" b="1" dirty="0" smtClean="0">
                <a:solidFill>
                  <a:srgbClr val="FF0000"/>
                </a:solidFill>
              </a:rPr>
              <a:t>It 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FF0000"/>
                </a:solidFill>
              </a:rPr>
              <a:t>It's</a:t>
            </a:r>
            <a:r>
              <a:rPr lang="en-US" dirty="0" smtClean="0"/>
              <a:t> to respond to the questions that ask for the time </a:t>
            </a:r>
            <a:r>
              <a:rPr lang="en-US" i="1" dirty="0" smtClean="0">
                <a:solidFill>
                  <a:srgbClr val="FF0000"/>
                </a:solidFill>
              </a:rPr>
              <a:t>right now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It 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half past five (5:30).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It's</a:t>
            </a:r>
            <a:r>
              <a:rPr lang="en-US" dirty="0" smtClean="0"/>
              <a:t> ten to twelve (11:50)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We use the structure </a:t>
            </a:r>
            <a:r>
              <a:rPr lang="en-US" b="1" dirty="0" smtClean="0">
                <a:solidFill>
                  <a:srgbClr val="FF0000"/>
                </a:solidFill>
              </a:rPr>
              <a:t>AT + time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when giving the time of a specific event.</a:t>
            </a:r>
          </a:p>
          <a:p>
            <a:pPr lvl="0"/>
            <a:r>
              <a:rPr lang="en-US" dirty="0" smtClean="0"/>
              <a:t>The bus arrives </a:t>
            </a:r>
            <a:r>
              <a:rPr lang="en-US" b="1" dirty="0" smtClean="0">
                <a:solidFill>
                  <a:srgbClr val="FF0000"/>
                </a:solidFill>
              </a:rPr>
              <a:t>at</a:t>
            </a:r>
            <a:r>
              <a:rPr lang="en-US" dirty="0" smtClean="0"/>
              <a:t> midday (12:00). </a:t>
            </a:r>
          </a:p>
          <a:p>
            <a:pPr lvl="0"/>
            <a:r>
              <a:rPr lang="en-US" dirty="0" smtClean="0"/>
              <a:t>The flight leaves </a:t>
            </a:r>
            <a:r>
              <a:rPr lang="en-US" b="1" dirty="0" smtClean="0">
                <a:solidFill>
                  <a:srgbClr val="FF0000"/>
                </a:solidFill>
              </a:rPr>
              <a:t>at</a:t>
            </a:r>
            <a:r>
              <a:rPr lang="en-US" dirty="0" smtClean="0"/>
              <a:t> a quarter to two (1:45).</a:t>
            </a:r>
          </a:p>
          <a:p>
            <a:pPr lvl="0"/>
            <a:r>
              <a:rPr lang="en-US" dirty="0" smtClean="0"/>
              <a:t>The concert begins </a:t>
            </a:r>
            <a:r>
              <a:rPr lang="en-US" b="1" dirty="0" smtClean="0">
                <a:solidFill>
                  <a:srgbClr val="FF0000"/>
                </a:solidFill>
              </a:rPr>
              <a:t>at</a:t>
            </a:r>
            <a:r>
              <a:rPr lang="en-US" dirty="0" smtClean="0"/>
              <a:t> ten o'clock. (10:00)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Draw the time.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Arial Rounded MT Bold" pitchFamily="34" charset="0"/>
              </a:rPr>
              <a:t>      1. It’s quarter to seven. ( _____:______)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irc_mi" descr="ผลการค้นหารูปภาพสำหรับ telling time empty clock worksheet pics">
            <a:hlinkClick r:id="rId2"/>
          </p:cNvPr>
          <p:cNvPicPr/>
          <p:nvPr/>
        </p:nvPicPr>
        <p:blipFill>
          <a:blip r:embed="rId3"/>
          <a:srcRect t="18501" b="6792"/>
          <a:stretch>
            <a:fillRect/>
          </a:stretch>
        </p:blipFill>
        <p:spPr bwMode="auto">
          <a:xfrm>
            <a:off x="642910" y="1214422"/>
            <a:ext cx="36433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ผลการค้นหารูปภาพสำหรับ 6:45 clock pics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142984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87123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dirty="0" smtClean="0"/>
              <a:t>        2. It’s thirteen past twelve. (___:____)</a:t>
            </a:r>
            <a:endParaRPr lang="en-US" sz="3200" dirty="0"/>
          </a:p>
        </p:txBody>
      </p:sp>
      <p:pic>
        <p:nvPicPr>
          <p:cNvPr id="4" name="irc_mi" descr="ผลการค้นหารูปภาพสำหรับ telling time empty clock worksheet pics">
            <a:hlinkClick r:id="rId2"/>
          </p:cNvPr>
          <p:cNvPicPr/>
          <p:nvPr/>
        </p:nvPicPr>
        <p:blipFill>
          <a:blip r:embed="rId3"/>
          <a:srcRect t="18501" b="6792"/>
          <a:stretch>
            <a:fillRect/>
          </a:stretch>
        </p:blipFill>
        <p:spPr bwMode="auto">
          <a:xfrm>
            <a:off x="142844" y="285728"/>
            <a:ext cx="42862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ผลการค้นหารูปภาพสำหรับ 12:13 clock pics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28604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87123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sz="4000" dirty="0" smtClean="0"/>
              <a:t>3. It’s ten to nine. (___:____)</a:t>
            </a:r>
          </a:p>
        </p:txBody>
      </p:sp>
      <p:pic>
        <p:nvPicPr>
          <p:cNvPr id="4" name="irc_mi" descr="ผลการค้นหารูปภาพสำหรับ telling time empty clock worksheet pics">
            <a:hlinkClick r:id="rId2"/>
          </p:cNvPr>
          <p:cNvPicPr/>
          <p:nvPr/>
        </p:nvPicPr>
        <p:blipFill>
          <a:blip r:embed="rId3"/>
          <a:srcRect t="18501" b="6792"/>
          <a:stretch>
            <a:fillRect/>
          </a:stretch>
        </p:blipFill>
        <p:spPr bwMode="auto">
          <a:xfrm>
            <a:off x="142844" y="285728"/>
            <a:ext cx="42862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ผลการค้นหารูปภาพสำหรับ 8:50 clock pics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28604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87123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/>
              <a:t>         4. It’s half past four. (___:____)</a:t>
            </a:r>
            <a:endParaRPr lang="en-US" sz="3600" dirty="0"/>
          </a:p>
        </p:txBody>
      </p:sp>
      <p:pic>
        <p:nvPicPr>
          <p:cNvPr id="4" name="irc_mi" descr="ผลการค้นหารูปภาพสำหรับ telling time empty clock worksheet pics">
            <a:hlinkClick r:id="rId2"/>
          </p:cNvPr>
          <p:cNvPicPr/>
          <p:nvPr/>
        </p:nvPicPr>
        <p:blipFill>
          <a:blip r:embed="rId3"/>
          <a:srcRect t="18501" b="6792"/>
          <a:stretch>
            <a:fillRect/>
          </a:stretch>
        </p:blipFill>
        <p:spPr bwMode="auto">
          <a:xfrm>
            <a:off x="142844" y="285728"/>
            <a:ext cx="42862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ผลการค้นหารูปภาพสำหรับ 4:30 clock pics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500042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728356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/>
              <a:t>        5. It’s five o’clock.  (___</a:t>
            </a:r>
            <a:r>
              <a:rPr lang="en-US" sz="3600" dirty="0" smtClean="0">
                <a:sym typeface="Wingdings" pitchFamily="2" charset="2"/>
              </a:rPr>
              <a:t>:____)</a:t>
            </a:r>
            <a:endParaRPr lang="en-US" sz="3600" dirty="0"/>
          </a:p>
        </p:txBody>
      </p:sp>
      <p:pic>
        <p:nvPicPr>
          <p:cNvPr id="4" name="irc_mi" descr="ผลการค้นหารูปภาพสำหรับ telling time empty clock worksheet pics">
            <a:hlinkClick r:id="rId2"/>
          </p:cNvPr>
          <p:cNvPicPr/>
          <p:nvPr/>
        </p:nvPicPr>
        <p:blipFill>
          <a:blip r:embed="rId3"/>
          <a:srcRect t="18501" b="6792"/>
          <a:stretch>
            <a:fillRect/>
          </a:stretch>
        </p:blipFill>
        <p:spPr bwMode="auto">
          <a:xfrm>
            <a:off x="142844" y="285728"/>
            <a:ext cx="42862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ผลการค้นหารูปภาพสำหรับ 5:00 clock pics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28604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people saying thank you pic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8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Thank    You</a:t>
            </a:r>
          </a:p>
          <a:p>
            <a:pPr algn="ctr">
              <a:buNone/>
            </a:pP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Everyone…..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4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33" dur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Two common ways of telling the time.</a:t>
            </a:r>
            <a:endParaRPr lang="en-US" sz="2400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sz="2000" b="1" dirty="0" smtClean="0">
                <a:latin typeface="Arial Rounded MT Bold" pitchFamily="34" charset="0"/>
              </a:rPr>
              <a:t>Say the hour first and then the minutes. (Hour + Minutes)</a:t>
            </a: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indent="-457200">
              <a:buAutoNum type="arabicParenR"/>
            </a:pPr>
            <a:endParaRPr lang="en-US" sz="2000" b="1" dirty="0" smtClean="0">
              <a:latin typeface="Arial Rounded MT Bold" pitchFamily="34" charset="0"/>
            </a:endParaRPr>
          </a:p>
          <a:p>
            <a:pPr marL="457200" lvl="0" indent="-457200"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6:25 - It's six twenty-five</a:t>
            </a:r>
          </a:p>
          <a:p>
            <a:pPr marL="457200" indent="-457200" algn="ctr">
              <a:buAutoNum type="arabicParenR"/>
            </a:pPr>
            <a:endParaRPr lang="en-US" sz="3600" dirty="0" smtClean="0">
              <a:latin typeface="Arial Rounded MT Bold" pitchFamily="34" charset="0"/>
            </a:endParaRPr>
          </a:p>
        </p:txBody>
      </p:sp>
      <p:pic>
        <p:nvPicPr>
          <p:cNvPr id="4" name="irc_mi" descr="ผลการค้นหารูปภาพสำหรับ 6:25 clock pic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857364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8:05 - It's eight O-five</a:t>
            </a:r>
          </a:p>
          <a:p>
            <a:pPr algn="ctr">
              <a:buNone/>
            </a:pPr>
            <a:endParaRPr lang="en-US" sz="3600" dirty="0" smtClean="0"/>
          </a:p>
        </p:txBody>
      </p:sp>
      <p:pic>
        <p:nvPicPr>
          <p:cNvPr id="5" name="irc_mi" descr="ผลการค้นหารูปภาพสำหรับ 8:05 clock pic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71480"/>
            <a:ext cx="464347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9:11 - It's nine eleven</a:t>
            </a:r>
          </a:p>
          <a:p>
            <a:pPr algn="ctr"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irc_mi" descr="ผลการค้นหารูปภาพสำหรับ 9:11 clock pic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71480"/>
            <a:ext cx="464347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2:34 - It's two thirty-four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irc_mi" descr="ผลการค้นหารูปภาพสำหรับ 2:34 clock pic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00042"/>
            <a:ext cx="4857784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 Black" pitchFamily="34" charset="0"/>
              </a:rPr>
              <a:t>2) Say the minutes first and then the hour.  (Minutes + PAST / TO + Hour)</a:t>
            </a:r>
            <a:endParaRPr lang="en-US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   For minutes 1-30 we use </a:t>
            </a:r>
            <a:r>
              <a:rPr lang="en-US" sz="2800" b="1" dirty="0" smtClean="0">
                <a:solidFill>
                  <a:srgbClr val="FF0000"/>
                </a:solidFill>
              </a:rPr>
              <a:t>PAST</a:t>
            </a:r>
            <a:r>
              <a:rPr lang="en-US" sz="2800" dirty="0" smtClean="0"/>
              <a:t> after the minutes.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For minutes 31-59 we use </a:t>
            </a:r>
            <a:r>
              <a:rPr lang="en-US" sz="2800" b="1" dirty="0" smtClean="0">
                <a:solidFill>
                  <a:srgbClr val="FF0000"/>
                </a:solidFill>
              </a:rPr>
              <a:t>TO</a:t>
            </a:r>
            <a:r>
              <a:rPr lang="en-US" sz="2800" dirty="0" smtClean="0"/>
              <a:t> after the minutes. </a:t>
            </a:r>
          </a:p>
          <a:p>
            <a:pPr algn="ctr"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irc_mi" descr="ผลการค้นหารูปภาพสำหรับ half shaded  clock  showing past pic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57364"/>
            <a:ext cx="59436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lling the time in English"/>
          <p:cNvPicPr>
            <a:picLocks noGrp="1"/>
          </p:cNvPicPr>
          <p:nvPr>
            <p:ph sz="quarter" idx="1"/>
          </p:nvPr>
        </p:nvPicPr>
        <p:blipFill>
          <a:blip r:embed="rId2"/>
          <a:srcRect l="1603" t="1923" r="1603" b="23558"/>
          <a:stretch>
            <a:fillRect/>
          </a:stretch>
        </p:blipFill>
        <p:spPr bwMode="auto">
          <a:xfrm>
            <a:off x="428596" y="214290"/>
            <a:ext cx="8286807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455</TotalTime>
  <Words>694</Words>
  <Application>Microsoft Office PowerPoint</Application>
  <PresentationFormat>On-screen Show (4:3)</PresentationFormat>
  <Paragraphs>334</Paragraphs>
  <Slides>37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Origin</vt:lpstr>
      <vt:lpstr>Telling the Time</vt:lpstr>
      <vt:lpstr>What  time  is  it ?</vt:lpstr>
      <vt:lpstr>What  time  is  it ?</vt:lpstr>
      <vt:lpstr> Two common ways of telling the time.</vt:lpstr>
      <vt:lpstr>Slide 5</vt:lpstr>
      <vt:lpstr>Slide 6</vt:lpstr>
      <vt:lpstr>Slide 7</vt:lpstr>
      <vt:lpstr>2) Say the minutes first and then the hour.  (Minutes + PAST / TO + Hour)</vt:lpstr>
      <vt:lpstr>Slide 9</vt:lpstr>
      <vt:lpstr>Slide 10</vt:lpstr>
      <vt:lpstr>Slide 11</vt:lpstr>
      <vt:lpstr>Slide 12</vt:lpstr>
      <vt:lpstr>Slide 13</vt:lpstr>
      <vt:lpstr>When it is 15 minutes past  the hour we normally say: (a) quarter past</vt:lpstr>
      <vt:lpstr>When it is 15 minutes before  the hour we normally say: a quarter to</vt:lpstr>
      <vt:lpstr>When it is 30 minutes past  the hour we normally say: half past</vt:lpstr>
      <vt:lpstr>O'clock We use o'clock when there are NO minutes.</vt:lpstr>
      <vt:lpstr>Slide 18</vt:lpstr>
      <vt:lpstr>Slide 19</vt:lpstr>
      <vt:lpstr>For 12:00 there are four expressions in English.</vt:lpstr>
      <vt:lpstr>Slide 21</vt:lpstr>
      <vt:lpstr>Slide 22</vt:lpstr>
      <vt:lpstr>Slide 23</vt:lpstr>
      <vt:lpstr>Slide 24</vt:lpstr>
      <vt:lpstr>AM vs. PM</vt:lpstr>
      <vt:lpstr>When to use morning,afternoon,evening and night.</vt:lpstr>
      <vt:lpstr>Slide 27</vt:lpstr>
      <vt:lpstr>Writing the time using A.M. or P.M.</vt:lpstr>
      <vt:lpstr>Seatwork: Write the time in 12 hours with AM/PM </vt:lpstr>
      <vt:lpstr>Asking for the Time</vt:lpstr>
      <vt:lpstr>Giving the Time</vt:lpstr>
      <vt:lpstr>Draw the time.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ARNOLD</dc:creator>
  <cp:lastModifiedBy>ARNOLD</cp:lastModifiedBy>
  <cp:revision>48</cp:revision>
  <dcterms:created xsi:type="dcterms:W3CDTF">2016-10-28T00:36:59Z</dcterms:created>
  <dcterms:modified xsi:type="dcterms:W3CDTF">2016-11-18T02:17:39Z</dcterms:modified>
</cp:coreProperties>
</file>