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8" r:id="rId4"/>
    <p:sldId id="257" r:id="rId5"/>
    <p:sldId id="258" r:id="rId6"/>
    <p:sldId id="259" r:id="rId7"/>
    <p:sldId id="260" r:id="rId8"/>
    <p:sldId id="261" r:id="rId9"/>
    <p:sldId id="262" r:id="rId10"/>
    <p:sldId id="263" r:id="rId11"/>
    <p:sldId id="266" r:id="rId12"/>
    <p:sldId id="265" r:id="rId13"/>
    <p:sldId id="268" r:id="rId14"/>
    <p:sldId id="267" r:id="rId15"/>
    <p:sldId id="309" r:id="rId16"/>
    <p:sldId id="310" r:id="rId17"/>
    <p:sldId id="311" r:id="rId18"/>
    <p:sldId id="269" r:id="rId19"/>
    <p:sldId id="270" r:id="rId20"/>
    <p:sldId id="271" r:id="rId21"/>
    <p:sldId id="27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3" r:id="rId41"/>
    <p:sldId id="292" r:id="rId42"/>
    <p:sldId id="294" r:id="rId43"/>
    <p:sldId id="295" r:id="rId44"/>
    <p:sldId id="296" r:id="rId45"/>
    <p:sldId id="297" r:id="rId46"/>
    <p:sldId id="298" r:id="rId47"/>
    <p:sldId id="299" r:id="rId48"/>
    <p:sldId id="305" r:id="rId49"/>
    <p:sldId id="300" r:id="rId50"/>
    <p:sldId id="301" r:id="rId51"/>
    <p:sldId id="302" r:id="rId52"/>
    <p:sldId id="303" r:id="rId53"/>
    <p:sldId id="304" r:id="rId54"/>
    <p:sldId id="306" r:id="rId55"/>
    <p:sldId id="30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2B159C3-BEF8-4E27-8F8B-AD6168BA174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B159C3-BEF8-4E27-8F8B-AD6168BA174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B159C3-BEF8-4E27-8F8B-AD6168BA174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B159C3-BEF8-4E27-8F8B-AD6168BA174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2B159C3-BEF8-4E27-8F8B-AD6168BA174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2B159C3-BEF8-4E27-8F8B-AD6168BA174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2B159C3-BEF8-4E27-8F8B-AD6168BA174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2B159C3-BEF8-4E27-8F8B-AD6168BA174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159C3-BEF8-4E27-8F8B-AD6168BA174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2B159C3-BEF8-4E27-8F8B-AD6168BA174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2B159C3-BEF8-4E27-8F8B-AD6168BA174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E2135-BA1F-4A81-97E5-290A28BAD32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159C3-BEF8-4E27-8F8B-AD6168BA174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E2135-BA1F-4A81-97E5-290A28BAD32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hyperlink" Target="https://shorturl.at/ioCQ9" TargetMode="External"/><Relationship Id="rId2" Type="http://schemas.openxmlformats.org/officeDocument/2006/relationships/hyperlink" Target="https://www.facebook.com/staxenglish" TargetMode="External"/><Relationship Id="rId1" Type="http://schemas.openxmlformats.org/officeDocument/2006/relationships/hyperlink" Target="https://bit.ly/3p2W44z"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6.jpeg"/></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hyperlink" Target="https://shorturl.at/ioCQ9" TargetMode="External"/><Relationship Id="rId2" Type="http://schemas.openxmlformats.org/officeDocument/2006/relationships/hyperlink" Target="https://www.facebook.com/staxenglish" TargetMode="External"/><Relationship Id="rId1" Type="http://schemas.openxmlformats.org/officeDocument/2006/relationships/hyperlink" Target="https://bit.ly/3p2W44z"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a:ln w="0"/>
                <a:solidFill>
                  <a:schemeClr val="accent1"/>
                </a:solidFill>
                <a:effectLst>
                  <a:outerShdw blurRad="38100" dist="25400" dir="5400000" algn="ctr" rotWithShape="0">
                    <a:srgbClr val="6E747A">
                      <a:alpha val="43000"/>
                    </a:srgbClr>
                  </a:outerShdw>
                </a:effectLst>
              </a:rPr>
              <a:t>IELTS Reading: Hints &amp; Practice</a:t>
            </a:r>
            <a:endParaRPr lang="en-US"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0" y="0"/>
            <a:ext cx="309880" cy="368300"/>
          </a:xfrm>
          <a:prstGeom prst="rect">
            <a:avLst/>
          </a:prstGeom>
          <a:noFill/>
        </p:spPr>
        <p:txBody>
          <a:bodyPr wrap="none" rtlCol="0">
            <a:spAutoFit/>
          </a:bodyPr>
          <a:lstStyle/>
          <a:p>
            <a:endParaRPr lang="en-US" dirty="0">
              <a:solidFill>
                <a:srgbClr val="00B0F0"/>
              </a:solidFill>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8511" y="-244873"/>
            <a:ext cx="4554978" cy="4554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Types of questions</a:t>
            </a:r>
            <a:endParaRPr lang="en-US" dirty="0"/>
          </a:p>
        </p:txBody>
      </p:sp>
      <p:sp>
        <p:nvSpPr>
          <p:cNvPr id="3" name="Subtitle 2"/>
          <p:cNvSpPr>
            <a:spLocks noGrp="1"/>
          </p:cNvSpPr>
          <p:nvPr>
            <p:ph type="subTitle" idx="1"/>
          </p:nvPr>
        </p:nvSpPr>
        <p:spPr>
          <a:xfrm>
            <a:off x="1524000" y="1308330"/>
            <a:ext cx="9144000" cy="5549670"/>
          </a:xfrm>
        </p:spPr>
        <p:txBody>
          <a:bodyPr>
            <a:normAutofit/>
          </a:bodyPr>
          <a:lstStyle/>
          <a:p>
            <a:pPr algn="l"/>
            <a:r>
              <a:rPr lang="en-US" dirty="0">
                <a:solidFill>
                  <a:srgbClr val="222222"/>
                </a:solidFill>
                <a:latin typeface="Arial" panose="020B0604020202020204" pitchFamily="34" charset="0"/>
              </a:rPr>
              <a:t>Sentence completion:</a:t>
            </a:r>
            <a:endParaRPr lang="en-US" dirty="0">
              <a:solidFill>
                <a:srgbClr val="222222"/>
              </a:solidFill>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endParaRPr lang="en-US" dirty="0">
              <a:solidFill>
                <a:srgbClr val="222222"/>
              </a:solidFill>
              <a:latin typeface="Arial" panose="020B0604020202020204" pitchFamily="34" charset="0"/>
            </a:endParaRPr>
          </a:p>
          <a:p>
            <a:pPr algn="l"/>
            <a:endParaRPr lang="en-US" dirty="0">
              <a:solidFill>
                <a:srgbClr val="222222"/>
              </a:solidFill>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endParaRPr lang="en-US" dirty="0">
              <a:solidFill>
                <a:srgbClr val="222222"/>
              </a:solidFill>
              <a:latin typeface="Arial" panose="020B0604020202020204" pitchFamily="34" charset="0"/>
            </a:endParaRPr>
          </a:p>
          <a:p>
            <a:pPr algn="l"/>
            <a:r>
              <a:rPr lang="en-US" b="0" i="0" dirty="0">
                <a:solidFill>
                  <a:srgbClr val="222222"/>
                </a:solidFill>
                <a:effectLst/>
                <a:latin typeface="Arial" panose="020B0604020202020204" pitchFamily="34" charset="0"/>
              </a:rPr>
              <a:t>Multiple choice:</a:t>
            </a:r>
            <a:endParaRPr lang="en-US" b="0" i="0" dirty="0">
              <a:solidFill>
                <a:srgbClr val="222222"/>
              </a:solidFill>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pic>
        <p:nvPicPr>
          <p:cNvPr id="5" name="Picture 4"/>
          <p:cNvPicPr>
            <a:picLocks noChangeAspect="1"/>
          </p:cNvPicPr>
          <p:nvPr/>
        </p:nvPicPr>
        <p:blipFill>
          <a:blip r:embed="rId2"/>
          <a:stretch>
            <a:fillRect/>
          </a:stretch>
        </p:blipFill>
        <p:spPr>
          <a:xfrm>
            <a:off x="1592371" y="1775055"/>
            <a:ext cx="4816257" cy="1882303"/>
          </a:xfrm>
          <a:prstGeom prst="rect">
            <a:avLst/>
          </a:prstGeom>
        </p:spPr>
      </p:pic>
      <p:pic>
        <p:nvPicPr>
          <p:cNvPr id="9" name="Picture 8"/>
          <p:cNvPicPr>
            <a:picLocks noChangeAspect="1"/>
          </p:cNvPicPr>
          <p:nvPr/>
        </p:nvPicPr>
        <p:blipFill>
          <a:blip r:embed="rId3"/>
          <a:stretch>
            <a:fillRect/>
          </a:stretch>
        </p:blipFill>
        <p:spPr>
          <a:xfrm>
            <a:off x="1592371" y="4522388"/>
            <a:ext cx="5845047" cy="18899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Sentence completion</a:t>
            </a:r>
            <a:endParaRPr lang="en-US" dirty="0"/>
          </a:p>
        </p:txBody>
      </p:sp>
      <p:sp>
        <p:nvSpPr>
          <p:cNvPr id="3" name="Subtitle 2"/>
          <p:cNvSpPr>
            <a:spLocks noGrp="1"/>
          </p:cNvSpPr>
          <p:nvPr>
            <p:ph type="subTitle" idx="1"/>
          </p:nvPr>
        </p:nvSpPr>
        <p:spPr>
          <a:xfrm>
            <a:off x="1524000" y="1308330"/>
            <a:ext cx="9144000" cy="5549670"/>
          </a:xfrm>
        </p:spPr>
        <p:txBody>
          <a:bodyPr>
            <a:normAutofit/>
          </a:bodyPr>
          <a:lstStyle/>
          <a:p>
            <a:pPr algn="l"/>
            <a:endParaRPr lang="en-US" b="0" i="0" dirty="0">
              <a:solidFill>
                <a:srgbClr val="222222"/>
              </a:solidFill>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pic>
        <p:nvPicPr>
          <p:cNvPr id="13" name="Picture 12"/>
          <p:cNvPicPr>
            <a:picLocks noChangeAspect="1"/>
          </p:cNvPicPr>
          <p:nvPr/>
        </p:nvPicPr>
        <p:blipFill>
          <a:blip r:embed="rId2"/>
          <a:stretch>
            <a:fillRect/>
          </a:stretch>
        </p:blipFill>
        <p:spPr>
          <a:xfrm>
            <a:off x="1523999" y="1241573"/>
            <a:ext cx="9143999" cy="56164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Sentence completion</a:t>
            </a:r>
            <a:endParaRPr lang="en-US" dirty="0"/>
          </a:p>
        </p:txBody>
      </p:sp>
      <p:sp>
        <p:nvSpPr>
          <p:cNvPr id="3" name="Subtitle 2"/>
          <p:cNvSpPr>
            <a:spLocks noGrp="1"/>
          </p:cNvSpPr>
          <p:nvPr>
            <p:ph type="subTitle" idx="1"/>
          </p:nvPr>
        </p:nvSpPr>
        <p:spPr>
          <a:xfrm>
            <a:off x="1524000" y="1308330"/>
            <a:ext cx="9144000" cy="5549670"/>
          </a:xfrm>
        </p:spPr>
        <p:txBody>
          <a:bodyPr>
            <a:normAutofit/>
          </a:bodyPr>
          <a:lstStyle/>
          <a:p>
            <a:pPr algn="l"/>
            <a:endParaRPr lang="en-US" b="0" i="0" dirty="0">
              <a:solidFill>
                <a:srgbClr val="222222"/>
              </a:solidFill>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pic>
        <p:nvPicPr>
          <p:cNvPr id="11" name="Picture 10"/>
          <p:cNvPicPr>
            <a:picLocks noChangeAspect="1"/>
          </p:cNvPicPr>
          <p:nvPr/>
        </p:nvPicPr>
        <p:blipFill>
          <a:blip r:embed="rId2"/>
          <a:stretch>
            <a:fillRect/>
          </a:stretch>
        </p:blipFill>
        <p:spPr>
          <a:xfrm>
            <a:off x="1523999" y="1308330"/>
            <a:ext cx="9144000" cy="55451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Multiple choice</a:t>
            </a:r>
            <a:endParaRPr lang="en-US"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98414" y="1415351"/>
            <a:ext cx="11608505" cy="34363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Multiple choice</a:t>
            </a:r>
            <a:endParaRPr lang="en-US"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pic>
        <p:nvPicPr>
          <p:cNvPr id="9" name="Picture 8"/>
          <p:cNvPicPr>
            <a:picLocks noChangeAspect="1"/>
          </p:cNvPicPr>
          <p:nvPr/>
        </p:nvPicPr>
        <p:blipFill>
          <a:blip r:embed="rId2"/>
          <a:stretch>
            <a:fillRect/>
          </a:stretch>
        </p:blipFill>
        <p:spPr>
          <a:xfrm>
            <a:off x="1413238" y="1130858"/>
            <a:ext cx="9254762" cy="4126941"/>
          </a:xfrm>
          <a:prstGeom prst="rect">
            <a:avLst/>
          </a:prstGeom>
        </p:spPr>
      </p:pic>
      <p:sp>
        <p:nvSpPr>
          <p:cNvPr id="8" name="Subtitle 7"/>
          <p:cNvSpPr>
            <a:spLocks noGrp="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Multiple choice</a:t>
            </a:r>
            <a:endParaRPr lang="en-US"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84950" y="1306286"/>
            <a:ext cx="11673187" cy="4264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Multiple choice</a:t>
            </a:r>
            <a:endParaRPr lang="en-US"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5" name="Picture 4"/>
          <p:cNvPicPr>
            <a:picLocks noChangeAspect="1"/>
          </p:cNvPicPr>
          <p:nvPr/>
        </p:nvPicPr>
        <p:blipFill>
          <a:blip r:embed="rId1"/>
          <a:stretch>
            <a:fillRect/>
          </a:stretch>
        </p:blipFill>
        <p:spPr>
          <a:xfrm>
            <a:off x="226703" y="1230173"/>
            <a:ext cx="11603387" cy="420862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You will be tested on:</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pPr marL="457200" indent="-457200">
              <a:buFont typeface="Arial" panose="020B0604020202020204" pitchFamily="34" charset="0"/>
              <a:buChar char="•"/>
            </a:pPr>
            <a:r>
              <a:rPr lang="en-US" sz="3200" dirty="0"/>
              <a:t>Completing a diagram, table or summary</a:t>
            </a:r>
            <a:endParaRPr lang="en-US" sz="3200" dirty="0"/>
          </a:p>
          <a:p>
            <a:pPr marL="457200" indent="-457200">
              <a:buFont typeface="Arial" panose="020B0604020202020204" pitchFamily="34" charset="0"/>
              <a:buChar char="•"/>
            </a:pPr>
            <a:r>
              <a:rPr lang="en-US" sz="3200" dirty="0"/>
              <a:t>Finding specific information</a:t>
            </a:r>
            <a:endParaRPr lang="en-US" sz="3200" dirty="0"/>
          </a:p>
          <a:p>
            <a:pPr marL="457200" indent="-457200">
              <a:buFont typeface="Arial" panose="020B0604020202020204" pitchFamily="34" charset="0"/>
              <a:buChar char="•"/>
            </a:pPr>
            <a:r>
              <a:rPr lang="en-US" sz="3200" dirty="0"/>
              <a:t>Identifying the writer's opinion</a:t>
            </a:r>
            <a:endParaRPr lang="en-US" sz="3200" dirty="0"/>
          </a:p>
          <a:p>
            <a:pPr marL="457200" indent="-457200">
              <a:buFont typeface="Arial" panose="020B0604020202020204" pitchFamily="34" charset="0"/>
              <a:buChar char="•"/>
            </a:pPr>
            <a:r>
              <a:rPr lang="en-US" sz="3200" dirty="0"/>
              <a:t>Following key arguments</a:t>
            </a:r>
            <a:endParaRPr lang="en-US" sz="3200" dirty="0"/>
          </a:p>
          <a:p>
            <a:pPr marL="457200" indent="-457200">
              <a:buFont typeface="Arial" panose="020B0604020202020204" pitchFamily="34" charset="0"/>
              <a:buChar char="•"/>
            </a:pPr>
            <a:r>
              <a:rPr lang="en-US" sz="3200" dirty="0"/>
              <a:t>Identifying the writer's purpose</a:t>
            </a:r>
            <a:endParaRPr lang="en-US" sz="3200" dirty="0"/>
          </a:p>
          <a:p>
            <a:pPr marL="342900" indent="-342900">
              <a:buFont typeface="Arial" panose="020B0604020202020204" pitchFamily="34" charset="0"/>
              <a:buChar cha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Keys skills to practice:</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pPr marL="457200" indent="-457200">
              <a:buFont typeface="Arial" panose="020B0604020202020204" pitchFamily="34" charset="0"/>
              <a:buChar char="•"/>
            </a:pPr>
            <a:r>
              <a:rPr lang="en-US" sz="3200" dirty="0"/>
              <a:t>Expanding your vocabulary</a:t>
            </a:r>
            <a:endParaRPr lang="en-US" sz="3200" dirty="0"/>
          </a:p>
          <a:p>
            <a:pPr marL="457200" indent="-457200">
              <a:buFont typeface="Arial" panose="020B0604020202020204" pitchFamily="34" charset="0"/>
              <a:buChar char="•"/>
            </a:pPr>
            <a:r>
              <a:rPr lang="en-US" sz="3200" dirty="0"/>
              <a:t>Learning synonyms</a:t>
            </a:r>
            <a:endParaRPr lang="en-US" sz="3200" dirty="0"/>
          </a:p>
          <a:p>
            <a:pPr marL="457200" indent="-457200">
              <a:buFont typeface="Arial" panose="020B0604020202020204" pitchFamily="34" charset="0"/>
              <a:buChar char="•"/>
            </a:pPr>
            <a:r>
              <a:rPr lang="en-US" sz="3200" dirty="0"/>
              <a:t>Paraphrasing</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lnSpcReduction="10000"/>
          </a:bodyPr>
          <a:lstStyle/>
          <a:p>
            <a:r>
              <a:rPr lang="en-US" sz="3200" b="1" dirty="0"/>
              <a:t>Don't expect to understand every word</a:t>
            </a:r>
            <a:endParaRPr lang="en-US" sz="3200" b="1" dirty="0"/>
          </a:p>
          <a:p>
            <a:endParaRPr lang="en-US" b="1" dirty="0"/>
          </a:p>
          <a:p>
            <a:r>
              <a:rPr lang="en-US" dirty="0"/>
              <a:t>Whilst it is important to expand your vocabulary base, remember that the most common 100 words in the English language make up 50% of the language. </a:t>
            </a:r>
            <a:endParaRPr lang="en-US" dirty="0"/>
          </a:p>
          <a:p>
            <a:endParaRPr lang="en-US" dirty="0"/>
          </a:p>
          <a:p>
            <a:r>
              <a:rPr lang="en-US" dirty="0"/>
              <a:t>The most common 1000 words make up 99% of the language.</a:t>
            </a:r>
            <a:endParaRPr lang="en-US" dirty="0"/>
          </a:p>
          <a:p>
            <a:endParaRPr lang="en-US" dirty="0"/>
          </a:p>
          <a:p>
            <a:r>
              <a:rPr lang="en-US" dirty="0"/>
              <a:t>There are somewhere between 300,000-1,000,000 words in the English language, most of which are rarely used. </a:t>
            </a:r>
            <a:endParaRPr lang="en-US" i="1" dirty="0"/>
          </a:p>
          <a:p>
            <a:r>
              <a:rPr lang="en-US" i="1" dirty="0"/>
              <a:t>You are not expected to know all of them.</a:t>
            </a:r>
            <a:endParaRPr lang="en-US" i="1" dirty="0"/>
          </a:p>
          <a:p>
            <a:r>
              <a:rPr lang="en-US" dirty="0"/>
              <a:t>You can make an educated guess at the meaning of a word based on it’s context.</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Before we begin…</a:t>
            </a:r>
            <a:endParaRPr lang="en-US" b="1" dirty="0"/>
          </a:p>
        </p:txBody>
      </p:sp>
      <p:sp>
        <p:nvSpPr>
          <p:cNvPr id="4" name="Content Placeholder 3"/>
          <p:cNvSpPr>
            <a:spLocks noGrp="1"/>
          </p:cNvSpPr>
          <p:nvPr>
            <p:ph idx="1"/>
          </p:nvPr>
        </p:nvSpPr>
        <p:spPr>
          <a:xfrm>
            <a:off x="85725" y="1825625"/>
            <a:ext cx="12106275" cy="4832350"/>
          </a:xfrm>
        </p:spPr>
        <p:txBody>
          <a:bodyPr>
            <a:normAutofit lnSpcReduction="10000"/>
          </a:bodyPr>
          <a:lstStyle/>
          <a:p>
            <a:r>
              <a:rPr lang="en-US" dirty="0"/>
              <a:t>This is a free lesson to help you improve your IELTS Reading skills</a:t>
            </a:r>
            <a:endParaRPr lang="en-US" dirty="0"/>
          </a:p>
          <a:p>
            <a:r>
              <a:rPr lang="en-US" dirty="0"/>
              <a:t>Please help to support us by…</a:t>
            </a:r>
            <a:br>
              <a:rPr lang="en-US" dirty="0"/>
            </a:br>
            <a:endParaRPr lang="en-US" dirty="0"/>
          </a:p>
          <a:p>
            <a:r>
              <a:rPr lang="en-US" dirty="0"/>
              <a:t>Signing up for the </a:t>
            </a:r>
            <a:r>
              <a:rPr lang="en-US" b="1" i="1" dirty="0" err="1"/>
              <a:t>Stax</a:t>
            </a:r>
            <a:r>
              <a:rPr lang="en-US" b="1" i="1" dirty="0"/>
              <a:t> English</a:t>
            </a:r>
            <a:r>
              <a:rPr lang="en-US" b="1" dirty="0"/>
              <a:t> $1 IELTS</a:t>
            </a:r>
            <a:r>
              <a:rPr lang="en-US" dirty="0"/>
              <a:t> Reading &amp; Listening online course here: </a:t>
            </a:r>
            <a:r>
              <a:rPr lang="en-US" b="1" dirty="0">
                <a:solidFill>
                  <a:srgbClr val="00B0F0"/>
                </a:solidFill>
                <a:hlinkClick r:id="rId1"/>
              </a:rPr>
              <a:t>https://bit.ly/3p2W44z</a:t>
            </a:r>
            <a:r>
              <a:rPr lang="en-US" b="1" dirty="0">
                <a:solidFill>
                  <a:srgbClr val="00B0F0"/>
                </a:solidFill>
              </a:rPr>
              <a:t>  </a:t>
            </a:r>
            <a:br>
              <a:rPr lang="en-US" b="1" dirty="0">
                <a:solidFill>
                  <a:srgbClr val="00B0F0"/>
                </a:solidFill>
              </a:rPr>
            </a:br>
            <a:endParaRPr lang="en-US" dirty="0">
              <a:solidFill>
                <a:srgbClr val="00B0F0"/>
              </a:solidFill>
            </a:endParaRPr>
          </a:p>
          <a:p>
            <a:r>
              <a:rPr lang="en-US" dirty="0"/>
              <a:t>Liking us on Facebook here: </a:t>
            </a:r>
            <a:br>
              <a:rPr lang="en-US" dirty="0"/>
            </a:br>
            <a:r>
              <a:rPr lang="en-US" b="1" dirty="0">
                <a:solidFill>
                  <a:srgbClr val="00B0F0"/>
                </a:solidFill>
                <a:hlinkClick r:id="rId2"/>
              </a:rPr>
              <a:t>https://www.facebook.com/staxenglish</a:t>
            </a:r>
            <a:r>
              <a:rPr lang="en-US" b="1" dirty="0">
                <a:solidFill>
                  <a:srgbClr val="00B0F0"/>
                </a:solidFill>
              </a:rPr>
              <a:t> </a:t>
            </a:r>
            <a:endParaRPr lang="en-US" b="1" dirty="0">
              <a:solidFill>
                <a:srgbClr val="00B0F0"/>
              </a:solidFill>
            </a:endParaRPr>
          </a:p>
          <a:p>
            <a:pPr marL="0" indent="0">
              <a:buNone/>
            </a:pPr>
            <a:endParaRPr lang="en-US" dirty="0">
              <a:solidFill>
                <a:srgbClr val="00B0F0"/>
              </a:solidFill>
            </a:endParaRPr>
          </a:p>
          <a:p>
            <a:r>
              <a:rPr lang="en-US" dirty="0"/>
              <a:t>Downloading our English Games app for Android at: </a:t>
            </a:r>
            <a:br>
              <a:rPr lang="en-US" dirty="0"/>
            </a:br>
            <a:r>
              <a:rPr lang="en-US" b="1" dirty="0">
                <a:solidFill>
                  <a:srgbClr val="00B0F0"/>
                </a:solidFill>
                <a:hlinkClick r:id="rId3"/>
              </a:rPr>
              <a:t>https://shorturl.at/ioCQ9</a:t>
            </a:r>
            <a:r>
              <a:rPr lang="en-US" b="1" dirty="0">
                <a:solidFill>
                  <a:srgbClr val="00B0F0"/>
                </a:solidFill>
              </a:rPr>
              <a:t>  </a:t>
            </a:r>
            <a:endParaRPr lang="en-US" b="1" dirty="0">
              <a:solidFill>
                <a:srgbClr val="00B0F0"/>
              </a:solidFill>
            </a:endParaRPr>
          </a:p>
          <a:p>
            <a:endParaRPr lang="en-US" dirty="0"/>
          </a:p>
        </p:txBody>
      </p:sp>
      <p:sp>
        <p:nvSpPr>
          <p:cNvPr id="6" name="TextBox 5"/>
          <p:cNvSpPr txBox="1"/>
          <p:nvPr/>
        </p:nvSpPr>
        <p:spPr>
          <a:xfrm>
            <a:off x="0" y="0"/>
            <a:ext cx="4741491" cy="369332"/>
          </a:xfrm>
          <a:prstGeom prst="rect">
            <a:avLst/>
          </a:prstGeom>
          <a:noFill/>
        </p:spPr>
        <p:txBody>
          <a:bodyPr wrap="none" rtlCol="0">
            <a:spAutoFit/>
          </a:bodyPr>
          <a:lstStyle/>
          <a:p>
            <a:r>
              <a:rPr lang="en-US" dirty="0"/>
              <a:t>Learn IELTS for just $1 at </a:t>
            </a:r>
            <a:r>
              <a:rPr lang="en-US" dirty="0">
                <a:solidFill>
                  <a:srgbClr val="00B0F0"/>
                </a:solidFill>
                <a:hlinkClick r:id="rId1"/>
              </a:rPr>
              <a:t>https://bit.ly/3p2W44z</a:t>
            </a:r>
            <a:r>
              <a:rPr lang="en-US" dirty="0">
                <a:solidFill>
                  <a:srgbClr val="00B0F0"/>
                </a:solidFill>
              </a:rPr>
              <a:t> </a:t>
            </a:r>
            <a:endParaRPr lang="en-US"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lnSpcReduction="10000"/>
          </a:bodyPr>
          <a:lstStyle/>
          <a:p>
            <a:r>
              <a:rPr lang="en-US" sz="3200" b="1" dirty="0"/>
              <a:t>Practice </a:t>
            </a:r>
            <a:r>
              <a:rPr lang="en-US" sz="3200" b="1" i="1" dirty="0"/>
              <a:t>reading</a:t>
            </a:r>
            <a:r>
              <a:rPr lang="en-US" sz="3200" b="1" dirty="0"/>
              <a:t>, not “tricks”</a:t>
            </a:r>
            <a:endParaRPr lang="en-US" b="1" dirty="0"/>
          </a:p>
          <a:p>
            <a:r>
              <a:rPr lang="en-US" dirty="0"/>
              <a:t>In my long and varied experience as an IELTS teacher, I have found that far too much emphasis is placed on teaching people ‘tricks’ to fool an IELTS examiner. </a:t>
            </a:r>
            <a:endParaRPr lang="en-US" dirty="0"/>
          </a:p>
          <a:p>
            <a:r>
              <a:rPr lang="en-US" dirty="0"/>
              <a:t>IELTS examiners </a:t>
            </a:r>
            <a:r>
              <a:rPr lang="en-US" i="1" dirty="0"/>
              <a:t>know </a:t>
            </a:r>
            <a:r>
              <a:rPr lang="en-US" dirty="0"/>
              <a:t>when you do not understand a word. They cannot be tricked so easily, so don’t focus so much on guesswork, using buzzwords that </a:t>
            </a:r>
            <a:r>
              <a:rPr lang="en-US" i="1" dirty="0"/>
              <a:t>sound </a:t>
            </a:r>
            <a:r>
              <a:rPr lang="en-US" dirty="0"/>
              <a:t>clever, or speed reading. </a:t>
            </a:r>
            <a:endParaRPr lang="en-US" dirty="0"/>
          </a:p>
          <a:p>
            <a:endParaRPr lang="en-US" b="1" dirty="0"/>
          </a:p>
          <a:p>
            <a:r>
              <a:rPr lang="en-US" b="1" dirty="0"/>
              <a:t>Just read more.</a:t>
            </a:r>
            <a:endParaRPr lang="en-US" b="1" dirty="0"/>
          </a:p>
          <a:p>
            <a:endParaRPr lang="en-US" dirty="0"/>
          </a:p>
          <a:p>
            <a:r>
              <a:rPr lang="en-US" dirty="0"/>
              <a:t>The more English you </a:t>
            </a:r>
            <a:r>
              <a:rPr lang="en-US" i="1" dirty="0"/>
              <a:t>consume</a:t>
            </a:r>
            <a:r>
              <a:rPr lang="en-US" dirty="0"/>
              <a:t> (whether by reading, watching videos, listening to podcasts, speaking or even playing English games), the more you will be able to </a:t>
            </a:r>
            <a:r>
              <a:rPr lang="en-US" i="1" dirty="0"/>
              <a:t>produce</a:t>
            </a:r>
            <a:r>
              <a:rPr lang="en-US" dirty="0"/>
              <a:t>.</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r>
              <a:rPr lang="en-US" sz="3200" b="1" dirty="0"/>
              <a:t>Read the instructions VERY carefully</a:t>
            </a:r>
            <a:endParaRPr lang="en-US" sz="3200" b="1" dirty="0"/>
          </a:p>
          <a:p>
            <a:r>
              <a:rPr lang="en-US" dirty="0"/>
              <a:t>It’s amazing how many students have lost points just because they didn’t read the instructions properly. </a:t>
            </a:r>
            <a:endParaRPr lang="en-US" dirty="0"/>
          </a:p>
          <a:p>
            <a:r>
              <a:rPr lang="en-US" dirty="0"/>
              <a:t>ONE WORD means ONE WORD!</a:t>
            </a:r>
            <a:endParaRPr lang="en-US" dirty="0"/>
          </a:p>
          <a:p>
            <a:r>
              <a:rPr lang="en-US" dirty="0"/>
              <a:t>TWO WORDS AND A NUMBER means TWO WORDS AND A NUMBER!</a:t>
            </a:r>
            <a:endParaRPr lang="en-US" dirty="0"/>
          </a:p>
          <a:p>
            <a:r>
              <a:rPr lang="en-US" dirty="0"/>
              <a:t>Do not write anything </a:t>
            </a:r>
            <a:r>
              <a:rPr lang="en-US" i="1" dirty="0"/>
              <a:t>less</a:t>
            </a:r>
            <a:r>
              <a:rPr lang="en-US" dirty="0"/>
              <a:t>, or anything </a:t>
            </a:r>
            <a:r>
              <a:rPr lang="en-US" i="1" dirty="0"/>
              <a:t>extra</a:t>
            </a:r>
            <a:r>
              <a:rPr lang="en-US" dirty="0"/>
              <a:t>.</a:t>
            </a:r>
            <a:endParaRPr lang="en-US" dirty="0"/>
          </a:p>
          <a:p>
            <a:endParaRPr lang="en-US" dirty="0"/>
          </a:p>
          <a:p>
            <a:r>
              <a:rPr lang="en-US" dirty="0"/>
              <a:t>Example: The sentence ‘thirty two cars’ is ONE WORD AND A NUMBER.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r>
              <a:rPr lang="en-US" sz="3200" b="1" dirty="0"/>
              <a:t>Do not panic! </a:t>
            </a:r>
            <a:endParaRPr lang="en-US" sz="3200" b="1" dirty="0"/>
          </a:p>
          <a:p>
            <a:r>
              <a:rPr lang="en-US" dirty="0"/>
              <a:t>Don't waste time on one question. If you are struggling, move on to the next question and come back to it later. You will feel less stressed and better able to think if you get some other answers correct and return to the difficult ones later.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r>
              <a:rPr lang="en-US" sz="3200" b="1" dirty="0"/>
              <a:t>Practice vocabulary, synonyms and paraphrasing </a:t>
            </a:r>
            <a:endParaRPr lang="en-US" sz="3200" b="1" dirty="0"/>
          </a:p>
          <a:p>
            <a:pPr marL="342900" indent="-342900" algn="l">
              <a:buFont typeface="Arial" panose="020B0604020202020204" pitchFamily="34" charset="0"/>
              <a:buChar char="•"/>
            </a:pPr>
            <a:r>
              <a:rPr lang="en-US" b="1" dirty="0"/>
              <a:t>Read </a:t>
            </a:r>
            <a:r>
              <a:rPr lang="en-US" dirty="0"/>
              <a:t>a text in English</a:t>
            </a:r>
            <a:endParaRPr lang="en-US" b="1" dirty="0"/>
          </a:p>
          <a:p>
            <a:pPr marL="342900" indent="-342900" algn="l">
              <a:buFont typeface="Arial" panose="020B0604020202020204" pitchFamily="34" charset="0"/>
              <a:buChar char="•"/>
            </a:pPr>
            <a:r>
              <a:rPr lang="en-US" b="1" dirty="0"/>
              <a:t>Note </a:t>
            </a:r>
            <a:r>
              <a:rPr lang="en-US" dirty="0"/>
              <a:t>down the words you do not understand</a:t>
            </a:r>
            <a:endParaRPr lang="en-US" dirty="0"/>
          </a:p>
          <a:p>
            <a:pPr marL="342900" indent="-342900" algn="l">
              <a:buFont typeface="Arial" panose="020B0604020202020204" pitchFamily="34" charset="0"/>
              <a:buChar char="•"/>
            </a:pPr>
            <a:r>
              <a:rPr lang="en-US" b="1" dirty="0"/>
              <a:t>Say </a:t>
            </a:r>
            <a:r>
              <a:rPr lang="en-US" dirty="0"/>
              <a:t>the words aloud</a:t>
            </a:r>
            <a:endParaRPr lang="en-US" dirty="0"/>
          </a:p>
          <a:p>
            <a:pPr marL="342900" indent="-342900" algn="l">
              <a:buFont typeface="Arial" panose="020B0604020202020204" pitchFamily="34" charset="0"/>
              <a:buChar char="•"/>
            </a:pPr>
            <a:r>
              <a:rPr lang="en-US" b="1" dirty="0"/>
              <a:t>Look up</a:t>
            </a:r>
            <a:r>
              <a:rPr lang="en-US" dirty="0"/>
              <a:t> the words in a dictionary</a:t>
            </a:r>
            <a:endParaRPr lang="en-US" dirty="0"/>
          </a:p>
          <a:p>
            <a:pPr marL="342900" indent="-342900" algn="l">
              <a:buFont typeface="Arial" panose="020B0604020202020204" pitchFamily="34" charset="0"/>
              <a:buChar char="•"/>
            </a:pPr>
            <a:r>
              <a:rPr lang="en-US" b="1" dirty="0"/>
              <a:t>Find </a:t>
            </a:r>
            <a:r>
              <a:rPr lang="en-US" dirty="0"/>
              <a:t>some synonyms for the words</a:t>
            </a:r>
            <a:endParaRPr lang="en-US" dirty="0"/>
          </a:p>
          <a:p>
            <a:pPr marL="342900" indent="-342900" algn="l">
              <a:buFont typeface="Arial" panose="020B0604020202020204" pitchFamily="34" charset="0"/>
              <a:buChar char="•"/>
            </a:pPr>
            <a:r>
              <a:rPr lang="en-US" b="1" dirty="0"/>
              <a:t>Use </a:t>
            </a:r>
            <a:r>
              <a:rPr lang="en-US" dirty="0"/>
              <a:t>the words in a sentence of your own</a:t>
            </a:r>
            <a:endParaRPr lang="en-US" dirty="0"/>
          </a:p>
          <a:p>
            <a:pPr marL="342900" indent="-342900" algn="l">
              <a:buFont typeface="Arial" panose="020B0604020202020204" pitchFamily="34" charset="0"/>
              <a:buChar char="•"/>
            </a:pPr>
            <a:r>
              <a:rPr lang="en-US" b="1" dirty="0"/>
              <a:t>Paraphrase </a:t>
            </a:r>
            <a:r>
              <a:rPr lang="en-US" dirty="0"/>
              <a:t>the original sentence you saw</a:t>
            </a:r>
            <a:endParaRPr lang="en-US" b="1" dirty="0"/>
          </a:p>
          <a:p>
            <a:pPr marL="342900" indent="-342900" algn="l">
              <a:buFont typeface="Arial" panose="020B0604020202020204" pitchFamily="34" charset="0"/>
              <a:buChar char="•"/>
            </a:pPr>
            <a:r>
              <a:rPr lang="en-US" b="1" dirty="0"/>
              <a:t>Review </a:t>
            </a:r>
            <a:r>
              <a:rPr lang="en-US" dirty="0"/>
              <a:t>the words regularly to reinforce your knowledge</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r>
              <a:rPr lang="en-US" sz="3200" b="1" dirty="0"/>
              <a:t>Timing matters</a:t>
            </a:r>
            <a:endParaRPr lang="en-US" sz="3200" b="1" dirty="0"/>
          </a:p>
          <a:p>
            <a:r>
              <a:rPr lang="en-US" dirty="0"/>
              <a:t>Try to do each section in 20 minutes-</a:t>
            </a:r>
            <a:endParaRPr lang="en-US" dirty="0"/>
          </a:p>
          <a:p>
            <a:r>
              <a:rPr lang="en-US" dirty="0"/>
              <a:t>16-17 minutes to read/answer</a:t>
            </a:r>
            <a:endParaRPr lang="en-US" dirty="0"/>
          </a:p>
          <a:p>
            <a:r>
              <a:rPr lang="en-US" dirty="0"/>
              <a:t>3-4 minutes to check your answers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r>
              <a:rPr lang="en-US" sz="3200" b="1" dirty="0"/>
              <a:t>Don’t rely on your own knowledge to answer the text!</a:t>
            </a:r>
            <a:endParaRPr lang="en-US" sz="3200" b="1" dirty="0"/>
          </a:p>
          <a:p>
            <a:r>
              <a:rPr lang="en-US" dirty="0"/>
              <a:t>Remember, the questions are about </a:t>
            </a:r>
            <a:r>
              <a:rPr lang="en-US" i="1" dirty="0"/>
              <a:t>what you read in the text.</a:t>
            </a:r>
            <a:endParaRPr lang="en-US" dirty="0"/>
          </a:p>
          <a:p>
            <a:r>
              <a:rPr lang="en-US" dirty="0"/>
              <a:t>So, if the text is about engineering, and you happen to be an engineer, don’t try to answer the questions based on your expert knowledge of engineering. </a:t>
            </a:r>
            <a:endParaRPr lang="en-US" dirty="0"/>
          </a:p>
          <a:p>
            <a:endParaRPr lang="en-US" dirty="0"/>
          </a:p>
          <a:p>
            <a:r>
              <a:rPr lang="en-US" dirty="0"/>
              <a:t>Texts may be</a:t>
            </a:r>
            <a:r>
              <a:rPr lang="en-US" i="1" dirty="0"/>
              <a:t> opinion based </a:t>
            </a:r>
            <a:r>
              <a:rPr lang="en-US" dirty="0"/>
              <a:t>and so your personal knowledge of the subject will have no bearing on the answers.</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r>
              <a:rPr lang="en-US" sz="3200" b="1" dirty="0"/>
              <a:t>Attempt every question</a:t>
            </a:r>
            <a:endParaRPr lang="en-US" sz="3200" b="1" dirty="0"/>
          </a:p>
          <a:p>
            <a:r>
              <a:rPr lang="en-US" dirty="0"/>
              <a:t>Do not leave anything blank when answering questions. Try to answer everything. If you absolutely must, hazard a guess on those really tough answers. </a:t>
            </a:r>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sz="6000" dirty="0"/>
              <a:t>Tips: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1563132"/>
            <a:ext cx="9144000" cy="5047218"/>
          </a:xfrm>
        </p:spPr>
        <p:txBody>
          <a:bodyPr>
            <a:normAutofit/>
          </a:bodyPr>
          <a:lstStyle/>
          <a:p>
            <a:r>
              <a:rPr lang="en-US" sz="3200" b="1" dirty="0"/>
              <a:t>Practice slowly and regularly. </a:t>
            </a:r>
            <a:endParaRPr lang="en-US" sz="3200" b="1" dirty="0"/>
          </a:p>
          <a:p>
            <a:r>
              <a:rPr lang="en-US" dirty="0"/>
              <a:t>We learn best in the first 40 minutes of study.</a:t>
            </a:r>
            <a:endParaRPr lang="en-US" dirty="0"/>
          </a:p>
          <a:p>
            <a:r>
              <a:rPr lang="en-US" dirty="0"/>
              <a:t>It is infinitely better to study in small chunks, every day, rather than study for 6 hours a day in cram sessions. </a:t>
            </a:r>
            <a:endParaRPr lang="en-US" dirty="0"/>
          </a:p>
          <a:p>
            <a:r>
              <a:rPr lang="en-US" dirty="0"/>
              <a:t>You will only stress yourself out.</a:t>
            </a:r>
            <a:endParaRPr lang="en-US" dirty="0"/>
          </a:p>
          <a:p>
            <a:endParaRPr lang="en-US" dirty="0"/>
          </a:p>
          <a:p>
            <a:r>
              <a:rPr lang="en-US" dirty="0"/>
              <a:t>Make time to study. Read diverse and interesting texts. Do not overwhelm yourself.</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Let’s take a look at a sample paper.</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8" name="Subtitle 7"/>
          <p:cNvSpPr>
            <a:spLocks noGrp="1"/>
          </p:cNvSpPr>
          <p:nvPr>
            <p:ph type="subTitle" idx="1"/>
          </p:nvPr>
        </p:nvSpPr>
        <p:spPr>
          <a:xfrm>
            <a:off x="1524000" y="3429000"/>
            <a:ext cx="9144000" cy="4222750"/>
          </a:xfrm>
        </p:spPr>
        <p:txBody>
          <a:bodyPr>
            <a:normAutofit/>
          </a:bodyPr>
          <a:lstStyle/>
          <a:p>
            <a:r>
              <a:rPr lang="en-US" sz="3200" dirty="0"/>
              <a:t>Now we’re going to look at an example question, and go through it step-by-step…</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First of all, read the instructions carefully…</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1788472" y="2094716"/>
            <a:ext cx="8605902" cy="3889375"/>
          </a:xfrm>
          <a:prstGeom prst="rect">
            <a:avLst/>
          </a:prstGeom>
        </p:spPr>
      </p:pic>
      <p:sp>
        <p:nvSpPr>
          <p:cNvPr id="10" name="Rectangle 9"/>
          <p:cNvSpPr/>
          <p:nvPr/>
        </p:nvSpPr>
        <p:spPr>
          <a:xfrm>
            <a:off x="2686286" y="3162300"/>
            <a:ext cx="6829189" cy="514350"/>
          </a:xfrm>
          <a:prstGeom prst="rect">
            <a:avLst/>
          </a:prstGeom>
          <a:noFill/>
          <a:ln w="76200">
            <a:solidFill>
              <a:schemeClr val="accent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438150"/>
            <a:ext cx="11430000" cy="5981700"/>
          </a:xfrm>
          <a:prstGeom prst="rect">
            <a:avLst/>
          </a:prstGeom>
        </p:spPr>
      </p:pic>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First of all, read the instructions carefully…</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1788472" y="2094716"/>
            <a:ext cx="8605902" cy="3889375"/>
          </a:xfrm>
          <a:prstGeom prst="rect">
            <a:avLst/>
          </a:prstGeom>
        </p:spPr>
      </p:pic>
      <p:sp>
        <p:nvSpPr>
          <p:cNvPr id="10" name="Rectangle 9"/>
          <p:cNvSpPr/>
          <p:nvPr/>
        </p:nvSpPr>
        <p:spPr>
          <a:xfrm flipV="1">
            <a:off x="2676828" y="3743325"/>
            <a:ext cx="6829189" cy="296078"/>
          </a:xfrm>
          <a:prstGeom prst="rect">
            <a:avLst/>
          </a:prstGeom>
          <a:noFill/>
          <a:ln w="76200">
            <a:solidFill>
              <a:schemeClr val="accent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Next, read the questions.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1788472" y="2094716"/>
            <a:ext cx="8605902" cy="3889375"/>
          </a:xfrm>
          <a:prstGeom prst="rect">
            <a:avLst/>
          </a:prstGeom>
        </p:spPr>
      </p:pic>
      <p:sp>
        <p:nvSpPr>
          <p:cNvPr id="10" name="Rectangle 9"/>
          <p:cNvSpPr/>
          <p:nvPr/>
        </p:nvSpPr>
        <p:spPr>
          <a:xfrm flipV="1">
            <a:off x="2676828" y="4158465"/>
            <a:ext cx="6829189" cy="1418995"/>
          </a:xfrm>
          <a:prstGeom prst="rect">
            <a:avLst/>
          </a:prstGeom>
          <a:noFill/>
          <a:ln w="76200">
            <a:solidFill>
              <a:schemeClr val="accent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Think about the key words.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3253000"/>
            <a:ext cx="5514975" cy="1510285"/>
          </a:xfrm>
          <a:prstGeom prst="rect">
            <a:avLst/>
          </a:prstGeom>
        </p:spPr>
      </p:pic>
      <p:cxnSp>
        <p:nvCxnSpPr>
          <p:cNvPr id="5" name="Straight Connector 4"/>
          <p:cNvCxnSpPr/>
          <p:nvPr/>
        </p:nvCxnSpPr>
        <p:spPr>
          <a:xfrm>
            <a:off x="4791075" y="3602038"/>
            <a:ext cx="141446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3990680"/>
            <a:ext cx="12573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4401049"/>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4411368"/>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10375" y="4697118"/>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4707428"/>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19675" y="4699196"/>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4335667"/>
            <a:ext cx="85725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solidFill>
                  <a:srgbClr val="FF0000"/>
                </a:solidFill>
              </a:rPr>
              <a:t>Which ones will stay the same? </a:t>
            </a:r>
            <a:endParaRPr lang="en-US" sz="6000" dirty="0">
              <a:solidFill>
                <a:srgbClr val="FF0000"/>
              </a:solidFill>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3253000"/>
            <a:ext cx="5514975" cy="1510285"/>
          </a:xfrm>
          <a:prstGeom prst="rect">
            <a:avLst/>
          </a:prstGeom>
        </p:spPr>
      </p:pic>
      <p:cxnSp>
        <p:nvCxnSpPr>
          <p:cNvPr id="5" name="Straight Connector 4"/>
          <p:cNvCxnSpPr/>
          <p:nvPr/>
        </p:nvCxnSpPr>
        <p:spPr>
          <a:xfrm>
            <a:off x="4791075" y="360203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3990680"/>
            <a:ext cx="12573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4401049"/>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441136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10375" y="4697118"/>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4707428"/>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19675" y="4699196"/>
            <a:ext cx="5715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8775" y="4335667"/>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solidFill>
                  <a:schemeClr val="accent2"/>
                </a:solidFill>
              </a:rPr>
              <a:t>Which ones may change?</a:t>
            </a:r>
            <a:endParaRPr lang="en-US" sz="6000" dirty="0">
              <a:solidFill>
                <a:schemeClr val="accent2"/>
              </a:solidFill>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3253000"/>
            <a:ext cx="5514975" cy="1510285"/>
          </a:xfrm>
          <a:prstGeom prst="rect">
            <a:avLst/>
          </a:prstGeom>
        </p:spPr>
      </p:pic>
      <p:cxnSp>
        <p:nvCxnSpPr>
          <p:cNvPr id="5" name="Straight Connector 4"/>
          <p:cNvCxnSpPr/>
          <p:nvPr/>
        </p:nvCxnSpPr>
        <p:spPr>
          <a:xfrm>
            <a:off x="4791075" y="360203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3990680"/>
            <a:ext cx="12573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4401049"/>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441136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48475" y="469711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470742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300" y="4699196"/>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19825" y="3602038"/>
            <a:ext cx="9429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8775" y="4372474"/>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Think about potential synonyms/paraphrasing</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a:xfrm>
            <a:off x="1524000" y="3602037"/>
            <a:ext cx="9144000" cy="3074987"/>
          </a:xfrm>
        </p:spPr>
        <p:txBody>
          <a:bodyPr>
            <a:normAutofit/>
          </a:bodyPr>
          <a:lstStyle/>
          <a:p>
            <a:r>
              <a:rPr lang="en-US" b="1" dirty="0"/>
              <a:t>Compared to – </a:t>
            </a:r>
            <a:r>
              <a:rPr lang="en-US" dirty="0"/>
              <a:t>like, similar to, looks like</a:t>
            </a:r>
            <a:endParaRPr lang="en-US" b="1" dirty="0"/>
          </a:p>
          <a:p>
            <a:r>
              <a:rPr lang="en-US" b="1" dirty="0"/>
              <a:t>Below a hundred </a:t>
            </a:r>
            <a:r>
              <a:rPr lang="en-US" dirty="0"/>
              <a:t>– Under, Less than, Lower than, Fewer than 100 </a:t>
            </a:r>
            <a:endParaRPr lang="en-US" dirty="0"/>
          </a:p>
          <a:p>
            <a:r>
              <a:rPr lang="en-US" b="1" dirty="0"/>
              <a:t>Illegally</a:t>
            </a:r>
            <a:r>
              <a:rPr lang="en-US" dirty="0"/>
              <a:t> – Criminally, Against the law, Extrajudicially, </a:t>
            </a:r>
            <a:endParaRPr lang="en-US" dirty="0"/>
          </a:p>
          <a:p>
            <a:r>
              <a:rPr lang="en-US" b="1" dirty="0"/>
              <a:t>Criminals</a:t>
            </a:r>
            <a:r>
              <a:rPr lang="en-US" dirty="0"/>
              <a:t> – Crime, poachers, illegal enterprise, </a:t>
            </a:r>
            <a:endParaRPr lang="en-US" dirty="0"/>
          </a:p>
          <a:p>
            <a:r>
              <a:rPr lang="en-US" b="1" dirty="0"/>
              <a:t>Improved</a:t>
            </a:r>
            <a:r>
              <a:rPr lang="en-US" dirty="0"/>
              <a:t> – Helped, gotten better, expanded, grown</a:t>
            </a:r>
            <a:endParaRPr lang="en-US" dirty="0"/>
          </a:p>
          <a:p>
            <a:r>
              <a:rPr lang="en-US" b="1" dirty="0"/>
              <a:t>Success</a:t>
            </a:r>
            <a:r>
              <a:rPr lang="en-US" dirty="0"/>
              <a:t> – Accomplish, attain, grown, expand, succeed</a:t>
            </a:r>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2052850"/>
            <a:ext cx="5514975" cy="1510285"/>
          </a:xfrm>
          <a:prstGeom prst="rect">
            <a:avLst/>
          </a:prstGeom>
        </p:spPr>
      </p:pic>
      <p:cxnSp>
        <p:nvCxnSpPr>
          <p:cNvPr id="5" name="Straight Connector 4"/>
          <p:cNvCxnSpPr/>
          <p:nvPr/>
        </p:nvCxnSpPr>
        <p:spPr>
          <a:xfrm>
            <a:off x="4791075" y="240188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2790530"/>
            <a:ext cx="12573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3200899"/>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321121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48475" y="349696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350727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300" y="3499046"/>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05537" y="2401888"/>
            <a:ext cx="99536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3173617"/>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Skim read the article</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Re-read question 1, then look for the synonyms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a:xfrm>
            <a:off x="1524000" y="3602037"/>
            <a:ext cx="9144000" cy="3074987"/>
          </a:xfrm>
        </p:spPr>
        <p:txBody>
          <a:bodyPr>
            <a:normAutofit/>
          </a:bodyPr>
          <a:lstStyle/>
          <a:p>
            <a:r>
              <a:rPr lang="en-US" b="1" dirty="0"/>
              <a:t>Compared to – </a:t>
            </a:r>
            <a:r>
              <a:rPr lang="en-US" dirty="0"/>
              <a:t>like, similar to, looks like</a:t>
            </a:r>
            <a:endParaRPr lang="en-US" b="1" dirty="0"/>
          </a:p>
          <a:p>
            <a:r>
              <a:rPr lang="en-US" b="1" dirty="0"/>
              <a:t>Below a hundred </a:t>
            </a:r>
            <a:r>
              <a:rPr lang="en-US" dirty="0"/>
              <a:t>– Under, Less than, Lower than, Fewer than 100 </a:t>
            </a:r>
            <a:endParaRPr lang="en-US" dirty="0"/>
          </a:p>
          <a:p>
            <a:r>
              <a:rPr lang="en-US" b="1" dirty="0"/>
              <a:t>Illegally</a:t>
            </a:r>
            <a:r>
              <a:rPr lang="en-US" dirty="0"/>
              <a:t> – Criminally, Against the law, Extrajudicially, </a:t>
            </a:r>
            <a:endParaRPr lang="en-US" dirty="0"/>
          </a:p>
          <a:p>
            <a:r>
              <a:rPr lang="en-US" b="1" dirty="0"/>
              <a:t>Criminals</a:t>
            </a:r>
            <a:r>
              <a:rPr lang="en-US" dirty="0"/>
              <a:t> – Crime, poachers, illegal enterprise, </a:t>
            </a:r>
            <a:endParaRPr lang="en-US" dirty="0"/>
          </a:p>
          <a:p>
            <a:r>
              <a:rPr lang="en-US" b="1" dirty="0"/>
              <a:t>Improved</a:t>
            </a:r>
            <a:r>
              <a:rPr lang="en-US" dirty="0"/>
              <a:t> – Helped, gotten better, expanded, grown</a:t>
            </a:r>
            <a:endParaRPr lang="en-US" dirty="0"/>
          </a:p>
          <a:p>
            <a:r>
              <a:rPr lang="en-US" b="1" dirty="0"/>
              <a:t>Success</a:t>
            </a:r>
            <a:r>
              <a:rPr lang="en-US" dirty="0"/>
              <a:t> – Accomplish, attain, grown, expand, succeed</a:t>
            </a:r>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2052850"/>
            <a:ext cx="5514975" cy="1510285"/>
          </a:xfrm>
          <a:prstGeom prst="rect">
            <a:avLst/>
          </a:prstGeom>
        </p:spPr>
      </p:pic>
      <p:cxnSp>
        <p:nvCxnSpPr>
          <p:cNvPr id="5" name="Straight Connector 4"/>
          <p:cNvCxnSpPr/>
          <p:nvPr/>
        </p:nvCxnSpPr>
        <p:spPr>
          <a:xfrm>
            <a:off x="4791075" y="240188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2790530"/>
            <a:ext cx="12573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3200899"/>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321121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48475" y="349696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350727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300" y="3499046"/>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05537" y="2401888"/>
            <a:ext cx="99536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3173617"/>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Look for the answer…</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There it is…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cxnSp>
        <p:nvCxnSpPr>
          <p:cNvPr id="4" name="Straight Connector 3"/>
          <p:cNvCxnSpPr/>
          <p:nvPr/>
        </p:nvCxnSpPr>
        <p:spPr>
          <a:xfrm>
            <a:off x="5667375" y="2152650"/>
            <a:ext cx="177165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Skills required:</a:t>
            </a:r>
            <a:br>
              <a:rPr lang="en-US" dirty="0"/>
            </a:br>
            <a:br>
              <a:rPr lang="en-US" dirty="0"/>
            </a:b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b="1" dirty="0"/>
              <a:t>Prediction</a:t>
            </a:r>
            <a:endParaRPr lang="en-US" b="1" dirty="0"/>
          </a:p>
          <a:p>
            <a:pPr marL="342900" indent="-342900">
              <a:buFont typeface="Arial" panose="020B0604020202020204" pitchFamily="34" charset="0"/>
              <a:buChar char="•"/>
            </a:pPr>
            <a:r>
              <a:rPr lang="en-US" b="1" dirty="0"/>
              <a:t>Finding specific information</a:t>
            </a:r>
            <a:endParaRPr lang="en-US" b="1" dirty="0"/>
          </a:p>
          <a:p>
            <a:pPr marL="342900" indent="-342900">
              <a:buFont typeface="Arial" panose="020B0604020202020204" pitchFamily="34" charset="0"/>
              <a:buChar char="•"/>
            </a:pPr>
            <a:r>
              <a:rPr lang="en-US" b="1" dirty="0"/>
              <a:t>Identifying opinion</a:t>
            </a:r>
            <a:endParaRPr lang="en-US" b="1"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Remember the instructions!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1788472" y="2094716"/>
            <a:ext cx="8605902" cy="3889375"/>
          </a:xfrm>
          <a:prstGeom prst="rect">
            <a:avLst/>
          </a:prstGeom>
        </p:spPr>
      </p:pic>
      <p:sp>
        <p:nvSpPr>
          <p:cNvPr id="10" name="Rectangle 9"/>
          <p:cNvSpPr/>
          <p:nvPr/>
        </p:nvSpPr>
        <p:spPr>
          <a:xfrm flipV="1">
            <a:off x="3410253" y="3179761"/>
            <a:ext cx="4257371" cy="346076"/>
          </a:xfrm>
          <a:prstGeom prst="rect">
            <a:avLst/>
          </a:prstGeom>
          <a:noFill/>
          <a:ln w="76200">
            <a:solidFill>
              <a:schemeClr val="accent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i="1" dirty="0"/>
              <a:t>‘Like a tank’ </a:t>
            </a:r>
            <a:r>
              <a:rPr lang="en-US" sz="6000" dirty="0"/>
              <a:t>or </a:t>
            </a:r>
            <a:r>
              <a:rPr lang="en-US" sz="6000" i="1" dirty="0"/>
              <a:t>‘A tank’ </a:t>
            </a:r>
            <a:r>
              <a:rPr lang="en-US" sz="6000" dirty="0"/>
              <a:t>are </a:t>
            </a:r>
            <a:r>
              <a:rPr lang="en-US" sz="6000" dirty="0">
                <a:solidFill>
                  <a:schemeClr val="accent1"/>
                </a:solidFill>
              </a:rPr>
              <a:t>acceptable…</a:t>
            </a:r>
            <a:endParaRPr lang="en-US" sz="6000" dirty="0">
              <a:solidFill>
                <a:schemeClr val="accent1"/>
              </a:solidFill>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1788472" y="2094716"/>
            <a:ext cx="8605902" cy="3889375"/>
          </a:xfrm>
          <a:prstGeom prst="rect">
            <a:avLst/>
          </a:prstGeom>
        </p:spPr>
      </p:pic>
      <p:sp>
        <p:nvSpPr>
          <p:cNvPr id="10" name="Rectangle 9"/>
          <p:cNvSpPr/>
          <p:nvPr/>
        </p:nvSpPr>
        <p:spPr>
          <a:xfrm flipV="1">
            <a:off x="3410253" y="3179761"/>
            <a:ext cx="4257371" cy="346076"/>
          </a:xfrm>
          <a:prstGeom prst="rect">
            <a:avLst/>
          </a:prstGeom>
          <a:noFill/>
          <a:ln w="76200">
            <a:solidFill>
              <a:schemeClr val="accent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i="1" dirty="0"/>
              <a:t>‘Like a tank on legs’ </a:t>
            </a:r>
            <a:r>
              <a:rPr lang="en-US" sz="6000" dirty="0"/>
              <a:t>is </a:t>
            </a:r>
            <a:r>
              <a:rPr lang="en-US" sz="6000" dirty="0">
                <a:solidFill>
                  <a:srgbClr val="FF0000"/>
                </a:solidFill>
              </a:rPr>
              <a:t>not acceptable.</a:t>
            </a:r>
            <a:endParaRPr lang="en-US" sz="6000" dirty="0">
              <a:solidFill>
                <a:srgbClr val="FF0000"/>
              </a:solidFill>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1788472" y="2094716"/>
            <a:ext cx="8605902" cy="3889375"/>
          </a:xfrm>
          <a:prstGeom prst="rect">
            <a:avLst/>
          </a:prstGeom>
        </p:spPr>
      </p:pic>
      <p:sp>
        <p:nvSpPr>
          <p:cNvPr id="10" name="Rectangle 9"/>
          <p:cNvSpPr/>
          <p:nvPr/>
        </p:nvSpPr>
        <p:spPr>
          <a:xfrm flipV="1">
            <a:off x="3410253" y="3179761"/>
            <a:ext cx="4257371" cy="346076"/>
          </a:xfrm>
          <a:prstGeom prst="rect">
            <a:avLst/>
          </a:prstGeom>
          <a:noFill/>
          <a:ln w="76200">
            <a:solidFill>
              <a:schemeClr val="accent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Let’s try question 2…</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a:xfrm>
            <a:off x="1524000" y="3602037"/>
            <a:ext cx="9144000" cy="3074987"/>
          </a:xfrm>
        </p:spPr>
        <p:txBody>
          <a:bodyPr>
            <a:normAutofit/>
          </a:bodyPr>
          <a:lstStyle/>
          <a:p>
            <a:r>
              <a:rPr lang="en-US" b="1" dirty="0"/>
              <a:t>Compared to – </a:t>
            </a:r>
            <a:r>
              <a:rPr lang="en-US" dirty="0"/>
              <a:t>like, similar to, looks like</a:t>
            </a:r>
            <a:endParaRPr lang="en-US" b="1" dirty="0"/>
          </a:p>
          <a:p>
            <a:r>
              <a:rPr lang="en-US" b="1" dirty="0"/>
              <a:t>Below a hundred </a:t>
            </a:r>
            <a:r>
              <a:rPr lang="en-US" dirty="0"/>
              <a:t>– Under, Less than, Lower than, Fewer than 100 </a:t>
            </a:r>
            <a:endParaRPr lang="en-US" dirty="0"/>
          </a:p>
          <a:p>
            <a:r>
              <a:rPr lang="en-US" b="1" dirty="0"/>
              <a:t>Illegally</a:t>
            </a:r>
            <a:r>
              <a:rPr lang="en-US" dirty="0"/>
              <a:t> – Criminally, Against the law, Extrajudicially, </a:t>
            </a:r>
            <a:endParaRPr lang="en-US" dirty="0"/>
          </a:p>
          <a:p>
            <a:r>
              <a:rPr lang="en-US" b="1" dirty="0"/>
              <a:t>Criminals</a:t>
            </a:r>
            <a:r>
              <a:rPr lang="en-US" dirty="0"/>
              <a:t> – Crime, poachers, illegal enterprise, </a:t>
            </a:r>
            <a:endParaRPr lang="en-US" dirty="0"/>
          </a:p>
          <a:p>
            <a:r>
              <a:rPr lang="en-US" b="1" dirty="0"/>
              <a:t>Improved</a:t>
            </a:r>
            <a:r>
              <a:rPr lang="en-US" dirty="0"/>
              <a:t> – Helped, gotten better, expanded, grown</a:t>
            </a:r>
            <a:endParaRPr lang="en-US" dirty="0"/>
          </a:p>
          <a:p>
            <a:r>
              <a:rPr lang="en-US" b="1" dirty="0"/>
              <a:t>Success</a:t>
            </a:r>
            <a:r>
              <a:rPr lang="en-US" dirty="0"/>
              <a:t> – Accomplish, attain, grown, expand, succeed</a:t>
            </a:r>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2052850"/>
            <a:ext cx="5514975" cy="1510285"/>
          </a:xfrm>
          <a:prstGeom prst="rect">
            <a:avLst/>
          </a:prstGeom>
        </p:spPr>
      </p:pic>
      <p:cxnSp>
        <p:nvCxnSpPr>
          <p:cNvPr id="5" name="Straight Connector 4"/>
          <p:cNvCxnSpPr/>
          <p:nvPr/>
        </p:nvCxnSpPr>
        <p:spPr>
          <a:xfrm>
            <a:off x="4791075" y="240188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2790530"/>
            <a:ext cx="12573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3200899"/>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321121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48475" y="349696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350727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300" y="3499046"/>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05537" y="2401888"/>
            <a:ext cx="99536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3173617"/>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Look for the answer…</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There it is….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cxnSp>
        <p:nvCxnSpPr>
          <p:cNvPr id="4" name="Straight Connector 3"/>
          <p:cNvCxnSpPr/>
          <p:nvPr/>
        </p:nvCxnSpPr>
        <p:spPr>
          <a:xfrm>
            <a:off x="4838700" y="3733800"/>
            <a:ext cx="193357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52850" y="4038600"/>
            <a:ext cx="100965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Let’s try question 3…</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a:xfrm>
            <a:off x="1524000" y="3602037"/>
            <a:ext cx="9144000" cy="3074987"/>
          </a:xfrm>
        </p:spPr>
        <p:txBody>
          <a:bodyPr>
            <a:normAutofit/>
          </a:bodyPr>
          <a:lstStyle/>
          <a:p>
            <a:r>
              <a:rPr lang="en-US" b="1" dirty="0"/>
              <a:t>Compared to – </a:t>
            </a:r>
            <a:r>
              <a:rPr lang="en-US" dirty="0"/>
              <a:t>like, similar to, looks like</a:t>
            </a:r>
            <a:endParaRPr lang="en-US" b="1" dirty="0"/>
          </a:p>
          <a:p>
            <a:r>
              <a:rPr lang="en-US" b="1" dirty="0"/>
              <a:t>Below a hundred </a:t>
            </a:r>
            <a:r>
              <a:rPr lang="en-US" dirty="0"/>
              <a:t>– Under, Less than, Lower than, Fewer than 100 </a:t>
            </a:r>
            <a:endParaRPr lang="en-US" dirty="0"/>
          </a:p>
          <a:p>
            <a:r>
              <a:rPr lang="en-US" b="1" dirty="0"/>
              <a:t>Illegally</a:t>
            </a:r>
            <a:r>
              <a:rPr lang="en-US" dirty="0"/>
              <a:t> – Criminally, Against the law, Extrajudicially, </a:t>
            </a:r>
            <a:endParaRPr lang="en-US" dirty="0"/>
          </a:p>
          <a:p>
            <a:r>
              <a:rPr lang="en-US" b="1" dirty="0"/>
              <a:t>Criminals</a:t>
            </a:r>
            <a:r>
              <a:rPr lang="en-US" dirty="0"/>
              <a:t> – Crime, poachers, illegal enterprise, </a:t>
            </a:r>
            <a:endParaRPr lang="en-US" dirty="0"/>
          </a:p>
          <a:p>
            <a:r>
              <a:rPr lang="en-US" b="1" dirty="0"/>
              <a:t>Improved</a:t>
            </a:r>
            <a:r>
              <a:rPr lang="en-US" dirty="0"/>
              <a:t> – Helped, gotten better, expanded, grown</a:t>
            </a:r>
            <a:endParaRPr lang="en-US" dirty="0"/>
          </a:p>
          <a:p>
            <a:r>
              <a:rPr lang="en-US" b="1" dirty="0"/>
              <a:t>Success</a:t>
            </a:r>
            <a:r>
              <a:rPr lang="en-US" dirty="0"/>
              <a:t> – Accomplish, attain, grown, expand, succeed</a:t>
            </a:r>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2052850"/>
            <a:ext cx="5514975" cy="1510285"/>
          </a:xfrm>
          <a:prstGeom prst="rect">
            <a:avLst/>
          </a:prstGeom>
        </p:spPr>
      </p:pic>
      <p:cxnSp>
        <p:nvCxnSpPr>
          <p:cNvPr id="5" name="Straight Connector 4"/>
          <p:cNvCxnSpPr/>
          <p:nvPr/>
        </p:nvCxnSpPr>
        <p:spPr>
          <a:xfrm>
            <a:off x="4791075" y="240188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2790530"/>
            <a:ext cx="12573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3200899"/>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321121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48475" y="349696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350727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300" y="3499046"/>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05537" y="2401888"/>
            <a:ext cx="99536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3173617"/>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4800" dirty="0">
                <a:solidFill>
                  <a:srgbClr val="FF0000"/>
                </a:solidFill>
              </a:rPr>
              <a:t>Remember, we’re looking for the </a:t>
            </a:r>
            <a:r>
              <a:rPr lang="en-US" sz="4800" dirty="0"/>
              <a:t>‘Black Rhino’,</a:t>
            </a:r>
            <a:r>
              <a:rPr lang="en-US" sz="4800" dirty="0">
                <a:solidFill>
                  <a:schemeClr val="accent1"/>
                </a:solidFill>
              </a:rPr>
              <a:t> </a:t>
            </a:r>
            <a:r>
              <a:rPr lang="en-US" sz="4800" dirty="0">
                <a:solidFill>
                  <a:srgbClr val="FF0000"/>
                </a:solidFill>
              </a:rPr>
              <a:t>not the </a:t>
            </a:r>
            <a:r>
              <a:rPr lang="en-US" sz="4800" dirty="0">
                <a:solidFill>
                  <a:schemeClr val="bg1"/>
                </a:solidFill>
              </a:rPr>
              <a:t>‘White rhino’.</a:t>
            </a:r>
            <a:endParaRPr lang="en-US" sz="4800" dirty="0">
              <a:solidFill>
                <a:schemeClr val="bg1"/>
              </a:solidFill>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a:xfrm>
            <a:off x="1524000" y="3602037"/>
            <a:ext cx="9144000" cy="3074987"/>
          </a:xfrm>
        </p:spPr>
        <p:txBody>
          <a:bodyPr>
            <a:normAutofit/>
          </a:bodyPr>
          <a:lstStyle/>
          <a:p>
            <a:r>
              <a:rPr lang="en-US" b="1" dirty="0"/>
              <a:t>Compared to – </a:t>
            </a:r>
            <a:r>
              <a:rPr lang="en-US" dirty="0"/>
              <a:t>like, similar to, looks like</a:t>
            </a:r>
            <a:endParaRPr lang="en-US" b="1" dirty="0"/>
          </a:p>
          <a:p>
            <a:r>
              <a:rPr lang="en-US" b="1" dirty="0"/>
              <a:t>Below a hundred </a:t>
            </a:r>
            <a:r>
              <a:rPr lang="en-US" dirty="0"/>
              <a:t>– Under, Less than, Lower than, Fewer than 100 </a:t>
            </a:r>
            <a:endParaRPr lang="en-US" dirty="0"/>
          </a:p>
          <a:p>
            <a:r>
              <a:rPr lang="en-US" b="1" dirty="0"/>
              <a:t>Illegally</a:t>
            </a:r>
            <a:r>
              <a:rPr lang="en-US" dirty="0"/>
              <a:t> – Criminally, Against the law, Extrajudicially, </a:t>
            </a:r>
            <a:endParaRPr lang="en-US" dirty="0"/>
          </a:p>
          <a:p>
            <a:r>
              <a:rPr lang="en-US" b="1" dirty="0"/>
              <a:t>Criminals</a:t>
            </a:r>
            <a:r>
              <a:rPr lang="en-US" dirty="0"/>
              <a:t> – Crime, poachers, illegal enterprise, </a:t>
            </a:r>
            <a:endParaRPr lang="en-US" dirty="0"/>
          </a:p>
          <a:p>
            <a:r>
              <a:rPr lang="en-US" b="1" dirty="0"/>
              <a:t>Improved</a:t>
            </a:r>
            <a:r>
              <a:rPr lang="en-US" dirty="0"/>
              <a:t> – Helped, gotten better, expanded, grown</a:t>
            </a:r>
            <a:endParaRPr lang="en-US" dirty="0"/>
          </a:p>
          <a:p>
            <a:r>
              <a:rPr lang="en-US" b="1" dirty="0"/>
              <a:t>Success</a:t>
            </a:r>
            <a:r>
              <a:rPr lang="en-US" dirty="0"/>
              <a:t> – Accomplish, attain, grown, expand, succeed</a:t>
            </a:r>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2052850"/>
            <a:ext cx="5514975" cy="1510285"/>
          </a:xfrm>
          <a:prstGeom prst="rect">
            <a:avLst/>
          </a:prstGeom>
        </p:spPr>
      </p:pic>
      <p:cxnSp>
        <p:nvCxnSpPr>
          <p:cNvPr id="5" name="Straight Connector 4"/>
          <p:cNvCxnSpPr/>
          <p:nvPr/>
        </p:nvCxnSpPr>
        <p:spPr>
          <a:xfrm>
            <a:off x="4791075" y="240188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2790530"/>
            <a:ext cx="12573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3200899"/>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321121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48475" y="349696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350727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300" y="3499046"/>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05537" y="2401888"/>
            <a:ext cx="99536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3173617"/>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Look for the answer…</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There it is….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cxnSp>
        <p:nvCxnSpPr>
          <p:cNvPr id="4" name="Straight Connector 3"/>
          <p:cNvCxnSpPr/>
          <p:nvPr/>
        </p:nvCxnSpPr>
        <p:spPr>
          <a:xfrm>
            <a:off x="7943850" y="4810125"/>
            <a:ext cx="96202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81500" y="4810125"/>
            <a:ext cx="457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66950" y="4495800"/>
            <a:ext cx="111442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Prediction</a:t>
            </a:r>
            <a:endParaRPr lang="en-US" dirty="0"/>
          </a:p>
        </p:txBody>
      </p:sp>
      <p:sp>
        <p:nvSpPr>
          <p:cNvPr id="3" name="Subtitle 2"/>
          <p:cNvSpPr>
            <a:spLocks noGrp="1"/>
          </p:cNvSpPr>
          <p:nvPr>
            <p:ph type="subTitle" idx="1"/>
          </p:nvPr>
        </p:nvSpPr>
        <p:spPr>
          <a:xfrm>
            <a:off x="1524000" y="4013200"/>
            <a:ext cx="9144000" cy="2692400"/>
          </a:xfrm>
        </p:spPr>
        <p:txBody>
          <a:bodyPr>
            <a:normAutofit fontScale="85000" lnSpcReduction="20000"/>
          </a:bodyPr>
          <a:lstStyle/>
          <a:p>
            <a:pPr algn="l"/>
            <a:r>
              <a:rPr lang="en-US" b="0" i="0" dirty="0">
                <a:effectLst/>
                <a:latin typeface="Arial" panose="020B0604020202020204" pitchFamily="34" charset="0"/>
              </a:rPr>
              <a:t>Prediction is the ability to make an early </a:t>
            </a:r>
            <a:r>
              <a:rPr lang="en-US" b="0" i="1" dirty="0">
                <a:effectLst/>
                <a:latin typeface="Arial" panose="020B0604020202020204" pitchFamily="34" charset="0"/>
              </a:rPr>
              <a:t>educated guess </a:t>
            </a:r>
            <a:r>
              <a:rPr lang="en-US" b="0" i="0" dirty="0">
                <a:effectLst/>
                <a:latin typeface="Arial" panose="020B0604020202020204" pitchFamily="34" charset="0"/>
              </a:rPr>
              <a:t>about what type of word is likely to go in the blank space</a:t>
            </a:r>
            <a:endParaRPr lang="en-US" b="0" i="0" dirty="0">
              <a:effectLst/>
              <a:latin typeface="Arial" panose="020B0604020202020204" pitchFamily="34" charset="0"/>
            </a:endParaRPr>
          </a:p>
          <a:p>
            <a:pPr algn="l"/>
            <a:r>
              <a:rPr lang="en-US" b="0" i="0" dirty="0">
                <a:effectLst/>
                <a:latin typeface="Arial" panose="020B0604020202020204" pitchFamily="34" charset="0"/>
              </a:rPr>
              <a:t>When you read the summary, try to predict the type of word you’ll need to fill each gap from the context of the sentence. Is it an adjective, a noun, a verb, </a:t>
            </a:r>
            <a:r>
              <a:rPr lang="en-US" b="0" i="0" dirty="0" err="1">
                <a:effectLst/>
                <a:latin typeface="Arial" panose="020B0604020202020204" pitchFamily="34" charset="0"/>
              </a:rPr>
              <a:t>etc</a:t>
            </a:r>
            <a:r>
              <a:rPr lang="en-US" b="0" i="0" dirty="0">
                <a:effectLst/>
                <a:latin typeface="Arial" panose="020B0604020202020204" pitchFamily="34" charset="0"/>
              </a:rPr>
              <a:t>? </a:t>
            </a:r>
            <a:endParaRPr lang="en-US" b="0" i="0" dirty="0">
              <a:effectLst/>
              <a:latin typeface="Arial" panose="020B0604020202020204" pitchFamily="34" charset="0"/>
            </a:endParaRPr>
          </a:p>
          <a:p>
            <a:pPr algn="l"/>
            <a:r>
              <a:rPr lang="en-US" b="0" i="0" dirty="0">
                <a:effectLst/>
                <a:latin typeface="Arial" panose="020B0604020202020204" pitchFamily="34" charset="0"/>
              </a:rPr>
              <a:t>Doing this will make it much easier to spot the correct word because you’ll have a big clue as to what you’re looking for.</a:t>
            </a:r>
            <a:endParaRPr lang="en-US" b="0" i="0" dirty="0">
              <a:effectLst/>
              <a:latin typeface="Arial" panose="020B0604020202020204" pitchFamily="34" charset="0"/>
            </a:endParaRPr>
          </a:p>
          <a:p>
            <a:pPr algn="l"/>
            <a:r>
              <a:rPr lang="en-US" b="0" i="0" dirty="0">
                <a:effectLst/>
                <a:latin typeface="Arial" panose="020B0604020202020204" pitchFamily="34" charset="0"/>
              </a:rPr>
              <a:t>If you are able to predict the word form, e.g. an adjective, look for the adjective closest to the key word in the text. This will probably be the word you need or a synonym of it. I’ll illustrate this when we come to the example exercise.</a:t>
            </a:r>
            <a:endParaRPr lang="en-US" b="0" i="0" dirty="0">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8174" y="1014773"/>
            <a:ext cx="5182765" cy="2939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954900"/>
            <a:ext cx="4941887" cy="2999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884"/>
            <a:ext cx="9144000" cy="2387600"/>
          </a:xfrm>
        </p:spPr>
        <p:txBody>
          <a:bodyPr>
            <a:normAutofit/>
          </a:bodyPr>
          <a:lstStyle/>
          <a:p>
            <a:r>
              <a:rPr lang="en-US" sz="6000" dirty="0"/>
              <a:t>Let’s try question 4…</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
        <p:nvSpPr>
          <p:cNvPr id="4" name="Subtitle 3"/>
          <p:cNvSpPr>
            <a:spLocks noGrp="1"/>
          </p:cNvSpPr>
          <p:nvPr>
            <p:ph type="subTitle" idx="1"/>
          </p:nvPr>
        </p:nvSpPr>
        <p:spPr>
          <a:xfrm>
            <a:off x="1524000" y="3602037"/>
            <a:ext cx="9144000" cy="3074987"/>
          </a:xfrm>
        </p:spPr>
        <p:txBody>
          <a:bodyPr>
            <a:normAutofit/>
          </a:bodyPr>
          <a:lstStyle/>
          <a:p>
            <a:r>
              <a:rPr lang="en-US" b="1" dirty="0"/>
              <a:t>Compared to – </a:t>
            </a:r>
            <a:r>
              <a:rPr lang="en-US" dirty="0"/>
              <a:t>like, similar to, looks like</a:t>
            </a:r>
            <a:endParaRPr lang="en-US" b="1" dirty="0"/>
          </a:p>
          <a:p>
            <a:r>
              <a:rPr lang="en-US" b="1" dirty="0"/>
              <a:t>Below a hundred </a:t>
            </a:r>
            <a:r>
              <a:rPr lang="en-US" dirty="0"/>
              <a:t>– Under, Less than, Lower than, Fewer than 100 </a:t>
            </a:r>
            <a:endParaRPr lang="en-US" dirty="0"/>
          </a:p>
          <a:p>
            <a:r>
              <a:rPr lang="en-US" b="1" dirty="0"/>
              <a:t>Illegally</a:t>
            </a:r>
            <a:r>
              <a:rPr lang="en-US" dirty="0"/>
              <a:t> – Criminally, Against the law, Extrajudicially, </a:t>
            </a:r>
            <a:endParaRPr lang="en-US" dirty="0"/>
          </a:p>
          <a:p>
            <a:r>
              <a:rPr lang="en-US" b="1" dirty="0"/>
              <a:t>Criminals</a:t>
            </a:r>
            <a:r>
              <a:rPr lang="en-US" dirty="0"/>
              <a:t> – Crime, poachers, illegal enterprise, </a:t>
            </a:r>
            <a:endParaRPr lang="en-US" dirty="0"/>
          </a:p>
          <a:p>
            <a:r>
              <a:rPr lang="en-US" b="1" dirty="0"/>
              <a:t>Improved</a:t>
            </a:r>
            <a:r>
              <a:rPr lang="en-US" dirty="0"/>
              <a:t> – Helped, gotten better, expanded, grown</a:t>
            </a:r>
            <a:endParaRPr lang="en-US" dirty="0"/>
          </a:p>
          <a:p>
            <a:r>
              <a:rPr lang="en-US" b="1" dirty="0"/>
              <a:t>Success</a:t>
            </a:r>
            <a:r>
              <a:rPr lang="en-US" dirty="0"/>
              <a:t> – Accomplish, attain, grown, expand, succeed</a:t>
            </a:r>
            <a:endParaRPr lang="en-US" dirty="0"/>
          </a:p>
        </p:txBody>
      </p:sp>
      <p:pic>
        <p:nvPicPr>
          <p:cNvPr id="9" name="Picture 8"/>
          <p:cNvPicPr>
            <a:picLocks noChangeAspect="1"/>
          </p:cNvPicPr>
          <p:nvPr/>
        </p:nvPicPr>
        <p:blipFill rotWithShape="1">
          <a:blip r:embed="rId2"/>
          <a:srcRect l="9323" t="50714" r="26594" b="10454"/>
          <a:stretch>
            <a:fillRect/>
          </a:stretch>
        </p:blipFill>
        <p:spPr>
          <a:xfrm>
            <a:off x="3448050" y="2052850"/>
            <a:ext cx="5514975" cy="1510285"/>
          </a:xfrm>
          <a:prstGeom prst="rect">
            <a:avLst/>
          </a:prstGeom>
        </p:spPr>
      </p:pic>
      <p:cxnSp>
        <p:nvCxnSpPr>
          <p:cNvPr id="5" name="Straight Connector 4"/>
          <p:cNvCxnSpPr/>
          <p:nvPr/>
        </p:nvCxnSpPr>
        <p:spPr>
          <a:xfrm>
            <a:off x="4791075" y="2401888"/>
            <a:ext cx="14144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6550" y="2790530"/>
            <a:ext cx="12573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3200899"/>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15325" y="3211218"/>
            <a:ext cx="571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48475" y="349696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2150" y="3507278"/>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300" y="3499046"/>
            <a:ext cx="5715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05537" y="2401888"/>
            <a:ext cx="99536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86400" y="3173617"/>
            <a:ext cx="8572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Look for the answer…</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475" y="-1206375"/>
            <a:ext cx="9144000" cy="2387600"/>
          </a:xfrm>
        </p:spPr>
        <p:txBody>
          <a:bodyPr>
            <a:normAutofit/>
          </a:bodyPr>
          <a:lstStyle/>
          <a:p>
            <a:r>
              <a:rPr lang="en-US" dirty="0"/>
              <a:t>There it is….</a:t>
            </a:r>
            <a:endParaRPr lang="en-US" sz="6000"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sp>
        <p:nvSpPr>
          <p:cNvPr id="8" name="Subtitle 7"/>
          <p:cNvSpPr>
            <a:spLocks noGrp="1"/>
          </p:cNvSpPr>
          <p:nvPr>
            <p:ph type="subTitle" idx="1"/>
          </p:nvPr>
        </p:nvSpPr>
        <p:spPr/>
        <p:txBody>
          <a:bodyPr/>
          <a:lstStyle/>
          <a:p>
            <a:endParaRPr lang="en-US"/>
          </a:p>
        </p:txBody>
      </p:sp>
      <p:pic>
        <p:nvPicPr>
          <p:cNvPr id="12" name="Picture 11"/>
          <p:cNvPicPr>
            <a:picLocks noChangeAspect="1"/>
          </p:cNvPicPr>
          <p:nvPr/>
        </p:nvPicPr>
        <p:blipFill>
          <a:blip r:embed="rId1"/>
          <a:stretch>
            <a:fillRect/>
          </a:stretch>
        </p:blipFill>
        <p:spPr>
          <a:xfrm>
            <a:off x="1233885" y="1085975"/>
            <a:ext cx="9724230" cy="5270696"/>
          </a:xfrm>
          <a:prstGeom prst="rect">
            <a:avLst/>
          </a:prstGeom>
        </p:spPr>
      </p:pic>
      <p:cxnSp>
        <p:nvCxnSpPr>
          <p:cNvPr id="4" name="Straight Connector 3"/>
          <p:cNvCxnSpPr/>
          <p:nvPr/>
        </p:nvCxnSpPr>
        <p:spPr>
          <a:xfrm>
            <a:off x="1533525" y="5838825"/>
            <a:ext cx="149542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77350" y="5572125"/>
            <a:ext cx="113347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cxnSp>
        <p:nvCxnSpPr>
          <p:cNvPr id="10" name="Straight Connector 9"/>
          <p:cNvCxnSpPr/>
          <p:nvPr/>
        </p:nvCxnSpPr>
        <p:spPr>
          <a:xfrm>
            <a:off x="7345914" y="5562794"/>
            <a:ext cx="1133475"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Any questions? </a:t>
            </a:r>
            <a:endParaRPr lang="en-US" b="1"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790599" y="1825625"/>
            <a:ext cx="2610802" cy="4351338"/>
          </a:xfrm>
        </p:spPr>
      </p:pic>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 hope you enjoyed this free lesson.</a:t>
            </a:r>
            <a:endParaRPr lang="en-US" b="1" dirty="0"/>
          </a:p>
        </p:txBody>
      </p:sp>
      <p:sp>
        <p:nvSpPr>
          <p:cNvPr id="4" name="Content Placeholder 3"/>
          <p:cNvSpPr>
            <a:spLocks noGrp="1"/>
          </p:cNvSpPr>
          <p:nvPr>
            <p:ph idx="1"/>
          </p:nvPr>
        </p:nvSpPr>
        <p:spPr>
          <a:xfrm>
            <a:off x="85725" y="1825625"/>
            <a:ext cx="12106275" cy="4832350"/>
          </a:xfrm>
        </p:spPr>
        <p:txBody>
          <a:bodyPr>
            <a:normAutofit/>
          </a:bodyPr>
          <a:lstStyle/>
          <a:p>
            <a:r>
              <a:rPr lang="en-US" dirty="0"/>
              <a:t>If you’ve enjoyed this lesson and would like to improve your reading skills…</a:t>
            </a:r>
            <a:br>
              <a:rPr lang="en-US" dirty="0"/>
            </a:br>
            <a:endParaRPr lang="en-US" dirty="0"/>
          </a:p>
          <a:p>
            <a:r>
              <a:rPr lang="en-US" dirty="0"/>
              <a:t>Sign up for the </a:t>
            </a:r>
            <a:r>
              <a:rPr lang="en-US" b="1" i="1" dirty="0" err="1"/>
              <a:t>Stax</a:t>
            </a:r>
            <a:r>
              <a:rPr lang="en-US" b="1" i="1" dirty="0"/>
              <a:t> English</a:t>
            </a:r>
            <a:r>
              <a:rPr lang="en-US" b="1" dirty="0"/>
              <a:t> $1 IELTS</a:t>
            </a:r>
            <a:r>
              <a:rPr lang="en-US" dirty="0"/>
              <a:t> Reading &amp; Listening online course here: </a:t>
            </a:r>
            <a:r>
              <a:rPr lang="en-US" dirty="0">
                <a:solidFill>
                  <a:srgbClr val="00B0F0"/>
                </a:solidFill>
                <a:hlinkClick r:id="rId1"/>
              </a:rPr>
              <a:t>https://bit.ly/3p2W44z</a:t>
            </a:r>
            <a:r>
              <a:rPr lang="en-US" dirty="0">
                <a:solidFill>
                  <a:srgbClr val="00B0F0"/>
                </a:solidFill>
              </a:rPr>
              <a:t> </a:t>
            </a:r>
            <a:br>
              <a:rPr lang="en-US" b="1" dirty="0">
                <a:solidFill>
                  <a:srgbClr val="00B0F0"/>
                </a:solidFill>
              </a:rPr>
            </a:br>
            <a:endParaRPr lang="en-US" dirty="0">
              <a:solidFill>
                <a:srgbClr val="00B0F0"/>
              </a:solidFill>
            </a:endParaRPr>
          </a:p>
          <a:p>
            <a:r>
              <a:rPr lang="en-US" dirty="0"/>
              <a:t>Like us on Facebook here: </a:t>
            </a:r>
            <a:br>
              <a:rPr lang="en-US" dirty="0"/>
            </a:br>
            <a:r>
              <a:rPr lang="en-US" b="1" dirty="0">
                <a:solidFill>
                  <a:srgbClr val="00B0F0"/>
                </a:solidFill>
                <a:hlinkClick r:id="rId2"/>
              </a:rPr>
              <a:t>https://www.facebook.com/staxenglish</a:t>
            </a:r>
            <a:r>
              <a:rPr lang="en-US" b="1" dirty="0">
                <a:solidFill>
                  <a:srgbClr val="00B0F0"/>
                </a:solidFill>
              </a:rPr>
              <a:t> </a:t>
            </a:r>
            <a:endParaRPr lang="en-US" b="1" dirty="0">
              <a:solidFill>
                <a:srgbClr val="00B0F0"/>
              </a:solidFill>
            </a:endParaRPr>
          </a:p>
          <a:p>
            <a:pPr marL="0" indent="0">
              <a:buNone/>
            </a:pPr>
            <a:endParaRPr lang="en-US" dirty="0">
              <a:solidFill>
                <a:srgbClr val="00B0F0"/>
              </a:solidFill>
            </a:endParaRPr>
          </a:p>
          <a:p>
            <a:r>
              <a:rPr lang="en-US" dirty="0"/>
              <a:t>Download our English Games app for Android at: </a:t>
            </a:r>
            <a:br>
              <a:rPr lang="en-US" dirty="0"/>
            </a:br>
            <a:r>
              <a:rPr lang="en-US" b="1" dirty="0">
                <a:solidFill>
                  <a:srgbClr val="00B0F0"/>
                </a:solidFill>
                <a:hlinkClick r:id="rId3"/>
              </a:rPr>
              <a:t>https://shorturl.at/ioCQ9</a:t>
            </a:r>
            <a:r>
              <a:rPr lang="en-US" b="1" dirty="0">
                <a:solidFill>
                  <a:srgbClr val="00B0F0"/>
                </a:solidFill>
              </a:rPr>
              <a:t>  </a:t>
            </a:r>
            <a:endParaRPr lang="en-US" b="1" dirty="0">
              <a:solidFill>
                <a:srgbClr val="00B0F0"/>
              </a:solidFill>
            </a:endParaRPr>
          </a:p>
          <a:p>
            <a:endParaRPr lang="en-US" dirty="0"/>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Prediction</a:t>
            </a:r>
            <a:endParaRPr lang="en-US" dirty="0"/>
          </a:p>
        </p:txBody>
      </p:sp>
      <p:sp>
        <p:nvSpPr>
          <p:cNvPr id="3" name="Subtitle 2"/>
          <p:cNvSpPr>
            <a:spLocks noGrp="1"/>
          </p:cNvSpPr>
          <p:nvPr>
            <p:ph type="subTitle" idx="1"/>
          </p:nvPr>
        </p:nvSpPr>
        <p:spPr>
          <a:xfrm>
            <a:off x="1524000" y="4013200"/>
            <a:ext cx="9144000" cy="2692400"/>
          </a:xfrm>
        </p:spPr>
        <p:txBody>
          <a:bodyPr>
            <a:normAutofit/>
          </a:bodyPr>
          <a:lstStyle/>
          <a:p>
            <a:pPr algn="l"/>
            <a:r>
              <a:rPr lang="en-US" dirty="0">
                <a:latin typeface="Arial" panose="020B0604020202020204" pitchFamily="34" charset="0"/>
              </a:rPr>
              <a:t>All adjectives.                                                              All nouns.</a:t>
            </a:r>
            <a:endParaRPr lang="en-US" b="0" i="0" dirty="0">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8174" y="1014773"/>
            <a:ext cx="5182765" cy="2939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954900"/>
            <a:ext cx="4941887" cy="2999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Finding specific information</a:t>
            </a:r>
            <a:endParaRPr lang="en-US" dirty="0"/>
          </a:p>
        </p:txBody>
      </p:sp>
      <p:sp>
        <p:nvSpPr>
          <p:cNvPr id="3" name="Subtitle 2"/>
          <p:cNvSpPr>
            <a:spLocks noGrp="1"/>
          </p:cNvSpPr>
          <p:nvPr>
            <p:ph type="subTitle" idx="1"/>
          </p:nvPr>
        </p:nvSpPr>
        <p:spPr>
          <a:xfrm>
            <a:off x="1524000" y="4676775"/>
            <a:ext cx="9144000" cy="2647950"/>
          </a:xfrm>
        </p:spPr>
        <p:txBody>
          <a:bodyPr>
            <a:normAutofit/>
          </a:bodyPr>
          <a:lstStyle/>
          <a:p>
            <a:pPr algn="l"/>
            <a:r>
              <a:rPr lang="en-US" b="0" i="0" dirty="0">
                <a:effectLst/>
                <a:latin typeface="Arial" panose="020B0604020202020204" pitchFamily="34" charset="0"/>
              </a:rPr>
              <a:t>You will first have to be able to </a:t>
            </a:r>
            <a:r>
              <a:rPr lang="en-US" b="0" i="1" dirty="0">
                <a:effectLst/>
                <a:latin typeface="Arial" panose="020B0604020202020204" pitchFamily="34" charset="0"/>
              </a:rPr>
              <a:t>skim</a:t>
            </a:r>
            <a:r>
              <a:rPr lang="en-US" b="0" i="0" dirty="0">
                <a:effectLst/>
                <a:latin typeface="Arial" panose="020B0604020202020204" pitchFamily="34" charset="0"/>
              </a:rPr>
              <a:t> the reading text to get a general meaning of each paragraph.</a:t>
            </a:r>
            <a:endParaRPr lang="en-US" b="0" i="0" dirty="0">
              <a:effectLst/>
              <a:latin typeface="Arial" panose="020B0604020202020204" pitchFamily="34" charset="0"/>
            </a:endParaRPr>
          </a:p>
          <a:p>
            <a:pPr algn="l"/>
            <a:r>
              <a:rPr lang="en-US" b="0" i="0" dirty="0">
                <a:effectLst/>
                <a:latin typeface="Arial" panose="020B0604020202020204" pitchFamily="34" charset="0"/>
              </a:rPr>
              <a:t>You will also have to </a:t>
            </a:r>
            <a:r>
              <a:rPr lang="en-US" b="0" i="1" dirty="0">
                <a:effectLst/>
                <a:latin typeface="Arial" panose="020B0604020202020204" pitchFamily="34" charset="0"/>
              </a:rPr>
              <a:t>scan</a:t>
            </a:r>
            <a:r>
              <a:rPr lang="en-US" b="0" i="0" dirty="0">
                <a:effectLst/>
                <a:latin typeface="Arial" panose="020B0604020202020204" pitchFamily="34" charset="0"/>
              </a:rPr>
              <a:t> for specific words within the paragraphs. It is more likely that you will be looking for synonyms (different words that mean the same or nearly the same) and paraphrases rather than keywords from the question statements.</a:t>
            </a:r>
            <a:endParaRPr lang="en-US" b="0" i="0" dirty="0">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pic>
        <p:nvPicPr>
          <p:cNvPr id="2050" name="Picture 2" descr="SKIMMING AND SKIPPING Communication Skills What is Skim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104900"/>
            <a:ext cx="6524626" cy="357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Finding specific information</a:t>
            </a:r>
            <a:endParaRPr lang="en-US" dirty="0"/>
          </a:p>
        </p:txBody>
      </p:sp>
      <p:sp>
        <p:nvSpPr>
          <p:cNvPr id="3" name="Subtitle 2"/>
          <p:cNvSpPr>
            <a:spLocks noGrp="1"/>
          </p:cNvSpPr>
          <p:nvPr>
            <p:ph type="subTitle" idx="1"/>
          </p:nvPr>
        </p:nvSpPr>
        <p:spPr>
          <a:xfrm>
            <a:off x="1524000" y="1775055"/>
            <a:ext cx="9144000" cy="5549670"/>
          </a:xfrm>
        </p:spPr>
        <p:txBody>
          <a:bodyPr>
            <a:normAutofit/>
          </a:bodyPr>
          <a:lstStyle/>
          <a:p>
            <a:pPr algn="l"/>
            <a:r>
              <a:rPr lang="en-US" dirty="0">
                <a:latin typeface="Arial" panose="020B0604020202020204" pitchFamily="34" charset="0"/>
              </a:rPr>
              <a:t>Specific information could be a noun: names, dates, places – This information will </a:t>
            </a:r>
            <a:r>
              <a:rPr lang="en-US" i="1" dirty="0">
                <a:latin typeface="Arial" panose="020B0604020202020204" pitchFamily="34" charset="0"/>
              </a:rPr>
              <a:t>not</a:t>
            </a:r>
            <a:r>
              <a:rPr lang="en-US" dirty="0">
                <a:latin typeface="Arial" panose="020B0604020202020204" pitchFamily="34" charset="0"/>
              </a:rPr>
              <a:t> change.</a:t>
            </a:r>
            <a:endParaRPr lang="en-US" dirty="0">
              <a:latin typeface="Arial" panose="020B0604020202020204" pitchFamily="34" charset="0"/>
            </a:endParaRPr>
          </a:p>
          <a:p>
            <a:pPr algn="l"/>
            <a:endParaRPr lang="en-US" b="0" i="0" dirty="0">
              <a:effectLst/>
              <a:latin typeface="Arial" panose="020B0604020202020204" pitchFamily="34" charset="0"/>
            </a:endParaRPr>
          </a:p>
          <a:p>
            <a:pPr algn="l"/>
            <a:r>
              <a:rPr lang="en-US" dirty="0">
                <a:latin typeface="Arial" panose="020B0604020202020204" pitchFamily="34" charset="0"/>
              </a:rPr>
              <a:t>Specific information could also be an adjective or a verb – This information </a:t>
            </a:r>
            <a:r>
              <a:rPr lang="en-US" i="1" dirty="0">
                <a:latin typeface="Arial" panose="020B0604020202020204" pitchFamily="34" charset="0"/>
              </a:rPr>
              <a:t>can </a:t>
            </a:r>
            <a:r>
              <a:rPr lang="en-US" dirty="0">
                <a:latin typeface="Arial" panose="020B0604020202020204" pitchFamily="34" charset="0"/>
              </a:rPr>
              <a:t>change. </a:t>
            </a:r>
            <a:endParaRPr lang="en-US" dirty="0">
              <a:latin typeface="Arial" panose="020B0604020202020204" pitchFamily="34" charset="0"/>
            </a:endParaRPr>
          </a:p>
          <a:p>
            <a:pPr algn="l"/>
            <a:endParaRPr lang="en-US" b="0" i="0" dirty="0">
              <a:effectLst/>
              <a:latin typeface="Arial" panose="020B0604020202020204" pitchFamily="34" charset="0"/>
            </a:endParaRPr>
          </a:p>
          <a:p>
            <a:pPr algn="l"/>
            <a:r>
              <a:rPr lang="en-US" dirty="0">
                <a:latin typeface="Arial" panose="020B0604020202020204" pitchFamily="34" charset="0"/>
              </a:rPr>
              <a:t>For this reason, it’s important to brush up on </a:t>
            </a:r>
            <a:r>
              <a:rPr lang="en-US" i="1" dirty="0">
                <a:latin typeface="Arial" panose="020B0604020202020204" pitchFamily="34" charset="0"/>
              </a:rPr>
              <a:t>paraphrasing</a:t>
            </a:r>
            <a:r>
              <a:rPr lang="en-US" dirty="0">
                <a:latin typeface="Arial" panose="020B0604020202020204" pitchFamily="34" charset="0"/>
              </a:rPr>
              <a:t> and </a:t>
            </a:r>
            <a:r>
              <a:rPr lang="en-US" i="1" dirty="0">
                <a:latin typeface="Arial" panose="020B0604020202020204" pitchFamily="34" charset="0"/>
              </a:rPr>
              <a:t>synonyms. </a:t>
            </a:r>
            <a:endParaRPr lang="en-US" b="0" i="0" dirty="0">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normAutofit/>
          </a:bodyPr>
          <a:lstStyle/>
          <a:p>
            <a:r>
              <a:rPr lang="en-US" dirty="0"/>
              <a:t>Identifying opinion</a:t>
            </a:r>
            <a:endParaRPr lang="en-US" dirty="0"/>
          </a:p>
        </p:txBody>
      </p:sp>
      <p:sp>
        <p:nvSpPr>
          <p:cNvPr id="3" name="Subtitle 2"/>
          <p:cNvSpPr>
            <a:spLocks noGrp="1"/>
          </p:cNvSpPr>
          <p:nvPr>
            <p:ph type="subTitle" idx="1"/>
          </p:nvPr>
        </p:nvSpPr>
        <p:spPr>
          <a:xfrm>
            <a:off x="1524000" y="1308330"/>
            <a:ext cx="9144000" cy="5549670"/>
          </a:xfrm>
        </p:spPr>
        <p:txBody>
          <a:bodyPr>
            <a:normAutofit fontScale="92500" lnSpcReduction="10000"/>
          </a:bodyPr>
          <a:lstStyle/>
          <a:p>
            <a:pPr algn="l"/>
            <a:r>
              <a:rPr lang="en-US" dirty="0">
                <a:latin typeface="Arial" panose="020B0604020202020204" pitchFamily="34" charset="0"/>
              </a:rPr>
              <a:t>Remember, the writer’s </a:t>
            </a:r>
            <a:r>
              <a:rPr lang="en-US" i="1" dirty="0">
                <a:latin typeface="Arial" panose="020B0604020202020204" pitchFamily="34" charset="0"/>
              </a:rPr>
              <a:t>opinion </a:t>
            </a:r>
            <a:r>
              <a:rPr lang="en-US" dirty="0">
                <a:latin typeface="Arial" panose="020B0604020202020204" pitchFamily="34" charset="0"/>
              </a:rPr>
              <a:t>may not represent the facts.</a:t>
            </a:r>
            <a:endParaRPr lang="en-US" dirty="0">
              <a:latin typeface="Arial" panose="020B0604020202020204" pitchFamily="34" charset="0"/>
            </a:endParaRPr>
          </a:p>
          <a:p>
            <a:pPr algn="l"/>
            <a:r>
              <a:rPr lang="en-US" b="0" i="0" dirty="0">
                <a:effectLst/>
                <a:latin typeface="Arial" panose="020B0604020202020204" pitchFamily="34" charset="0"/>
              </a:rPr>
              <a:t>It may not</a:t>
            </a:r>
            <a:r>
              <a:rPr lang="en-US" dirty="0">
                <a:latin typeface="Arial" panose="020B0604020202020204" pitchFamily="34" charset="0"/>
              </a:rPr>
              <a:t> be the same as </a:t>
            </a:r>
            <a:r>
              <a:rPr lang="en-US" i="1" dirty="0">
                <a:latin typeface="Arial" panose="020B0604020202020204" pitchFamily="34" charset="0"/>
              </a:rPr>
              <a:t>your </a:t>
            </a:r>
            <a:r>
              <a:rPr lang="en-US" dirty="0">
                <a:latin typeface="Arial" panose="020B0604020202020204" pitchFamily="34" charset="0"/>
              </a:rPr>
              <a:t>opinion.</a:t>
            </a:r>
            <a:endParaRPr lang="en-US" dirty="0">
              <a:latin typeface="Arial" panose="020B0604020202020204" pitchFamily="34" charset="0"/>
            </a:endParaRPr>
          </a:p>
          <a:p>
            <a:pPr algn="l"/>
            <a:r>
              <a:rPr lang="en-US" b="0" i="0" dirty="0">
                <a:effectLst/>
                <a:latin typeface="Arial" panose="020B0604020202020204" pitchFamily="34" charset="0"/>
              </a:rPr>
              <a:t>It’s important to only draw your answers from the text. </a:t>
            </a:r>
            <a:endParaRPr lang="en-US" b="0" i="0" dirty="0">
              <a:effectLst/>
              <a:latin typeface="Arial" panose="020B0604020202020204" pitchFamily="34" charset="0"/>
            </a:endParaRPr>
          </a:p>
          <a:p>
            <a:pPr algn="l"/>
            <a:endParaRPr lang="en-US" dirty="0">
              <a:latin typeface="Arial" panose="020B0604020202020204" pitchFamily="34" charset="0"/>
            </a:endParaRPr>
          </a:p>
          <a:p>
            <a:pPr algn="l"/>
            <a:r>
              <a:rPr lang="en-US" b="0" i="0" dirty="0">
                <a:effectLst/>
                <a:latin typeface="Arial" panose="020B0604020202020204" pitchFamily="34" charset="0"/>
              </a:rPr>
              <a:t>With this IELTS reading question type, there will be several given statements. Your job is to decide whether they agree with the writer’s views or not. Your decision should be based only on the information from the text. There will be 3 answers: YES, NO and NOT GIVEN</a:t>
            </a:r>
            <a:endParaRPr lang="en-US" b="0" i="0" dirty="0">
              <a:effectLst/>
              <a:latin typeface="Arial" panose="020B0604020202020204" pitchFamily="34" charset="0"/>
            </a:endParaRPr>
          </a:p>
          <a:p>
            <a:pPr algn="l"/>
            <a:endParaRPr lang="en-US" b="0" i="0" dirty="0">
              <a:effectLst/>
              <a:latin typeface="Arial" panose="020B0604020202020204" pitchFamily="34" charset="0"/>
            </a:endParaRPr>
          </a:p>
          <a:p>
            <a:pPr algn="l"/>
            <a:r>
              <a:rPr lang="en-US" b="0" i="0" dirty="0">
                <a:effectLst/>
                <a:latin typeface="Arial" panose="020B0604020202020204" pitchFamily="34" charset="0"/>
              </a:rPr>
              <a:t>YES – If the statement agrees with or is the same as the writer’s opinions and claims that you see from the reading text</a:t>
            </a:r>
            <a:endParaRPr lang="en-US" b="0" i="0" dirty="0">
              <a:effectLst/>
              <a:latin typeface="Arial" panose="020B0604020202020204" pitchFamily="34" charset="0"/>
            </a:endParaRPr>
          </a:p>
          <a:p>
            <a:pPr algn="l"/>
            <a:r>
              <a:rPr lang="en-US" b="0" i="0" dirty="0">
                <a:effectLst/>
                <a:latin typeface="Arial" panose="020B0604020202020204" pitchFamily="34" charset="0"/>
              </a:rPr>
              <a:t>NO – If the statement disagrees with or contradicts the writer’s opinions and claims</a:t>
            </a:r>
            <a:endParaRPr lang="en-US" b="0" i="0" dirty="0">
              <a:effectLst/>
              <a:latin typeface="Arial" panose="020B0604020202020204" pitchFamily="34" charset="0"/>
            </a:endParaRPr>
          </a:p>
          <a:p>
            <a:pPr algn="l"/>
            <a:r>
              <a:rPr lang="en-US" b="0" i="0" dirty="0">
                <a:effectLst/>
                <a:latin typeface="Arial" panose="020B0604020202020204" pitchFamily="34" charset="0"/>
              </a:rPr>
              <a:t>NOT GIVEN – If you cannot find any clue from the text to decide what the writer’s opinions are.</a:t>
            </a:r>
            <a:endParaRPr lang="en-US" b="0" i="0" dirty="0">
              <a:effectLst/>
              <a:latin typeface="Arial" panose="020B0604020202020204" pitchFamily="34" charset="0"/>
            </a:endParaRPr>
          </a:p>
        </p:txBody>
      </p:sp>
      <p:sp>
        <p:nvSpPr>
          <p:cNvPr id="6" name="TextBox 5"/>
          <p:cNvSpPr txBox="1"/>
          <p:nvPr/>
        </p:nvSpPr>
        <p:spPr>
          <a:xfrm>
            <a:off x="0" y="0"/>
            <a:ext cx="4688591" cy="369332"/>
          </a:xfrm>
          <a:prstGeom prst="rect">
            <a:avLst/>
          </a:prstGeom>
          <a:noFill/>
        </p:spPr>
        <p:txBody>
          <a:bodyPr wrap="none" rtlCol="0">
            <a:spAutoFit/>
          </a:bodyPr>
          <a:lstStyle/>
          <a:p>
            <a:r>
              <a:rPr lang="en-US" dirty="0"/>
              <a:t>Learn IELTS for just $1 at </a:t>
            </a:r>
            <a:r>
              <a:rPr lang="en-US" dirty="0">
                <a:solidFill>
                  <a:srgbClr val="00B0F0"/>
                </a:solidFill>
              </a:rPr>
              <a:t>https://bit.ly/3p2W44z</a:t>
            </a:r>
            <a:endParaRPr lang="en-US" dirty="0">
              <a:solidFill>
                <a:srgbClr val="00B0F0"/>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00261" y="-292884"/>
            <a:ext cx="2067939" cy="20679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11599</Words>
  <Application>WPS Presentation</Application>
  <PresentationFormat>Widescreen</PresentationFormat>
  <Paragraphs>382</Paragraphs>
  <Slides>54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54</vt:i4>
      </vt:variant>
    </vt:vector>
  </HeadingPairs>
  <TitlesOfParts>
    <vt:vector size="62" baseType="lpstr">
      <vt:lpstr>Arial</vt:lpstr>
      <vt:lpstr>SimSun</vt:lpstr>
      <vt:lpstr>Wingdings</vt:lpstr>
      <vt:lpstr>Calibri Light</vt:lpstr>
      <vt:lpstr>Calibri</vt:lpstr>
      <vt:lpstr>Microsoft YaHei</vt:lpstr>
      <vt:lpstr>Arial Unicode MS</vt:lpstr>
      <vt:lpstr>Office Theme</vt:lpstr>
      <vt:lpstr>PowerPoint 演示文稿</vt:lpstr>
      <vt:lpstr>Before we begin…</vt:lpstr>
      <vt:lpstr>PowerPoint 演示文稿</vt:lpstr>
      <vt:lpstr>Skills required:  </vt:lpstr>
      <vt:lpstr>Prediction</vt:lpstr>
      <vt:lpstr>Prediction</vt:lpstr>
      <vt:lpstr>Finding specific information</vt:lpstr>
      <vt:lpstr>Finding specific information</vt:lpstr>
      <vt:lpstr>Identifying opinion</vt:lpstr>
      <vt:lpstr>Types of questions</vt:lpstr>
      <vt:lpstr>Sentence completion</vt:lpstr>
      <vt:lpstr>Sentence completion</vt:lpstr>
      <vt:lpstr>Multiple choice</vt:lpstr>
      <vt:lpstr>Multiple choice</vt:lpstr>
      <vt:lpstr>Multiple choice</vt:lpstr>
      <vt:lpstr>Multiple choice</vt:lpstr>
      <vt:lpstr>You will be tested on:</vt:lpstr>
      <vt:lpstr>Keys skills to practice:</vt:lpstr>
      <vt:lpstr>Tips:</vt:lpstr>
      <vt:lpstr>Tips:</vt:lpstr>
      <vt:lpstr>Tips:</vt:lpstr>
      <vt:lpstr>Tips:</vt:lpstr>
      <vt:lpstr>Tips:</vt:lpstr>
      <vt:lpstr>Tips:</vt:lpstr>
      <vt:lpstr>Tips:</vt:lpstr>
      <vt:lpstr>Tips:</vt:lpstr>
      <vt:lpstr>Tips:</vt:lpstr>
      <vt:lpstr>Let’s take a look at a sample paper.</vt:lpstr>
      <vt:lpstr>First of all, read the instructions carefully…</vt:lpstr>
      <vt:lpstr>First of all, read the instructions carefully…</vt:lpstr>
      <vt:lpstr>Next, read the questions.</vt:lpstr>
      <vt:lpstr>Think about the key words.</vt:lpstr>
      <vt:lpstr>Which ones will stay the same? </vt:lpstr>
      <vt:lpstr>Which ones may change?</vt:lpstr>
      <vt:lpstr>Think about potential synonyms/paraphrasing</vt:lpstr>
      <vt:lpstr>Skim read the article</vt:lpstr>
      <vt:lpstr>Re-read question 1, then look for the synonyms</vt:lpstr>
      <vt:lpstr>Look for the answer…</vt:lpstr>
      <vt:lpstr>There it is…</vt:lpstr>
      <vt:lpstr>Remember the instructions!</vt:lpstr>
      <vt:lpstr>‘Like a tank’ or ‘A tank’ are acceptable…</vt:lpstr>
      <vt:lpstr>‘Like a tank on legs’ is not acceptable.</vt:lpstr>
      <vt:lpstr>Let’s try question 2…</vt:lpstr>
      <vt:lpstr>Look for the answer…</vt:lpstr>
      <vt:lpstr>There it is….</vt:lpstr>
      <vt:lpstr>Let’s try question 3…</vt:lpstr>
      <vt:lpstr>Remember, we’re looking for the ‘Black Rhino’, not the ‘White rhino’.</vt:lpstr>
      <vt:lpstr>Look for the answer…</vt:lpstr>
      <vt:lpstr>There it is….</vt:lpstr>
      <vt:lpstr>Let’s try question 4…</vt:lpstr>
      <vt:lpstr>Look for the answer…</vt:lpstr>
      <vt:lpstr>There it is….</vt:lpstr>
      <vt:lpstr>Any questions? </vt:lpstr>
      <vt:lpstr>We hope you enjoyed this free lesson.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Axe101 -</dc:creator>
  <cp:lastModifiedBy>rossa</cp:lastModifiedBy>
  <cp:revision>3</cp:revision>
  <dcterms:created xsi:type="dcterms:W3CDTF">2021-10-14T05:50:00Z</dcterms:created>
  <dcterms:modified xsi:type="dcterms:W3CDTF">2024-06-10T14:24:26Z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A44C29D80842416E972F5BB54DE8ED5F_12</vt:lpwstr>
  </property>
  <property fmtid="{D5CDD505-2E9C-101B-9397-08002B2CF9AE}" pid="3" name="KSOProductBuildVer">
    <vt:lpwstr>1033-12.2.0.17119</vt:lpwstr>
  </property>
</Properties>
</file>