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4" r:id="rId3"/>
    <p:sldId id="273" r:id="rId4"/>
    <p:sldId id="275" r:id="rId5"/>
    <p:sldId id="276" r:id="rId6"/>
    <p:sldId id="260" r:id="rId7"/>
    <p:sldId id="259" r:id="rId8"/>
    <p:sldId id="261" r:id="rId9"/>
    <p:sldId id="262" r:id="rId10"/>
    <p:sldId id="264" r:id="rId11"/>
    <p:sldId id="265" r:id="rId12"/>
    <p:sldId id="263" r:id="rId13"/>
    <p:sldId id="266" r:id="rId14"/>
    <p:sldId id="267" r:id="rId15"/>
    <p:sldId id="268" r:id="rId16"/>
    <p:sldId id="269"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FD755F-0ECE-4C2D-9D4E-6B7BA170D1C9}" type="datetimeFigureOut">
              <a:rPr lang="en-US" smtClean="0"/>
              <a:t>4/18/2014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648850-08C2-4EE6-B2E2-9086EFE0120D}" type="slidenum">
              <a:rPr lang="en-US" smtClean="0"/>
              <a:t>‹#›</a:t>
            </a:fld>
            <a:endParaRPr lang="en-US"/>
          </a:p>
        </p:txBody>
      </p:sp>
    </p:spTree>
    <p:extLst>
      <p:ext uri="{BB962C8B-B14F-4D97-AF65-F5344CB8AC3E}">
        <p14:creationId xmlns:p14="http://schemas.microsoft.com/office/powerpoint/2010/main" val="1915103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CA72B174-5DE6-4220-80EF-902324AE4B6D}" type="slidenum">
              <a:rPr lang="en-US" smtClean="0"/>
              <a:pPr>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45F873-8407-4ED5-8A3D-2FE4813A78AA}" type="datetimeFigureOut">
              <a:rPr lang="en-US" smtClean="0"/>
              <a:t>4/18/2014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032F9-0DE8-4188-9AEE-51C72256D02C}" type="slidenum">
              <a:rPr lang="en-US" smtClean="0"/>
              <a:t>‹#›</a:t>
            </a:fld>
            <a:endParaRPr lang="en-US"/>
          </a:p>
        </p:txBody>
      </p:sp>
    </p:spTree>
    <p:extLst>
      <p:ext uri="{BB962C8B-B14F-4D97-AF65-F5344CB8AC3E}">
        <p14:creationId xmlns:p14="http://schemas.microsoft.com/office/powerpoint/2010/main" val="2846769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45F873-8407-4ED5-8A3D-2FE4813A78AA}" type="datetimeFigureOut">
              <a:rPr lang="en-US" smtClean="0"/>
              <a:t>4/18/2014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032F9-0DE8-4188-9AEE-51C72256D02C}" type="slidenum">
              <a:rPr lang="en-US" smtClean="0"/>
              <a:t>‹#›</a:t>
            </a:fld>
            <a:endParaRPr lang="en-US"/>
          </a:p>
        </p:txBody>
      </p:sp>
    </p:spTree>
    <p:extLst>
      <p:ext uri="{BB962C8B-B14F-4D97-AF65-F5344CB8AC3E}">
        <p14:creationId xmlns:p14="http://schemas.microsoft.com/office/powerpoint/2010/main" val="189141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49" y="366713"/>
            <a:ext cx="1543051"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1" y="366713"/>
            <a:ext cx="4476751"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45F873-8407-4ED5-8A3D-2FE4813A78AA}" type="datetimeFigureOut">
              <a:rPr lang="en-US" smtClean="0"/>
              <a:t>4/18/2014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032F9-0DE8-4188-9AEE-51C72256D02C}" type="slidenum">
              <a:rPr lang="en-US" smtClean="0"/>
              <a:t>‹#›</a:t>
            </a:fld>
            <a:endParaRPr lang="en-US"/>
          </a:p>
        </p:txBody>
      </p:sp>
    </p:spTree>
    <p:extLst>
      <p:ext uri="{BB962C8B-B14F-4D97-AF65-F5344CB8AC3E}">
        <p14:creationId xmlns:p14="http://schemas.microsoft.com/office/powerpoint/2010/main" val="738824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45F873-8407-4ED5-8A3D-2FE4813A78AA}" type="datetimeFigureOut">
              <a:rPr lang="en-US" smtClean="0"/>
              <a:t>4/18/2014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032F9-0DE8-4188-9AEE-51C72256D02C}" type="slidenum">
              <a:rPr lang="en-US" smtClean="0"/>
              <a:t>‹#›</a:t>
            </a:fld>
            <a:endParaRPr lang="en-US"/>
          </a:p>
        </p:txBody>
      </p:sp>
    </p:spTree>
    <p:extLst>
      <p:ext uri="{BB962C8B-B14F-4D97-AF65-F5344CB8AC3E}">
        <p14:creationId xmlns:p14="http://schemas.microsoft.com/office/powerpoint/2010/main" val="2656168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45F873-8407-4ED5-8A3D-2FE4813A78AA}" type="datetimeFigureOut">
              <a:rPr lang="en-US" smtClean="0"/>
              <a:t>4/18/2014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032F9-0DE8-4188-9AEE-51C72256D02C}" type="slidenum">
              <a:rPr lang="en-US" smtClean="0"/>
              <a:t>‹#›</a:t>
            </a:fld>
            <a:endParaRPr lang="en-US"/>
          </a:p>
        </p:txBody>
      </p:sp>
    </p:spTree>
    <p:extLst>
      <p:ext uri="{BB962C8B-B14F-4D97-AF65-F5344CB8AC3E}">
        <p14:creationId xmlns:p14="http://schemas.microsoft.com/office/powerpoint/2010/main" val="844762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45F873-8407-4ED5-8A3D-2FE4813A78AA}" type="datetimeFigureOut">
              <a:rPr lang="en-US" smtClean="0"/>
              <a:t>4/18/2014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E032F9-0DE8-4188-9AEE-51C72256D02C}" type="slidenum">
              <a:rPr lang="en-US" smtClean="0"/>
              <a:t>‹#›</a:t>
            </a:fld>
            <a:endParaRPr lang="en-US"/>
          </a:p>
        </p:txBody>
      </p:sp>
    </p:spTree>
    <p:extLst>
      <p:ext uri="{BB962C8B-B14F-4D97-AF65-F5344CB8AC3E}">
        <p14:creationId xmlns:p14="http://schemas.microsoft.com/office/powerpoint/2010/main" val="3085977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45F873-8407-4ED5-8A3D-2FE4813A78AA}" type="datetimeFigureOut">
              <a:rPr lang="en-US" smtClean="0"/>
              <a:t>4/18/2014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E032F9-0DE8-4188-9AEE-51C72256D02C}" type="slidenum">
              <a:rPr lang="en-US" smtClean="0"/>
              <a:t>‹#›</a:t>
            </a:fld>
            <a:endParaRPr lang="en-US"/>
          </a:p>
        </p:txBody>
      </p:sp>
    </p:spTree>
    <p:extLst>
      <p:ext uri="{BB962C8B-B14F-4D97-AF65-F5344CB8AC3E}">
        <p14:creationId xmlns:p14="http://schemas.microsoft.com/office/powerpoint/2010/main" val="267583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45F873-8407-4ED5-8A3D-2FE4813A78AA}" type="datetimeFigureOut">
              <a:rPr lang="en-US" smtClean="0"/>
              <a:t>4/18/2014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E032F9-0DE8-4188-9AEE-51C72256D02C}" type="slidenum">
              <a:rPr lang="en-US" smtClean="0"/>
              <a:t>‹#›</a:t>
            </a:fld>
            <a:endParaRPr lang="en-US"/>
          </a:p>
        </p:txBody>
      </p:sp>
    </p:spTree>
    <p:extLst>
      <p:ext uri="{BB962C8B-B14F-4D97-AF65-F5344CB8AC3E}">
        <p14:creationId xmlns:p14="http://schemas.microsoft.com/office/powerpoint/2010/main" val="3608827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45F873-8407-4ED5-8A3D-2FE4813A78AA}" type="datetimeFigureOut">
              <a:rPr lang="en-US" smtClean="0"/>
              <a:t>4/18/2014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E032F9-0DE8-4188-9AEE-51C72256D02C}" type="slidenum">
              <a:rPr lang="en-US" smtClean="0"/>
              <a:t>‹#›</a:t>
            </a:fld>
            <a:endParaRPr lang="en-US"/>
          </a:p>
        </p:txBody>
      </p:sp>
    </p:spTree>
    <p:extLst>
      <p:ext uri="{BB962C8B-B14F-4D97-AF65-F5344CB8AC3E}">
        <p14:creationId xmlns:p14="http://schemas.microsoft.com/office/powerpoint/2010/main" val="186869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45F873-8407-4ED5-8A3D-2FE4813A78AA}" type="datetimeFigureOut">
              <a:rPr lang="en-US" smtClean="0"/>
              <a:t>4/18/2014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E032F9-0DE8-4188-9AEE-51C72256D02C}" type="slidenum">
              <a:rPr lang="en-US" smtClean="0"/>
              <a:t>‹#›</a:t>
            </a:fld>
            <a:endParaRPr lang="en-US"/>
          </a:p>
        </p:txBody>
      </p:sp>
    </p:spTree>
    <p:extLst>
      <p:ext uri="{BB962C8B-B14F-4D97-AF65-F5344CB8AC3E}">
        <p14:creationId xmlns:p14="http://schemas.microsoft.com/office/powerpoint/2010/main" val="3244903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45F873-8407-4ED5-8A3D-2FE4813A78AA}" type="datetimeFigureOut">
              <a:rPr lang="en-US" smtClean="0"/>
              <a:t>4/18/2014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E032F9-0DE8-4188-9AEE-51C72256D02C}" type="slidenum">
              <a:rPr lang="en-US" smtClean="0"/>
              <a:t>‹#›</a:t>
            </a:fld>
            <a:endParaRPr lang="en-US"/>
          </a:p>
        </p:txBody>
      </p:sp>
    </p:spTree>
    <p:extLst>
      <p:ext uri="{BB962C8B-B14F-4D97-AF65-F5344CB8AC3E}">
        <p14:creationId xmlns:p14="http://schemas.microsoft.com/office/powerpoint/2010/main" val="405061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45F873-8407-4ED5-8A3D-2FE4813A78AA}" type="datetimeFigureOut">
              <a:rPr lang="en-US" smtClean="0"/>
              <a:t>4/18/2014</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E032F9-0DE8-4188-9AEE-51C72256D02C}" type="slidenum">
              <a:rPr lang="en-US" smtClean="0"/>
              <a:t>‹#›</a:t>
            </a:fld>
            <a:endParaRPr lang="en-US"/>
          </a:p>
        </p:txBody>
      </p:sp>
    </p:spTree>
    <p:extLst>
      <p:ext uri="{BB962C8B-B14F-4D97-AF65-F5344CB8AC3E}">
        <p14:creationId xmlns:p14="http://schemas.microsoft.com/office/powerpoint/2010/main" val="551266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hyperlink" Target="http://www.positivelyautism.com/free/2free_academic.html" TargetMode="External"/><Relationship Id="rId3" Type="http://schemas.openxmlformats.org/officeDocument/2006/relationships/hyperlink" Target="http://www.positivelyautism.com/" TargetMode="External"/><Relationship Id="rId7" Type="http://schemas.openxmlformats.org/officeDocument/2006/relationships/hyperlink" Target="http://www.positivelyautism.com/free/1free_social.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positivelyautism.com/training.html" TargetMode="External"/><Relationship Id="rId5" Type="http://schemas.openxmlformats.org/officeDocument/2006/relationships/hyperlink" Target="http://www.positivelyautism.com/tutorials.html" TargetMode="External"/><Relationship Id="rId4" Type="http://schemas.openxmlformats.org/officeDocument/2006/relationships/hyperlink" Target="http://www.positivelyautism.com/free/3free_behavior.html" TargetMode="External"/><Relationship Id="rId9"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teacherspayteachers.com/Product/The-Sight-Word-Train-A-Motivating-Reading-Activity"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youtu.be/90bhBUJRY20" TargetMode="External"/><Relationship Id="rId2" Type="http://schemas.openxmlformats.org/officeDocument/2006/relationships/hyperlink" Target="http://youtu.be/yu44JRTIxSQ" TargetMode="External"/><Relationship Id="rId1" Type="http://schemas.openxmlformats.org/officeDocument/2006/relationships/slideLayout" Target="../slideLayouts/slideLayout2.xml"/><Relationship Id="rId4" Type="http://schemas.openxmlformats.org/officeDocument/2006/relationships/hyperlink" Target="http://youtu.be/ekuLw4KRCHw"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Nicole\Downloads\Primary and Secondary Color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2027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to a secondary color.</a:t>
            </a:r>
            <a:endParaRPr lang="en-US" dirty="0"/>
          </a:p>
        </p:txBody>
      </p:sp>
      <p:grpSp>
        <p:nvGrpSpPr>
          <p:cNvPr id="24" name="Group 23"/>
          <p:cNvGrpSpPr/>
          <p:nvPr/>
        </p:nvGrpSpPr>
        <p:grpSpPr>
          <a:xfrm>
            <a:off x="6400800" y="1828800"/>
            <a:ext cx="1981200" cy="3798332"/>
            <a:chOff x="6400800" y="1828800"/>
            <a:chExt cx="1981200" cy="3798332"/>
          </a:xfrm>
        </p:grpSpPr>
        <p:sp>
          <p:nvSpPr>
            <p:cNvPr id="25" name="Rounded Rectangle 24"/>
            <p:cNvSpPr/>
            <p:nvPr/>
          </p:nvSpPr>
          <p:spPr>
            <a:xfrm>
              <a:off x="6400800" y="1828800"/>
              <a:ext cx="1981200" cy="3429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6477000" y="5257800"/>
              <a:ext cx="1828800" cy="369332"/>
            </a:xfrm>
            <a:prstGeom prst="rect">
              <a:avLst/>
            </a:prstGeom>
            <a:noFill/>
          </p:spPr>
          <p:txBody>
            <a:bodyPr wrap="square" rtlCol="0">
              <a:spAutoFit/>
            </a:bodyPr>
            <a:lstStyle/>
            <a:p>
              <a:pPr algn="ctr"/>
              <a:r>
                <a:rPr lang="en-US" dirty="0" smtClean="0"/>
                <a:t>Orange</a:t>
              </a:r>
              <a:endParaRPr lang="en-US" dirty="0"/>
            </a:p>
          </p:txBody>
        </p:sp>
      </p:grpSp>
      <p:grpSp>
        <p:nvGrpSpPr>
          <p:cNvPr id="27" name="Group 26"/>
          <p:cNvGrpSpPr/>
          <p:nvPr/>
        </p:nvGrpSpPr>
        <p:grpSpPr>
          <a:xfrm>
            <a:off x="762000" y="1828800"/>
            <a:ext cx="1981200" cy="3798332"/>
            <a:chOff x="762000" y="1828800"/>
            <a:chExt cx="1981200" cy="3798332"/>
          </a:xfrm>
        </p:grpSpPr>
        <p:sp>
          <p:nvSpPr>
            <p:cNvPr id="28" name="Rounded Rectangle 27"/>
            <p:cNvSpPr/>
            <p:nvPr/>
          </p:nvSpPr>
          <p:spPr>
            <a:xfrm>
              <a:off x="762000" y="1828800"/>
              <a:ext cx="1981200" cy="342900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838200" y="5257800"/>
              <a:ext cx="1828800" cy="369332"/>
            </a:xfrm>
            <a:prstGeom prst="rect">
              <a:avLst/>
            </a:prstGeom>
            <a:noFill/>
          </p:spPr>
          <p:txBody>
            <a:bodyPr wrap="square" rtlCol="0">
              <a:spAutoFit/>
            </a:bodyPr>
            <a:lstStyle/>
            <a:p>
              <a:pPr algn="ctr"/>
              <a:r>
                <a:rPr lang="en-US" dirty="0" smtClean="0"/>
                <a:t>Red</a:t>
              </a:r>
              <a:endParaRPr lang="en-US" dirty="0"/>
            </a:p>
          </p:txBody>
        </p:sp>
      </p:grpSp>
      <p:grpSp>
        <p:nvGrpSpPr>
          <p:cNvPr id="30" name="Group 29"/>
          <p:cNvGrpSpPr/>
          <p:nvPr/>
        </p:nvGrpSpPr>
        <p:grpSpPr>
          <a:xfrm>
            <a:off x="3581400" y="1828800"/>
            <a:ext cx="1981200" cy="3798332"/>
            <a:chOff x="3581400" y="1828800"/>
            <a:chExt cx="1981200" cy="3798332"/>
          </a:xfrm>
        </p:grpSpPr>
        <p:sp>
          <p:nvSpPr>
            <p:cNvPr id="31" name="Rounded Rectangle 30"/>
            <p:cNvSpPr/>
            <p:nvPr/>
          </p:nvSpPr>
          <p:spPr>
            <a:xfrm>
              <a:off x="3581400" y="1828800"/>
              <a:ext cx="1981200" cy="34290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3733800" y="5257800"/>
              <a:ext cx="1828800" cy="369332"/>
            </a:xfrm>
            <a:prstGeom prst="rect">
              <a:avLst/>
            </a:prstGeom>
            <a:noFill/>
          </p:spPr>
          <p:txBody>
            <a:bodyPr wrap="square" rtlCol="0">
              <a:spAutoFit/>
            </a:bodyPr>
            <a:lstStyle/>
            <a:p>
              <a:pPr algn="ctr"/>
              <a:r>
                <a:rPr lang="en-US" dirty="0" smtClean="0"/>
                <a:t>Yellow</a:t>
              </a:r>
              <a:endParaRPr lang="en-US" dirty="0"/>
            </a:p>
          </p:txBody>
        </p:sp>
      </p:grpSp>
      <p:grpSp>
        <p:nvGrpSpPr>
          <p:cNvPr id="33" name="Group 32"/>
          <p:cNvGrpSpPr/>
          <p:nvPr/>
        </p:nvGrpSpPr>
        <p:grpSpPr>
          <a:xfrm>
            <a:off x="6400800" y="1828800"/>
            <a:ext cx="1981200" cy="3798332"/>
            <a:chOff x="6400800" y="1828800"/>
            <a:chExt cx="1981200" cy="3798332"/>
          </a:xfrm>
        </p:grpSpPr>
        <p:sp>
          <p:nvSpPr>
            <p:cNvPr id="34" name="Rounded Rectangle 33"/>
            <p:cNvSpPr/>
            <p:nvPr/>
          </p:nvSpPr>
          <p:spPr>
            <a:xfrm>
              <a:off x="6400800" y="1828800"/>
              <a:ext cx="1981200" cy="3429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6477000" y="5257800"/>
              <a:ext cx="1828800" cy="369332"/>
            </a:xfrm>
            <a:prstGeom prst="rect">
              <a:avLst/>
            </a:prstGeom>
            <a:noFill/>
          </p:spPr>
          <p:txBody>
            <a:bodyPr wrap="square" rtlCol="0">
              <a:spAutoFit/>
            </a:bodyPr>
            <a:lstStyle/>
            <a:p>
              <a:pPr algn="ctr"/>
              <a:r>
                <a:rPr lang="en-US" dirty="0" smtClean="0"/>
                <a:t>Orange</a:t>
              </a:r>
              <a:endParaRPr lang="en-US" dirty="0"/>
            </a:p>
          </p:txBody>
        </p:sp>
      </p:grpSp>
    </p:spTree>
    <p:extLst>
      <p:ext uri="{BB962C8B-B14F-4D97-AF65-F5344CB8AC3E}">
        <p14:creationId xmlns:p14="http://schemas.microsoft.com/office/powerpoint/2010/main" val="1058270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3"/>
                                        </p:tgtEl>
                                      </p:cBhvr>
                                    </p:animEffect>
                                    <p:animScale>
                                      <p:cBhvr>
                                        <p:cTn id="7" dur="250" autoRev="1" fill="hold"/>
                                        <p:tgtEl>
                                          <p:spTgt spid="3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a primary color.</a:t>
            </a:r>
            <a:endParaRPr lang="en-US" dirty="0"/>
          </a:p>
        </p:txBody>
      </p:sp>
      <p:grpSp>
        <p:nvGrpSpPr>
          <p:cNvPr id="15" name="Group 14"/>
          <p:cNvGrpSpPr/>
          <p:nvPr/>
        </p:nvGrpSpPr>
        <p:grpSpPr>
          <a:xfrm>
            <a:off x="3581400" y="1828800"/>
            <a:ext cx="1981200" cy="3798332"/>
            <a:chOff x="3581400" y="1828800"/>
            <a:chExt cx="1981200" cy="3798332"/>
          </a:xfrm>
        </p:grpSpPr>
        <p:sp>
          <p:nvSpPr>
            <p:cNvPr id="16" name="Rounded Rectangle 15"/>
            <p:cNvSpPr/>
            <p:nvPr/>
          </p:nvSpPr>
          <p:spPr>
            <a:xfrm>
              <a:off x="3581400" y="1828800"/>
              <a:ext cx="1981200" cy="34290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733800" y="5257800"/>
              <a:ext cx="1828800" cy="369332"/>
            </a:xfrm>
            <a:prstGeom prst="rect">
              <a:avLst/>
            </a:prstGeom>
            <a:noFill/>
          </p:spPr>
          <p:txBody>
            <a:bodyPr wrap="square" rtlCol="0">
              <a:spAutoFit/>
            </a:bodyPr>
            <a:lstStyle/>
            <a:p>
              <a:pPr algn="ctr"/>
              <a:r>
                <a:rPr lang="en-US" dirty="0" smtClean="0"/>
                <a:t>Yellow</a:t>
              </a:r>
              <a:endParaRPr lang="en-US" dirty="0"/>
            </a:p>
          </p:txBody>
        </p:sp>
      </p:grpSp>
      <p:grpSp>
        <p:nvGrpSpPr>
          <p:cNvPr id="18" name="Group 17"/>
          <p:cNvGrpSpPr/>
          <p:nvPr/>
        </p:nvGrpSpPr>
        <p:grpSpPr>
          <a:xfrm>
            <a:off x="914400" y="1905000"/>
            <a:ext cx="1981200" cy="3798332"/>
            <a:chOff x="762000" y="1828800"/>
            <a:chExt cx="1981200" cy="3798332"/>
          </a:xfrm>
        </p:grpSpPr>
        <p:sp>
          <p:nvSpPr>
            <p:cNvPr id="19" name="Rounded Rectangle 18"/>
            <p:cNvSpPr/>
            <p:nvPr/>
          </p:nvSpPr>
          <p:spPr>
            <a:xfrm>
              <a:off x="762000" y="1828800"/>
              <a:ext cx="1981200" cy="342900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838200" y="5257800"/>
              <a:ext cx="1828800" cy="369332"/>
            </a:xfrm>
            <a:prstGeom prst="rect">
              <a:avLst/>
            </a:prstGeom>
            <a:noFill/>
          </p:spPr>
          <p:txBody>
            <a:bodyPr wrap="square" rtlCol="0">
              <a:spAutoFit/>
            </a:bodyPr>
            <a:lstStyle/>
            <a:p>
              <a:pPr algn="ctr"/>
              <a:r>
                <a:rPr lang="en-US" dirty="0" smtClean="0"/>
                <a:t>Purple</a:t>
              </a:r>
              <a:endParaRPr lang="en-US" dirty="0"/>
            </a:p>
          </p:txBody>
        </p:sp>
      </p:grpSp>
      <p:grpSp>
        <p:nvGrpSpPr>
          <p:cNvPr id="21" name="Group 20"/>
          <p:cNvGrpSpPr/>
          <p:nvPr/>
        </p:nvGrpSpPr>
        <p:grpSpPr>
          <a:xfrm>
            <a:off x="6400800" y="1916668"/>
            <a:ext cx="1981200" cy="3798332"/>
            <a:chOff x="3581400" y="1828800"/>
            <a:chExt cx="1981200" cy="3798332"/>
          </a:xfrm>
        </p:grpSpPr>
        <p:sp>
          <p:nvSpPr>
            <p:cNvPr id="22" name="Rounded Rectangle 21"/>
            <p:cNvSpPr/>
            <p:nvPr/>
          </p:nvSpPr>
          <p:spPr>
            <a:xfrm>
              <a:off x="3581400" y="1828800"/>
              <a:ext cx="1981200" cy="342900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3733800" y="5257800"/>
              <a:ext cx="1828800" cy="369332"/>
            </a:xfrm>
            <a:prstGeom prst="rect">
              <a:avLst/>
            </a:prstGeom>
            <a:noFill/>
          </p:spPr>
          <p:txBody>
            <a:bodyPr wrap="square" rtlCol="0">
              <a:spAutoFit/>
            </a:bodyPr>
            <a:lstStyle/>
            <a:p>
              <a:pPr algn="ctr"/>
              <a:r>
                <a:rPr lang="en-US" dirty="0" smtClean="0"/>
                <a:t>Green</a:t>
              </a:r>
              <a:endParaRPr lang="en-US" dirty="0"/>
            </a:p>
          </p:txBody>
        </p:sp>
      </p:grpSp>
      <p:grpSp>
        <p:nvGrpSpPr>
          <p:cNvPr id="24" name="Group 23"/>
          <p:cNvGrpSpPr/>
          <p:nvPr/>
        </p:nvGrpSpPr>
        <p:grpSpPr>
          <a:xfrm>
            <a:off x="3581400" y="1828800"/>
            <a:ext cx="1981200" cy="3798332"/>
            <a:chOff x="3581400" y="1828800"/>
            <a:chExt cx="1981200" cy="3798332"/>
          </a:xfrm>
        </p:grpSpPr>
        <p:sp>
          <p:nvSpPr>
            <p:cNvPr id="25" name="Rounded Rectangle 24"/>
            <p:cNvSpPr/>
            <p:nvPr/>
          </p:nvSpPr>
          <p:spPr>
            <a:xfrm>
              <a:off x="3581400" y="1828800"/>
              <a:ext cx="1981200" cy="34290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3733800" y="5257800"/>
              <a:ext cx="1828800" cy="369332"/>
            </a:xfrm>
            <a:prstGeom prst="rect">
              <a:avLst/>
            </a:prstGeom>
            <a:noFill/>
          </p:spPr>
          <p:txBody>
            <a:bodyPr wrap="square" rtlCol="0">
              <a:spAutoFit/>
            </a:bodyPr>
            <a:lstStyle/>
            <a:p>
              <a:pPr algn="ctr"/>
              <a:r>
                <a:rPr lang="en-US" dirty="0" smtClean="0"/>
                <a:t>Yellow</a:t>
              </a:r>
              <a:endParaRPr lang="en-US" dirty="0"/>
            </a:p>
          </p:txBody>
        </p:sp>
      </p:grpSp>
    </p:spTree>
    <p:extLst>
      <p:ext uri="{BB962C8B-B14F-4D97-AF65-F5344CB8AC3E}">
        <p14:creationId xmlns:p14="http://schemas.microsoft.com/office/powerpoint/2010/main" val="1349220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4"/>
                                        </p:tgtEl>
                                      </p:cBhvr>
                                    </p:animEffect>
                                    <p:animScale>
                                      <p:cBhvr>
                                        <p:cTn id="7" dur="250" autoRev="1" fill="hold"/>
                                        <p:tgtEl>
                                          <p:spTgt spid="2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Show me a secondary color.</a:t>
            </a:r>
            <a:endParaRPr lang="en-US" dirty="0"/>
          </a:p>
        </p:txBody>
      </p:sp>
      <p:grpSp>
        <p:nvGrpSpPr>
          <p:cNvPr id="12" name="Group 11"/>
          <p:cNvGrpSpPr/>
          <p:nvPr/>
        </p:nvGrpSpPr>
        <p:grpSpPr>
          <a:xfrm>
            <a:off x="762000" y="1828800"/>
            <a:ext cx="1981200" cy="3798332"/>
            <a:chOff x="762000" y="1828800"/>
            <a:chExt cx="1981200" cy="3798332"/>
          </a:xfrm>
        </p:grpSpPr>
        <p:sp>
          <p:nvSpPr>
            <p:cNvPr id="13" name="Rounded Rectangle 12"/>
            <p:cNvSpPr/>
            <p:nvPr/>
          </p:nvSpPr>
          <p:spPr>
            <a:xfrm>
              <a:off x="762000" y="1828800"/>
              <a:ext cx="1981200" cy="342900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38200" y="5257800"/>
              <a:ext cx="1828800" cy="369332"/>
            </a:xfrm>
            <a:prstGeom prst="rect">
              <a:avLst/>
            </a:prstGeom>
            <a:noFill/>
          </p:spPr>
          <p:txBody>
            <a:bodyPr wrap="square" rtlCol="0">
              <a:spAutoFit/>
            </a:bodyPr>
            <a:lstStyle/>
            <a:p>
              <a:pPr algn="ctr"/>
              <a:r>
                <a:rPr lang="en-US" dirty="0" smtClean="0"/>
                <a:t>Purple</a:t>
              </a:r>
              <a:endParaRPr lang="en-US" dirty="0"/>
            </a:p>
          </p:txBody>
        </p:sp>
      </p:grpSp>
      <p:grpSp>
        <p:nvGrpSpPr>
          <p:cNvPr id="15" name="Group 14"/>
          <p:cNvGrpSpPr/>
          <p:nvPr/>
        </p:nvGrpSpPr>
        <p:grpSpPr>
          <a:xfrm>
            <a:off x="3581400" y="1828800"/>
            <a:ext cx="1981200" cy="3798332"/>
            <a:chOff x="3581400" y="1828800"/>
            <a:chExt cx="1981200" cy="3798332"/>
          </a:xfrm>
        </p:grpSpPr>
        <p:sp>
          <p:nvSpPr>
            <p:cNvPr id="16" name="Rounded Rectangle 15"/>
            <p:cNvSpPr/>
            <p:nvPr/>
          </p:nvSpPr>
          <p:spPr>
            <a:xfrm>
              <a:off x="3581400" y="1828800"/>
              <a:ext cx="1981200" cy="34290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733800" y="5257800"/>
              <a:ext cx="1828800" cy="369332"/>
            </a:xfrm>
            <a:prstGeom prst="rect">
              <a:avLst/>
            </a:prstGeom>
            <a:noFill/>
          </p:spPr>
          <p:txBody>
            <a:bodyPr wrap="square" rtlCol="0">
              <a:spAutoFit/>
            </a:bodyPr>
            <a:lstStyle/>
            <a:p>
              <a:pPr algn="ctr"/>
              <a:r>
                <a:rPr lang="en-US" dirty="0" smtClean="0"/>
                <a:t>Yellow</a:t>
              </a:r>
              <a:endParaRPr lang="en-US" dirty="0"/>
            </a:p>
          </p:txBody>
        </p:sp>
      </p:grpSp>
      <p:grpSp>
        <p:nvGrpSpPr>
          <p:cNvPr id="18" name="Group 17"/>
          <p:cNvGrpSpPr/>
          <p:nvPr/>
        </p:nvGrpSpPr>
        <p:grpSpPr>
          <a:xfrm>
            <a:off x="6400800" y="1828800"/>
            <a:ext cx="1981200" cy="3798332"/>
            <a:chOff x="6400800" y="1828800"/>
            <a:chExt cx="1981200" cy="3798332"/>
          </a:xfrm>
        </p:grpSpPr>
        <p:sp>
          <p:nvSpPr>
            <p:cNvPr id="19" name="Rounded Rectangle 18"/>
            <p:cNvSpPr/>
            <p:nvPr/>
          </p:nvSpPr>
          <p:spPr>
            <a:xfrm>
              <a:off x="6400800" y="1828800"/>
              <a:ext cx="1981200" cy="342900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6477000" y="5257800"/>
              <a:ext cx="1828800" cy="369332"/>
            </a:xfrm>
            <a:prstGeom prst="rect">
              <a:avLst/>
            </a:prstGeom>
            <a:noFill/>
          </p:spPr>
          <p:txBody>
            <a:bodyPr wrap="square" rtlCol="0">
              <a:spAutoFit/>
            </a:bodyPr>
            <a:lstStyle/>
            <a:p>
              <a:pPr algn="ctr"/>
              <a:r>
                <a:rPr lang="en-US" dirty="0" smtClean="0"/>
                <a:t>Blue</a:t>
              </a:r>
              <a:endParaRPr lang="en-US" dirty="0"/>
            </a:p>
          </p:txBody>
        </p:sp>
      </p:grpSp>
      <p:grpSp>
        <p:nvGrpSpPr>
          <p:cNvPr id="21" name="Group 20"/>
          <p:cNvGrpSpPr/>
          <p:nvPr/>
        </p:nvGrpSpPr>
        <p:grpSpPr>
          <a:xfrm>
            <a:off x="762000" y="1828800"/>
            <a:ext cx="1981200" cy="3798332"/>
            <a:chOff x="762000" y="1828800"/>
            <a:chExt cx="1981200" cy="3798332"/>
          </a:xfrm>
        </p:grpSpPr>
        <p:sp>
          <p:nvSpPr>
            <p:cNvPr id="22" name="Rounded Rectangle 21"/>
            <p:cNvSpPr/>
            <p:nvPr/>
          </p:nvSpPr>
          <p:spPr>
            <a:xfrm>
              <a:off x="762000" y="1828800"/>
              <a:ext cx="1981200" cy="342900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838200" y="5257800"/>
              <a:ext cx="1828800" cy="369332"/>
            </a:xfrm>
            <a:prstGeom prst="rect">
              <a:avLst/>
            </a:prstGeom>
            <a:noFill/>
          </p:spPr>
          <p:txBody>
            <a:bodyPr wrap="square" rtlCol="0">
              <a:spAutoFit/>
            </a:bodyPr>
            <a:lstStyle/>
            <a:p>
              <a:pPr algn="ctr"/>
              <a:r>
                <a:rPr lang="en-US" dirty="0" smtClean="0"/>
                <a:t>Purple</a:t>
              </a:r>
              <a:endParaRPr lang="en-US" dirty="0"/>
            </a:p>
          </p:txBody>
        </p:sp>
      </p:grpSp>
    </p:spTree>
    <p:extLst>
      <p:ext uri="{BB962C8B-B14F-4D97-AF65-F5344CB8AC3E}">
        <p14:creationId xmlns:p14="http://schemas.microsoft.com/office/powerpoint/2010/main" val="1234231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1"/>
                                        </p:tgtEl>
                                      </p:cBhvr>
                                    </p:animEffect>
                                    <p:animScale>
                                      <p:cBhvr>
                                        <p:cTn id="7"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Purple is a ___________ color.</a:t>
            </a:r>
            <a:endParaRPr lang="en-US" dirty="0"/>
          </a:p>
        </p:txBody>
      </p:sp>
      <p:sp>
        <p:nvSpPr>
          <p:cNvPr id="4" name="Rounded Rectangle 3"/>
          <p:cNvSpPr/>
          <p:nvPr/>
        </p:nvSpPr>
        <p:spPr>
          <a:xfrm>
            <a:off x="3657600" y="1981200"/>
            <a:ext cx="1981200" cy="342900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673348" y="304800"/>
            <a:ext cx="2803652" cy="830997"/>
          </a:xfrm>
          <a:prstGeom prst="rect">
            <a:avLst/>
          </a:prstGeom>
          <a:noFill/>
        </p:spPr>
        <p:txBody>
          <a:bodyPr wrap="none" lIns="91440" tIns="45720" rIns="91440" bIns="45720">
            <a:spAutoFit/>
          </a:bodyPr>
          <a:lstStyle/>
          <a:p>
            <a:pPr algn="ctr"/>
            <a:r>
              <a:rPr lang="en-US"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secondary</a:t>
            </a:r>
            <a:endParaRPr lang="en-US"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2021528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is a ___________ color.</a:t>
            </a:r>
            <a:endParaRPr lang="en-US" dirty="0"/>
          </a:p>
        </p:txBody>
      </p:sp>
      <p:sp>
        <p:nvSpPr>
          <p:cNvPr id="4" name="Rounded Rectangle 3"/>
          <p:cNvSpPr/>
          <p:nvPr/>
        </p:nvSpPr>
        <p:spPr>
          <a:xfrm>
            <a:off x="3657600" y="1981200"/>
            <a:ext cx="1981200" cy="342900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739663" y="304800"/>
            <a:ext cx="2203937" cy="830997"/>
          </a:xfrm>
          <a:prstGeom prst="rect">
            <a:avLst/>
          </a:prstGeom>
          <a:noFill/>
        </p:spPr>
        <p:txBody>
          <a:bodyPr wrap="none" lIns="91440" tIns="45720" rIns="91440" bIns="45720">
            <a:spAutoFit/>
          </a:bodyPr>
          <a:lstStyle/>
          <a:p>
            <a:pPr algn="ctr"/>
            <a:r>
              <a:rPr lang="en-US"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primary</a:t>
            </a:r>
            <a:endParaRPr lang="en-US"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1331137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Yellow is a ___________ color.</a:t>
            </a:r>
            <a:endParaRPr lang="en-US" dirty="0"/>
          </a:p>
        </p:txBody>
      </p:sp>
      <p:sp>
        <p:nvSpPr>
          <p:cNvPr id="4" name="Rounded Rectangle 3"/>
          <p:cNvSpPr/>
          <p:nvPr/>
        </p:nvSpPr>
        <p:spPr>
          <a:xfrm>
            <a:off x="3657600" y="1981200"/>
            <a:ext cx="1981200" cy="34290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044463" y="304800"/>
            <a:ext cx="2203937" cy="830997"/>
          </a:xfrm>
          <a:prstGeom prst="rect">
            <a:avLst/>
          </a:prstGeom>
          <a:noFill/>
        </p:spPr>
        <p:txBody>
          <a:bodyPr wrap="none" lIns="91440" tIns="45720" rIns="91440" bIns="45720">
            <a:spAutoFit/>
          </a:bodyPr>
          <a:lstStyle/>
          <a:p>
            <a:pPr algn="ctr"/>
            <a:r>
              <a:rPr lang="en-US"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primary</a:t>
            </a:r>
            <a:endParaRPr lang="en-US"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408138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Green is a ___________ color.</a:t>
            </a:r>
            <a:endParaRPr lang="en-US" dirty="0"/>
          </a:p>
        </p:txBody>
      </p:sp>
      <p:sp>
        <p:nvSpPr>
          <p:cNvPr id="4" name="Rounded Rectangle 3"/>
          <p:cNvSpPr/>
          <p:nvPr/>
        </p:nvSpPr>
        <p:spPr>
          <a:xfrm>
            <a:off x="3657600" y="1981200"/>
            <a:ext cx="1981200" cy="342900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673348" y="304800"/>
            <a:ext cx="2803652" cy="830997"/>
          </a:xfrm>
          <a:prstGeom prst="rect">
            <a:avLst/>
          </a:prstGeom>
          <a:noFill/>
        </p:spPr>
        <p:txBody>
          <a:bodyPr wrap="none" lIns="91440" tIns="45720" rIns="91440" bIns="45720">
            <a:spAutoFit/>
          </a:bodyPr>
          <a:lstStyle/>
          <a:p>
            <a:pPr algn="ctr"/>
            <a:r>
              <a:rPr lang="en-US"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secondary</a:t>
            </a:r>
            <a:endParaRPr lang="en-US"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1842004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Orange is a ___________ color.</a:t>
            </a:r>
            <a:endParaRPr lang="en-US" dirty="0"/>
          </a:p>
        </p:txBody>
      </p:sp>
      <p:sp>
        <p:nvSpPr>
          <p:cNvPr id="4" name="Rounded Rectangle 3"/>
          <p:cNvSpPr/>
          <p:nvPr/>
        </p:nvSpPr>
        <p:spPr>
          <a:xfrm>
            <a:off x="3657600" y="1981200"/>
            <a:ext cx="1981200" cy="3429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673348" y="304800"/>
            <a:ext cx="2803652" cy="830997"/>
          </a:xfrm>
          <a:prstGeom prst="rect">
            <a:avLst/>
          </a:prstGeom>
          <a:noFill/>
        </p:spPr>
        <p:txBody>
          <a:bodyPr wrap="none" lIns="91440" tIns="45720" rIns="91440" bIns="45720">
            <a:spAutoFit/>
          </a:bodyPr>
          <a:lstStyle/>
          <a:p>
            <a:pPr algn="ctr"/>
            <a:r>
              <a:rPr lang="en-US"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secondary</a:t>
            </a:r>
            <a:endParaRPr lang="en-US"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777865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is a ___________ color.</a:t>
            </a:r>
            <a:endParaRPr lang="en-US" dirty="0"/>
          </a:p>
        </p:txBody>
      </p:sp>
      <p:sp>
        <p:nvSpPr>
          <p:cNvPr id="4" name="Rounded Rectangle 3"/>
          <p:cNvSpPr/>
          <p:nvPr/>
        </p:nvSpPr>
        <p:spPr>
          <a:xfrm>
            <a:off x="3657600" y="1981200"/>
            <a:ext cx="1981200" cy="342900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739663" y="304800"/>
            <a:ext cx="2203937" cy="830997"/>
          </a:xfrm>
          <a:prstGeom prst="rect">
            <a:avLst/>
          </a:prstGeom>
          <a:noFill/>
        </p:spPr>
        <p:txBody>
          <a:bodyPr wrap="none" lIns="91440" tIns="45720" rIns="91440" bIns="45720">
            <a:spAutoFit/>
          </a:bodyPr>
          <a:lstStyle/>
          <a:p>
            <a:pPr algn="ctr"/>
            <a:r>
              <a:rPr lang="en-US"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primary</a:t>
            </a:r>
            <a:endParaRPr lang="en-US"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2160591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162800" cy="1143000"/>
          </a:xfrm>
        </p:spPr>
        <p:txBody>
          <a:bodyPr>
            <a:normAutofit fontScale="90000"/>
          </a:bodyPr>
          <a:lstStyle/>
          <a:p>
            <a:r>
              <a:rPr lang="en-US" dirty="0" smtClean="0"/>
              <a:t>Great job with primary and secondary colors!</a:t>
            </a:r>
            <a:endParaRPr lang="en-US" dirty="0"/>
          </a:p>
        </p:txBody>
      </p:sp>
      <p:pic>
        <p:nvPicPr>
          <p:cNvPr id="1026" name="Picture 2" descr="C:\Users\Nicole\AppData\Local\Microsoft\Windows\Temporary Internet Files\Content.IE5\G4O30ZPT\MC900432371[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599" y="1978742"/>
            <a:ext cx="4273065" cy="4348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8341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041525"/>
            <a:ext cx="9144000" cy="481647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Content Placeholder 2"/>
          <p:cNvSpPr>
            <a:spLocks noGrp="1"/>
          </p:cNvSpPr>
          <p:nvPr>
            <p:ph idx="1"/>
          </p:nvPr>
        </p:nvSpPr>
        <p:spPr>
          <a:xfrm>
            <a:off x="457200" y="2286000"/>
            <a:ext cx="8229600" cy="4343400"/>
          </a:xfrm>
        </p:spPr>
        <p:txBody>
          <a:bodyPr>
            <a:normAutofit lnSpcReduction="10000"/>
          </a:bodyPr>
          <a:lstStyle/>
          <a:p>
            <a:pPr marL="0" indent="0">
              <a:buFont typeface="Arial" charset="0"/>
              <a:buNone/>
              <a:defRPr/>
            </a:pPr>
            <a:r>
              <a:rPr lang="en-US" dirty="0" smtClean="0"/>
              <a:t>Visit </a:t>
            </a:r>
            <a:r>
              <a:rPr lang="en-US" dirty="0" smtClean="0">
                <a:hlinkClick r:id="rId3"/>
              </a:rPr>
              <a:t>PositivelyAutism.com</a:t>
            </a:r>
            <a:r>
              <a:rPr lang="en-US" dirty="0" smtClean="0"/>
              <a:t> for autism teaching materials and training. Most things are free!</a:t>
            </a:r>
          </a:p>
          <a:p>
            <a:pPr marL="0" indent="0">
              <a:buFont typeface="Arial" charset="0"/>
              <a:buNone/>
              <a:defRPr/>
            </a:pPr>
            <a:endParaRPr lang="en-US" sz="1200" dirty="0" smtClean="0"/>
          </a:p>
          <a:p>
            <a:pPr>
              <a:lnSpc>
                <a:spcPct val="150000"/>
              </a:lnSpc>
              <a:defRPr/>
            </a:pPr>
            <a:r>
              <a:rPr lang="en-US" sz="2400" dirty="0" smtClean="0">
                <a:hlinkClick r:id="rId4"/>
              </a:rPr>
              <a:t>Behavior Strategies</a:t>
            </a:r>
            <a:endParaRPr lang="en-US" sz="2400" dirty="0" smtClean="0"/>
          </a:p>
          <a:p>
            <a:pPr>
              <a:lnSpc>
                <a:spcPct val="150000"/>
              </a:lnSpc>
              <a:defRPr/>
            </a:pPr>
            <a:r>
              <a:rPr lang="en-US" sz="2400" dirty="0" smtClean="0">
                <a:hlinkClick r:id="rId5"/>
              </a:rPr>
              <a:t>ABA and Autism Online Tutorials</a:t>
            </a:r>
            <a:endParaRPr lang="en-US" sz="2400" dirty="0" smtClean="0"/>
          </a:p>
          <a:p>
            <a:pPr>
              <a:lnSpc>
                <a:spcPct val="150000"/>
              </a:lnSpc>
              <a:defRPr/>
            </a:pPr>
            <a:r>
              <a:rPr lang="en-US" sz="2400" dirty="0" smtClean="0">
                <a:hlinkClick r:id="rId6"/>
              </a:rPr>
              <a:t>Online Autism Training Classes for Parents and Teachers </a:t>
            </a:r>
            <a:endParaRPr lang="en-US" sz="2400" dirty="0" smtClean="0"/>
          </a:p>
          <a:p>
            <a:pPr>
              <a:lnSpc>
                <a:spcPct val="150000"/>
              </a:lnSpc>
              <a:defRPr/>
            </a:pPr>
            <a:r>
              <a:rPr lang="en-US" sz="2400" dirty="0" smtClean="0">
                <a:hlinkClick r:id="rId7"/>
              </a:rPr>
              <a:t>Social Skill Stories</a:t>
            </a:r>
            <a:endParaRPr lang="en-US" sz="2400" dirty="0" smtClean="0"/>
          </a:p>
          <a:p>
            <a:pPr>
              <a:lnSpc>
                <a:spcPct val="150000"/>
              </a:lnSpc>
              <a:defRPr/>
            </a:pPr>
            <a:r>
              <a:rPr lang="en-US" sz="2400" dirty="0" smtClean="0">
                <a:hlinkClick r:id="rId8"/>
              </a:rPr>
              <a:t>Lessons and Learning Activities</a:t>
            </a:r>
            <a:endParaRPr lang="en-US" sz="2400" dirty="0" smtClean="0"/>
          </a:p>
        </p:txBody>
      </p:sp>
      <p:pic>
        <p:nvPicPr>
          <p:cNvPr id="18436" name="Picture 5">
            <a:hlinkClick r:id="rId3"/>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9144000"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81027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Nicole\Documents\TempStuff\sightwordtrainpreviewimage_files\image002.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l="2344" t="3796" r="2756" b="2029"/>
          <a:stretch>
            <a:fillRect/>
          </a:stretch>
        </p:blipFill>
        <p:spPr bwMode="auto">
          <a:xfrm>
            <a:off x="1816100" y="1924050"/>
            <a:ext cx="5662613"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3"/>
          <p:cNvSpPr txBox="1">
            <a:spLocks noChangeArrowheads="1"/>
          </p:cNvSpPr>
          <p:nvPr/>
        </p:nvSpPr>
        <p:spPr bwMode="auto">
          <a:xfrm>
            <a:off x="152400" y="152400"/>
            <a:ext cx="88392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000"/>
              <a:t>Advertisement – Help Keep Positively Autism’s Resources Free</a:t>
            </a:r>
          </a:p>
        </p:txBody>
      </p:sp>
      <p:sp>
        <p:nvSpPr>
          <p:cNvPr id="5" name="Rectangle 4">
            <a:hlinkClick r:id="rId2"/>
          </p:cNvPr>
          <p:cNvSpPr/>
          <p:nvPr/>
        </p:nvSpPr>
        <p:spPr>
          <a:xfrm>
            <a:off x="1315594" y="505361"/>
            <a:ext cx="6512809" cy="1323439"/>
          </a:xfrm>
          <a:prstGeom prst="rect">
            <a:avLst/>
          </a:prstGeom>
          <a:noFill/>
        </p:spPr>
        <p:txBody>
          <a:bodyPr wrap="none">
            <a:spAutoFit/>
          </a:bodyPr>
          <a:lstStyle/>
          <a:p>
            <a:pPr algn="ctr">
              <a:defRPr/>
            </a:pPr>
            <a:r>
              <a:rPr lang="en-US"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The Sight Word Train</a:t>
            </a:r>
          </a:p>
          <a:p>
            <a:pPr algn="ctr">
              <a:defRPr/>
            </a:pPr>
            <a:r>
              <a:rPr lang="en-US"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 Motivating Reading Activity</a:t>
            </a:r>
          </a:p>
        </p:txBody>
      </p:sp>
      <p:sp>
        <p:nvSpPr>
          <p:cNvPr id="2053" name="TextBox 5"/>
          <p:cNvSpPr txBox="1">
            <a:spLocks noChangeArrowheads="1"/>
          </p:cNvSpPr>
          <p:nvPr/>
        </p:nvSpPr>
        <p:spPr bwMode="auto">
          <a:xfrm>
            <a:off x="0" y="6248400"/>
            <a:ext cx="914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dirty="0">
                <a:hlinkClick r:id="rId2"/>
              </a:rPr>
              <a:t>TeachersPayTeachers.com/Product/The-Sight-Word-Train-A-Motivating-Reading-Activity </a:t>
            </a:r>
            <a:endParaRPr lang="en-US" dirty="0"/>
          </a:p>
        </p:txBody>
      </p:sp>
    </p:spTree>
    <p:extLst>
      <p:ext uri="{BB962C8B-B14F-4D97-AF65-F5344CB8AC3E}">
        <p14:creationId xmlns:p14="http://schemas.microsoft.com/office/powerpoint/2010/main" val="3652881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rmAutofit fontScale="90000"/>
          </a:bodyPr>
          <a:lstStyle/>
          <a:p>
            <a:r>
              <a:rPr lang="en-US" dirty="0" smtClean="0"/>
              <a:t>Instructions</a:t>
            </a:r>
            <a:endParaRPr lang="en-US" dirty="0"/>
          </a:p>
        </p:txBody>
      </p:sp>
      <p:sp>
        <p:nvSpPr>
          <p:cNvPr id="3" name="Content Placeholder 2"/>
          <p:cNvSpPr>
            <a:spLocks noGrp="1"/>
          </p:cNvSpPr>
          <p:nvPr>
            <p:ph idx="1"/>
          </p:nvPr>
        </p:nvSpPr>
        <p:spPr>
          <a:xfrm>
            <a:off x="304800" y="914401"/>
            <a:ext cx="8458200" cy="5943599"/>
          </a:xfrm>
        </p:spPr>
        <p:txBody>
          <a:bodyPr>
            <a:normAutofit fontScale="62500" lnSpcReduction="20000"/>
          </a:bodyPr>
          <a:lstStyle/>
          <a:p>
            <a:r>
              <a:rPr lang="en-US" dirty="0" smtClean="0"/>
              <a:t>Gain the student’s interest and attention by showing the videos linked on the next page.</a:t>
            </a:r>
          </a:p>
          <a:p>
            <a:r>
              <a:rPr lang="en-US" dirty="0" smtClean="0"/>
              <a:t>After viewing the videos, tell the student they will be learning more about primary and secondary colors.</a:t>
            </a:r>
          </a:p>
          <a:p>
            <a:r>
              <a:rPr lang="en-US" dirty="0" smtClean="0"/>
              <a:t>Make sure you are viewing this as a slide show, so you will be able to see the animation on each slide. Go through the slide show before you show to your student so that you will be familiar with what the animation looks like.</a:t>
            </a:r>
          </a:p>
          <a:p>
            <a:r>
              <a:rPr lang="en-US" dirty="0" smtClean="0"/>
              <a:t>Directions for specific slides:</a:t>
            </a:r>
          </a:p>
          <a:p>
            <a:pPr lvl="1"/>
            <a:r>
              <a:rPr lang="en-US" dirty="0" smtClean="0"/>
              <a:t>On slide 6, talk about each primary color that appears when you click the mouse. Tell the student that these are the primary colors.</a:t>
            </a:r>
          </a:p>
          <a:p>
            <a:pPr lvl="1"/>
            <a:r>
              <a:rPr lang="en-US" dirty="0" smtClean="0"/>
              <a:t>On slide 7, talk about what happens when you mix the colors as they appear when you click the mouse.</a:t>
            </a:r>
          </a:p>
          <a:p>
            <a:pPr lvl="1"/>
            <a:r>
              <a:rPr lang="en-US" dirty="0" smtClean="0"/>
              <a:t>On slide 8, talk about each secondary color that appears when you click the mouse. Tell the student that these are the secondary colors.</a:t>
            </a:r>
          </a:p>
          <a:p>
            <a:pPr lvl="1"/>
            <a:r>
              <a:rPr lang="en-US" dirty="0" smtClean="0"/>
              <a:t>On slides 9 to 12, read the title of the slide as a direction or question to your student. The student should find the correct color on the page. This is called receptive identification. When you click the mouse, the correct color will be emphasized.</a:t>
            </a:r>
          </a:p>
          <a:p>
            <a:pPr lvl="1"/>
            <a:r>
              <a:rPr lang="en-US" dirty="0" smtClean="0"/>
              <a:t>On slides 13 to 18, the student should fill in the blank with either “primary” or “secondary” color. You can read the sentence, and stop at the blank to let the student say the answer. This is called expressive identification. When you click the mouse, the correct word will appear in the blank.</a:t>
            </a:r>
          </a:p>
        </p:txBody>
      </p:sp>
    </p:spTree>
    <p:extLst>
      <p:ext uri="{BB962C8B-B14F-4D97-AF65-F5344CB8AC3E}">
        <p14:creationId xmlns:p14="http://schemas.microsoft.com/office/powerpoint/2010/main" val="4221408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Primary and Secondary Color Videos</a:t>
            </a:r>
            <a:endParaRPr lang="en-US" dirty="0"/>
          </a:p>
        </p:txBody>
      </p:sp>
      <p:sp>
        <p:nvSpPr>
          <p:cNvPr id="3" name="Content Placeholder 2"/>
          <p:cNvSpPr>
            <a:spLocks noGrp="1"/>
          </p:cNvSpPr>
          <p:nvPr>
            <p:ph idx="1"/>
          </p:nvPr>
        </p:nvSpPr>
        <p:spPr>
          <a:xfrm>
            <a:off x="457200" y="1371600"/>
            <a:ext cx="8229600" cy="4952999"/>
          </a:xfrm>
        </p:spPr>
        <p:txBody>
          <a:bodyPr>
            <a:normAutofit fontScale="92500" lnSpcReduction="20000"/>
          </a:bodyPr>
          <a:lstStyle/>
          <a:p>
            <a:r>
              <a:rPr lang="en-US" dirty="0" smtClean="0"/>
              <a:t>Start introducing the concept with a fun video, such as this song about primary and secondary colors from Sesame Street (</a:t>
            </a:r>
            <a:r>
              <a:rPr lang="en-US" dirty="0" smtClean="0">
                <a:hlinkClick r:id="rId2"/>
              </a:rPr>
              <a:t>http</a:t>
            </a:r>
            <a:r>
              <a:rPr lang="en-US" dirty="0">
                <a:hlinkClick r:id="rId2"/>
              </a:rPr>
              <a:t>://</a:t>
            </a:r>
            <a:r>
              <a:rPr lang="en-US" dirty="0" smtClean="0">
                <a:hlinkClick r:id="rId2"/>
              </a:rPr>
              <a:t>youtu.be/yu44JRTIxSQ</a:t>
            </a:r>
            <a:r>
              <a:rPr lang="en-US" dirty="0"/>
              <a:t>) or from Barney </a:t>
            </a:r>
            <a:r>
              <a:rPr lang="en-US" dirty="0" smtClean="0"/>
              <a:t>(</a:t>
            </a:r>
            <a:r>
              <a:rPr lang="en-US" dirty="0" smtClean="0">
                <a:hlinkClick r:id="rId3"/>
              </a:rPr>
              <a:t>http</a:t>
            </a:r>
            <a:r>
              <a:rPr lang="en-US" dirty="0">
                <a:hlinkClick r:id="rId3"/>
              </a:rPr>
              <a:t>://</a:t>
            </a:r>
            <a:r>
              <a:rPr lang="en-US" dirty="0" smtClean="0">
                <a:hlinkClick r:id="rId3"/>
              </a:rPr>
              <a:t>youtu.be/90bhBUJRY20</a:t>
            </a:r>
            <a:r>
              <a:rPr lang="en-US" dirty="0" smtClean="0"/>
              <a:t>) </a:t>
            </a:r>
            <a:br>
              <a:rPr lang="en-US" dirty="0" smtClean="0"/>
            </a:br>
            <a:endParaRPr lang="en-US" dirty="0"/>
          </a:p>
          <a:p>
            <a:r>
              <a:rPr lang="en-US" dirty="0" smtClean="0"/>
              <a:t>You can then move to a more instructional video. Here’s a very visual and concrete demonstration of mixing paint colors to make new colors. Made for ESL students, but I also think it would be great for students </a:t>
            </a:r>
            <a:r>
              <a:rPr lang="en-US" dirty="0"/>
              <a:t>with autism: </a:t>
            </a:r>
            <a:r>
              <a:rPr lang="en-US" dirty="0">
                <a:hlinkClick r:id="rId4"/>
              </a:rPr>
              <a:t>http://</a:t>
            </a:r>
            <a:r>
              <a:rPr lang="en-US" dirty="0" smtClean="0">
                <a:hlinkClick r:id="rId4"/>
              </a:rPr>
              <a:t>youtu.be/ekuLw4KRCHw</a:t>
            </a:r>
            <a:r>
              <a:rPr lang="en-US" dirty="0" smtClean="0"/>
              <a:t> </a:t>
            </a:r>
            <a:endParaRPr lang="en-US" dirty="0"/>
          </a:p>
        </p:txBody>
      </p:sp>
    </p:spTree>
    <p:extLst>
      <p:ext uri="{BB962C8B-B14F-4D97-AF65-F5344CB8AC3E}">
        <p14:creationId xmlns:p14="http://schemas.microsoft.com/office/powerpoint/2010/main" val="1364757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Colors</a:t>
            </a:r>
            <a:endParaRPr lang="en-US" dirty="0"/>
          </a:p>
        </p:txBody>
      </p:sp>
      <p:grpSp>
        <p:nvGrpSpPr>
          <p:cNvPr id="9" name="Group 8"/>
          <p:cNvGrpSpPr/>
          <p:nvPr/>
        </p:nvGrpSpPr>
        <p:grpSpPr>
          <a:xfrm>
            <a:off x="762000" y="1828800"/>
            <a:ext cx="1981200" cy="3798332"/>
            <a:chOff x="762000" y="1828800"/>
            <a:chExt cx="1981200" cy="3798332"/>
          </a:xfrm>
        </p:grpSpPr>
        <p:sp>
          <p:nvSpPr>
            <p:cNvPr id="3" name="Rounded Rectangle 2"/>
            <p:cNvSpPr/>
            <p:nvPr/>
          </p:nvSpPr>
          <p:spPr>
            <a:xfrm>
              <a:off x="762000" y="1828800"/>
              <a:ext cx="1981200" cy="342900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38200" y="5257800"/>
              <a:ext cx="1828800" cy="369332"/>
            </a:xfrm>
            <a:prstGeom prst="rect">
              <a:avLst/>
            </a:prstGeom>
            <a:noFill/>
          </p:spPr>
          <p:txBody>
            <a:bodyPr wrap="square" rtlCol="0">
              <a:spAutoFit/>
            </a:bodyPr>
            <a:lstStyle/>
            <a:p>
              <a:pPr algn="ctr"/>
              <a:r>
                <a:rPr lang="en-US" dirty="0" smtClean="0"/>
                <a:t>Red</a:t>
              </a:r>
              <a:endParaRPr lang="en-US" dirty="0"/>
            </a:p>
          </p:txBody>
        </p:sp>
      </p:grpSp>
      <p:grpSp>
        <p:nvGrpSpPr>
          <p:cNvPr id="10" name="Group 9"/>
          <p:cNvGrpSpPr/>
          <p:nvPr/>
        </p:nvGrpSpPr>
        <p:grpSpPr>
          <a:xfrm>
            <a:off x="3581400" y="1828800"/>
            <a:ext cx="1981200" cy="3798332"/>
            <a:chOff x="3581400" y="1828800"/>
            <a:chExt cx="1981200" cy="3798332"/>
          </a:xfrm>
        </p:grpSpPr>
        <p:sp>
          <p:nvSpPr>
            <p:cNvPr id="4" name="Rounded Rectangle 3"/>
            <p:cNvSpPr/>
            <p:nvPr/>
          </p:nvSpPr>
          <p:spPr>
            <a:xfrm>
              <a:off x="3581400" y="1828800"/>
              <a:ext cx="1981200" cy="34290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733800" y="5257800"/>
              <a:ext cx="1828800" cy="369332"/>
            </a:xfrm>
            <a:prstGeom prst="rect">
              <a:avLst/>
            </a:prstGeom>
            <a:noFill/>
          </p:spPr>
          <p:txBody>
            <a:bodyPr wrap="square" rtlCol="0">
              <a:spAutoFit/>
            </a:bodyPr>
            <a:lstStyle/>
            <a:p>
              <a:pPr algn="ctr"/>
              <a:r>
                <a:rPr lang="en-US" dirty="0" smtClean="0"/>
                <a:t>Yellow</a:t>
              </a:r>
              <a:endParaRPr lang="en-US" dirty="0"/>
            </a:p>
          </p:txBody>
        </p:sp>
      </p:grpSp>
      <p:grpSp>
        <p:nvGrpSpPr>
          <p:cNvPr id="11" name="Group 10"/>
          <p:cNvGrpSpPr/>
          <p:nvPr/>
        </p:nvGrpSpPr>
        <p:grpSpPr>
          <a:xfrm>
            <a:off x="6400800" y="1828800"/>
            <a:ext cx="1981200" cy="3798332"/>
            <a:chOff x="6400800" y="1828800"/>
            <a:chExt cx="1981200" cy="3798332"/>
          </a:xfrm>
        </p:grpSpPr>
        <p:sp>
          <p:nvSpPr>
            <p:cNvPr id="5" name="Rounded Rectangle 4"/>
            <p:cNvSpPr/>
            <p:nvPr/>
          </p:nvSpPr>
          <p:spPr>
            <a:xfrm>
              <a:off x="6400800" y="1828800"/>
              <a:ext cx="1981200" cy="342900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477000" y="5257800"/>
              <a:ext cx="1828800" cy="369332"/>
            </a:xfrm>
            <a:prstGeom prst="rect">
              <a:avLst/>
            </a:prstGeom>
            <a:noFill/>
          </p:spPr>
          <p:txBody>
            <a:bodyPr wrap="square" rtlCol="0">
              <a:spAutoFit/>
            </a:bodyPr>
            <a:lstStyle/>
            <a:p>
              <a:pPr algn="ctr"/>
              <a:r>
                <a:rPr lang="en-US" dirty="0" smtClean="0"/>
                <a:t>Blue</a:t>
              </a:r>
              <a:endParaRPr lang="en-US" dirty="0"/>
            </a:p>
          </p:txBody>
        </p:sp>
      </p:grpSp>
    </p:spTree>
    <p:extLst>
      <p:ext uri="{BB962C8B-B14F-4D97-AF65-F5344CB8AC3E}">
        <p14:creationId xmlns:p14="http://schemas.microsoft.com/office/powerpoint/2010/main" val="2394488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down)">
                                      <p:cBhvr>
                                        <p:cTn id="25" dur="580">
                                          <p:stCondLst>
                                            <p:cond delay="0"/>
                                          </p:stCondLst>
                                        </p:cTn>
                                        <p:tgtEl>
                                          <p:spTgt spid="10"/>
                                        </p:tgtEl>
                                      </p:cBhvr>
                                    </p:animEffect>
                                    <p:anim calcmode="lin" valueType="num">
                                      <p:cBhvr>
                                        <p:cTn id="26"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1" dur="26">
                                          <p:stCondLst>
                                            <p:cond delay="650"/>
                                          </p:stCondLst>
                                        </p:cTn>
                                        <p:tgtEl>
                                          <p:spTgt spid="10"/>
                                        </p:tgtEl>
                                      </p:cBhvr>
                                      <p:to x="100000" y="60000"/>
                                    </p:animScale>
                                    <p:animScale>
                                      <p:cBhvr>
                                        <p:cTn id="32" dur="166" decel="50000">
                                          <p:stCondLst>
                                            <p:cond delay="676"/>
                                          </p:stCondLst>
                                        </p:cTn>
                                        <p:tgtEl>
                                          <p:spTgt spid="10"/>
                                        </p:tgtEl>
                                      </p:cBhvr>
                                      <p:to x="100000" y="100000"/>
                                    </p:animScale>
                                    <p:animScale>
                                      <p:cBhvr>
                                        <p:cTn id="33" dur="26">
                                          <p:stCondLst>
                                            <p:cond delay="1312"/>
                                          </p:stCondLst>
                                        </p:cTn>
                                        <p:tgtEl>
                                          <p:spTgt spid="10"/>
                                        </p:tgtEl>
                                      </p:cBhvr>
                                      <p:to x="100000" y="80000"/>
                                    </p:animScale>
                                    <p:animScale>
                                      <p:cBhvr>
                                        <p:cTn id="34" dur="166" decel="50000">
                                          <p:stCondLst>
                                            <p:cond delay="1338"/>
                                          </p:stCondLst>
                                        </p:cTn>
                                        <p:tgtEl>
                                          <p:spTgt spid="10"/>
                                        </p:tgtEl>
                                      </p:cBhvr>
                                      <p:to x="100000" y="100000"/>
                                    </p:animScale>
                                    <p:animScale>
                                      <p:cBhvr>
                                        <p:cTn id="35" dur="26">
                                          <p:stCondLst>
                                            <p:cond delay="1642"/>
                                          </p:stCondLst>
                                        </p:cTn>
                                        <p:tgtEl>
                                          <p:spTgt spid="10"/>
                                        </p:tgtEl>
                                      </p:cBhvr>
                                      <p:to x="100000" y="90000"/>
                                    </p:animScale>
                                    <p:animScale>
                                      <p:cBhvr>
                                        <p:cTn id="36" dur="166" decel="50000">
                                          <p:stCondLst>
                                            <p:cond delay="1668"/>
                                          </p:stCondLst>
                                        </p:cTn>
                                        <p:tgtEl>
                                          <p:spTgt spid="10"/>
                                        </p:tgtEl>
                                      </p:cBhvr>
                                      <p:to x="100000" y="100000"/>
                                    </p:animScale>
                                    <p:animScale>
                                      <p:cBhvr>
                                        <p:cTn id="37" dur="26">
                                          <p:stCondLst>
                                            <p:cond delay="1808"/>
                                          </p:stCondLst>
                                        </p:cTn>
                                        <p:tgtEl>
                                          <p:spTgt spid="10"/>
                                        </p:tgtEl>
                                      </p:cBhvr>
                                      <p:to x="100000" y="95000"/>
                                    </p:animScale>
                                    <p:animScale>
                                      <p:cBhvr>
                                        <p:cTn id="38" dur="166" decel="50000">
                                          <p:stCondLst>
                                            <p:cond delay="1834"/>
                                          </p:stCondLst>
                                        </p:cTn>
                                        <p:tgtEl>
                                          <p:spTgt spid="10"/>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down)">
                                      <p:cBhvr>
                                        <p:cTn id="43" dur="580">
                                          <p:stCondLst>
                                            <p:cond delay="0"/>
                                          </p:stCondLst>
                                        </p:cTn>
                                        <p:tgtEl>
                                          <p:spTgt spid="11"/>
                                        </p:tgtEl>
                                      </p:cBhvr>
                                    </p:animEffect>
                                    <p:anim calcmode="lin" valueType="num">
                                      <p:cBhvr>
                                        <p:cTn id="44"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9" dur="26">
                                          <p:stCondLst>
                                            <p:cond delay="650"/>
                                          </p:stCondLst>
                                        </p:cTn>
                                        <p:tgtEl>
                                          <p:spTgt spid="11"/>
                                        </p:tgtEl>
                                      </p:cBhvr>
                                      <p:to x="100000" y="60000"/>
                                    </p:animScale>
                                    <p:animScale>
                                      <p:cBhvr>
                                        <p:cTn id="50" dur="166" decel="50000">
                                          <p:stCondLst>
                                            <p:cond delay="676"/>
                                          </p:stCondLst>
                                        </p:cTn>
                                        <p:tgtEl>
                                          <p:spTgt spid="11"/>
                                        </p:tgtEl>
                                      </p:cBhvr>
                                      <p:to x="100000" y="100000"/>
                                    </p:animScale>
                                    <p:animScale>
                                      <p:cBhvr>
                                        <p:cTn id="51" dur="26">
                                          <p:stCondLst>
                                            <p:cond delay="1312"/>
                                          </p:stCondLst>
                                        </p:cTn>
                                        <p:tgtEl>
                                          <p:spTgt spid="11"/>
                                        </p:tgtEl>
                                      </p:cBhvr>
                                      <p:to x="100000" y="80000"/>
                                    </p:animScale>
                                    <p:animScale>
                                      <p:cBhvr>
                                        <p:cTn id="52" dur="166" decel="50000">
                                          <p:stCondLst>
                                            <p:cond delay="1338"/>
                                          </p:stCondLst>
                                        </p:cTn>
                                        <p:tgtEl>
                                          <p:spTgt spid="11"/>
                                        </p:tgtEl>
                                      </p:cBhvr>
                                      <p:to x="100000" y="100000"/>
                                    </p:animScale>
                                    <p:animScale>
                                      <p:cBhvr>
                                        <p:cTn id="53" dur="26">
                                          <p:stCondLst>
                                            <p:cond delay="1642"/>
                                          </p:stCondLst>
                                        </p:cTn>
                                        <p:tgtEl>
                                          <p:spTgt spid="11"/>
                                        </p:tgtEl>
                                      </p:cBhvr>
                                      <p:to x="100000" y="90000"/>
                                    </p:animScale>
                                    <p:animScale>
                                      <p:cBhvr>
                                        <p:cTn id="54" dur="166" decel="50000">
                                          <p:stCondLst>
                                            <p:cond delay="1668"/>
                                          </p:stCondLst>
                                        </p:cTn>
                                        <p:tgtEl>
                                          <p:spTgt spid="11"/>
                                        </p:tgtEl>
                                      </p:cBhvr>
                                      <p:to x="100000" y="100000"/>
                                    </p:animScale>
                                    <p:animScale>
                                      <p:cBhvr>
                                        <p:cTn id="55" dur="26">
                                          <p:stCondLst>
                                            <p:cond delay="1808"/>
                                          </p:stCondLst>
                                        </p:cTn>
                                        <p:tgtEl>
                                          <p:spTgt spid="11"/>
                                        </p:tgtEl>
                                      </p:cBhvr>
                                      <p:to x="100000" y="95000"/>
                                    </p:animScale>
                                    <p:animScale>
                                      <p:cBhvr>
                                        <p:cTn id="56"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708" y="-76200"/>
            <a:ext cx="8229600" cy="1143000"/>
          </a:xfrm>
        </p:spPr>
        <p:txBody>
          <a:bodyPr>
            <a:normAutofit/>
          </a:bodyPr>
          <a:lstStyle/>
          <a:p>
            <a:r>
              <a:rPr lang="en-US" sz="2800" dirty="0" smtClean="0"/>
              <a:t>Mixing Primary Colors</a:t>
            </a:r>
            <a:endParaRPr lang="en-US" sz="2800" dirty="0"/>
          </a:p>
        </p:txBody>
      </p:sp>
      <p:sp>
        <p:nvSpPr>
          <p:cNvPr id="3" name="Oval 2"/>
          <p:cNvSpPr/>
          <p:nvPr/>
        </p:nvSpPr>
        <p:spPr>
          <a:xfrm>
            <a:off x="647700" y="1295400"/>
            <a:ext cx="2057400" cy="1905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1676400" y="1295400"/>
            <a:ext cx="2057400" cy="19050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1676400" y="1524421"/>
            <a:ext cx="952500" cy="1447801"/>
            <a:chOff x="1409700" y="1905421"/>
            <a:chExt cx="952500" cy="1447801"/>
          </a:xfrm>
          <a:solidFill>
            <a:srgbClr val="FFC000"/>
          </a:solidFill>
        </p:grpSpPr>
        <p:sp>
          <p:nvSpPr>
            <p:cNvPr id="5" name="Teardrop 4"/>
            <p:cNvSpPr/>
            <p:nvPr/>
          </p:nvSpPr>
          <p:spPr>
            <a:xfrm rot="18996113">
              <a:off x="1547176" y="1905421"/>
              <a:ext cx="717755" cy="685800"/>
            </a:xfrm>
            <a:prstGeom prst="teardrop">
              <a:avLst/>
            </a:prstGeom>
            <a:gr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ardrop 5"/>
            <p:cNvSpPr/>
            <p:nvPr/>
          </p:nvSpPr>
          <p:spPr>
            <a:xfrm rot="2603887" flipV="1">
              <a:off x="1506968" y="2667422"/>
              <a:ext cx="717755" cy="685800"/>
            </a:xfrm>
            <a:prstGeom prst="teardrop">
              <a:avLst/>
            </a:prstGeom>
            <a:gr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409700" y="1943100"/>
              <a:ext cx="952500" cy="1371600"/>
            </a:xfrm>
            <a:prstGeom prst="ellipse">
              <a:avLst/>
            </a:prstGeom>
            <a:gr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Oval 8"/>
          <p:cNvSpPr/>
          <p:nvPr/>
        </p:nvSpPr>
        <p:spPr>
          <a:xfrm>
            <a:off x="5258853" y="1410543"/>
            <a:ext cx="2057400" cy="1905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287553" y="1410543"/>
            <a:ext cx="2057400" cy="19050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6287553" y="1639564"/>
            <a:ext cx="952500" cy="1447801"/>
            <a:chOff x="1409700" y="1905421"/>
            <a:chExt cx="952500" cy="1447801"/>
          </a:xfrm>
          <a:solidFill>
            <a:srgbClr val="7030A0"/>
          </a:solidFill>
        </p:grpSpPr>
        <p:sp>
          <p:nvSpPr>
            <p:cNvPr id="12" name="Teardrop 11"/>
            <p:cNvSpPr/>
            <p:nvPr/>
          </p:nvSpPr>
          <p:spPr>
            <a:xfrm rot="18996113">
              <a:off x="1547176" y="1905421"/>
              <a:ext cx="717755" cy="685800"/>
            </a:xfrm>
            <a:prstGeom prst="teardrop">
              <a:avLst/>
            </a:prstGeom>
            <a:grp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ardrop 12"/>
            <p:cNvSpPr/>
            <p:nvPr/>
          </p:nvSpPr>
          <p:spPr>
            <a:xfrm rot="2603887" flipV="1">
              <a:off x="1506968" y="2667422"/>
              <a:ext cx="717755" cy="685800"/>
            </a:xfrm>
            <a:prstGeom prst="teardrop">
              <a:avLst/>
            </a:prstGeom>
            <a:grp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409700" y="1943100"/>
              <a:ext cx="952500" cy="1371600"/>
            </a:xfrm>
            <a:prstGeom prst="ellipse">
              <a:avLst/>
            </a:prstGeom>
            <a:grp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Oval 14"/>
          <p:cNvSpPr/>
          <p:nvPr/>
        </p:nvSpPr>
        <p:spPr>
          <a:xfrm>
            <a:off x="3136663" y="4191000"/>
            <a:ext cx="2057400" cy="19050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165363" y="4191000"/>
            <a:ext cx="2057400" cy="19050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4165363" y="4420021"/>
            <a:ext cx="952500" cy="1447801"/>
            <a:chOff x="1409700" y="1905421"/>
            <a:chExt cx="952500" cy="1447801"/>
          </a:xfrm>
          <a:solidFill>
            <a:srgbClr val="00B050"/>
          </a:solidFill>
        </p:grpSpPr>
        <p:sp>
          <p:nvSpPr>
            <p:cNvPr id="18" name="Teardrop 17"/>
            <p:cNvSpPr/>
            <p:nvPr/>
          </p:nvSpPr>
          <p:spPr>
            <a:xfrm rot="18996113">
              <a:off x="1547176" y="1905421"/>
              <a:ext cx="717755" cy="685800"/>
            </a:xfrm>
            <a:prstGeom prst="teardrop">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ardrop 18"/>
            <p:cNvSpPr/>
            <p:nvPr/>
          </p:nvSpPr>
          <p:spPr>
            <a:xfrm rot="2603887" flipV="1">
              <a:off x="1506968" y="2667422"/>
              <a:ext cx="717755" cy="685800"/>
            </a:xfrm>
            <a:prstGeom prst="teardrop">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1409700" y="1943100"/>
              <a:ext cx="952500" cy="1371600"/>
            </a:xfrm>
            <a:prstGeom prst="ellipse">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Box 20"/>
          <p:cNvSpPr txBox="1"/>
          <p:nvPr/>
        </p:nvSpPr>
        <p:spPr>
          <a:xfrm>
            <a:off x="625577" y="3309710"/>
            <a:ext cx="3238500" cy="369332"/>
          </a:xfrm>
          <a:prstGeom prst="rect">
            <a:avLst/>
          </a:prstGeom>
          <a:noFill/>
        </p:spPr>
        <p:txBody>
          <a:bodyPr wrap="square" rtlCol="0">
            <a:spAutoFit/>
          </a:bodyPr>
          <a:lstStyle/>
          <a:p>
            <a:pPr algn="ctr"/>
            <a:r>
              <a:rPr lang="en-US" dirty="0" smtClean="0"/>
              <a:t>Red + Yellow = Orange</a:t>
            </a:r>
            <a:endParaRPr lang="en-US" dirty="0"/>
          </a:p>
        </p:txBody>
      </p:sp>
      <p:sp>
        <p:nvSpPr>
          <p:cNvPr id="22" name="TextBox 21"/>
          <p:cNvSpPr txBox="1"/>
          <p:nvPr/>
        </p:nvSpPr>
        <p:spPr>
          <a:xfrm>
            <a:off x="5158071" y="3444223"/>
            <a:ext cx="3238500" cy="369332"/>
          </a:xfrm>
          <a:prstGeom prst="rect">
            <a:avLst/>
          </a:prstGeom>
          <a:noFill/>
        </p:spPr>
        <p:txBody>
          <a:bodyPr wrap="square" rtlCol="0">
            <a:spAutoFit/>
          </a:bodyPr>
          <a:lstStyle/>
          <a:p>
            <a:pPr algn="ctr"/>
            <a:r>
              <a:rPr lang="en-US" dirty="0" smtClean="0"/>
              <a:t>Red + Blue = Purple</a:t>
            </a:r>
            <a:endParaRPr lang="en-US" dirty="0"/>
          </a:p>
        </p:txBody>
      </p:sp>
      <p:sp>
        <p:nvSpPr>
          <p:cNvPr id="23" name="TextBox 22"/>
          <p:cNvSpPr txBox="1"/>
          <p:nvPr/>
        </p:nvSpPr>
        <p:spPr>
          <a:xfrm>
            <a:off x="3049053" y="6096000"/>
            <a:ext cx="3238500" cy="369332"/>
          </a:xfrm>
          <a:prstGeom prst="rect">
            <a:avLst/>
          </a:prstGeom>
          <a:noFill/>
        </p:spPr>
        <p:txBody>
          <a:bodyPr wrap="square" rtlCol="0">
            <a:spAutoFit/>
          </a:bodyPr>
          <a:lstStyle/>
          <a:p>
            <a:pPr algn="ctr"/>
            <a:r>
              <a:rPr lang="en-US" dirty="0" smtClean="0"/>
              <a:t>Blue + Yellow = Green</a:t>
            </a:r>
            <a:endParaRPr lang="en-US" dirty="0"/>
          </a:p>
        </p:txBody>
      </p:sp>
    </p:spTree>
    <p:extLst>
      <p:ext uri="{BB962C8B-B14F-4D97-AF65-F5344CB8AC3E}">
        <p14:creationId xmlns:p14="http://schemas.microsoft.com/office/powerpoint/2010/main" val="3901245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250"/>
                                        <p:tgtEl>
                                          <p:spTgt spid="3"/>
                                        </p:tgtEl>
                                      </p:cBhvr>
                                    </p:animEffect>
                                    <p:anim calcmode="lin" valueType="num">
                                      <p:cBhvr>
                                        <p:cTn id="8" dur="1250" fill="hold"/>
                                        <p:tgtEl>
                                          <p:spTgt spid="3"/>
                                        </p:tgtEl>
                                        <p:attrNameLst>
                                          <p:attrName>ppt_w</p:attrName>
                                        </p:attrNameLst>
                                      </p:cBhvr>
                                      <p:tavLst>
                                        <p:tav tm="0" fmla="#ppt_w*sin(2.5*pi*$)">
                                          <p:val>
                                            <p:fltVal val="0"/>
                                          </p:val>
                                        </p:tav>
                                        <p:tav tm="100000">
                                          <p:val>
                                            <p:fltVal val="1"/>
                                          </p:val>
                                        </p:tav>
                                      </p:tavLst>
                                    </p:anim>
                                    <p:anim calcmode="lin" valueType="num">
                                      <p:cBhvr>
                                        <p:cTn id="9" dur="125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250"/>
                                        <p:tgtEl>
                                          <p:spTgt spid="4"/>
                                        </p:tgtEl>
                                      </p:cBhvr>
                                    </p:animEffect>
                                    <p:anim calcmode="lin" valueType="num">
                                      <p:cBhvr>
                                        <p:cTn id="15" dur="1250" fill="hold"/>
                                        <p:tgtEl>
                                          <p:spTgt spid="4"/>
                                        </p:tgtEl>
                                        <p:attrNameLst>
                                          <p:attrName>ppt_w</p:attrName>
                                        </p:attrNameLst>
                                      </p:cBhvr>
                                      <p:tavLst>
                                        <p:tav tm="0" fmla="#ppt_w*sin(2.5*pi*$)">
                                          <p:val>
                                            <p:fltVal val="0"/>
                                          </p:val>
                                        </p:tav>
                                        <p:tav tm="100000">
                                          <p:val>
                                            <p:fltVal val="1"/>
                                          </p:val>
                                        </p:tav>
                                      </p:tavLst>
                                    </p:anim>
                                    <p:anim calcmode="lin" valueType="num">
                                      <p:cBhvr>
                                        <p:cTn id="16" dur="125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ppt_w</p:attrName>
                                        </p:attrNameLst>
                                      </p:cBhvr>
                                      <p:tavLst>
                                        <p:tav tm="0" fmla="#ppt_w*sin(2.5*pi*$)">
                                          <p:val>
                                            <p:fltVal val="0"/>
                                          </p:val>
                                        </p:tav>
                                        <p:tav tm="100000">
                                          <p:val>
                                            <p:fltVal val="1"/>
                                          </p:val>
                                        </p:tav>
                                      </p:tavLst>
                                    </p:anim>
                                    <p:anim calcmode="lin" valueType="num">
                                      <p:cBhvr>
                                        <p:cTn id="23" dur="1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250"/>
                                        <p:tgtEl>
                                          <p:spTgt spid="9"/>
                                        </p:tgtEl>
                                      </p:cBhvr>
                                    </p:animEffect>
                                    <p:anim calcmode="lin" valueType="num">
                                      <p:cBhvr>
                                        <p:cTn id="29" dur="1250" fill="hold"/>
                                        <p:tgtEl>
                                          <p:spTgt spid="9"/>
                                        </p:tgtEl>
                                        <p:attrNameLst>
                                          <p:attrName>ppt_w</p:attrName>
                                        </p:attrNameLst>
                                      </p:cBhvr>
                                      <p:tavLst>
                                        <p:tav tm="0" fmla="#ppt_w*sin(2.5*pi*$)">
                                          <p:val>
                                            <p:fltVal val="0"/>
                                          </p:val>
                                        </p:tav>
                                        <p:tav tm="100000">
                                          <p:val>
                                            <p:fltVal val="1"/>
                                          </p:val>
                                        </p:tav>
                                      </p:tavLst>
                                    </p:anim>
                                    <p:anim calcmode="lin" valueType="num">
                                      <p:cBhvr>
                                        <p:cTn id="30" dur="125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250"/>
                                        <p:tgtEl>
                                          <p:spTgt spid="10"/>
                                        </p:tgtEl>
                                      </p:cBhvr>
                                    </p:animEffect>
                                    <p:anim calcmode="lin" valueType="num">
                                      <p:cBhvr>
                                        <p:cTn id="36" dur="1250" fill="hold"/>
                                        <p:tgtEl>
                                          <p:spTgt spid="10"/>
                                        </p:tgtEl>
                                        <p:attrNameLst>
                                          <p:attrName>ppt_w</p:attrName>
                                        </p:attrNameLst>
                                      </p:cBhvr>
                                      <p:tavLst>
                                        <p:tav tm="0" fmla="#ppt_w*sin(2.5*pi*$)">
                                          <p:val>
                                            <p:fltVal val="0"/>
                                          </p:val>
                                        </p:tav>
                                        <p:tav tm="100000">
                                          <p:val>
                                            <p:fltVal val="1"/>
                                          </p:val>
                                        </p:tav>
                                      </p:tavLst>
                                    </p:anim>
                                    <p:anim calcmode="lin" valueType="num">
                                      <p:cBhvr>
                                        <p:cTn id="37" dur="125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ppt_w</p:attrName>
                                        </p:attrNameLst>
                                      </p:cBhvr>
                                      <p:tavLst>
                                        <p:tav tm="0" fmla="#ppt_w*sin(2.5*pi*$)">
                                          <p:val>
                                            <p:fltVal val="0"/>
                                          </p:val>
                                        </p:tav>
                                        <p:tav tm="100000">
                                          <p:val>
                                            <p:fltVal val="1"/>
                                          </p:val>
                                        </p:tav>
                                      </p:tavLst>
                                    </p:anim>
                                    <p:anim calcmode="lin" valueType="num">
                                      <p:cBhvr>
                                        <p:cTn id="44" dur="1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1250"/>
                                        <p:tgtEl>
                                          <p:spTgt spid="15"/>
                                        </p:tgtEl>
                                      </p:cBhvr>
                                    </p:animEffect>
                                    <p:anim calcmode="lin" valueType="num">
                                      <p:cBhvr>
                                        <p:cTn id="50" dur="1250" fill="hold"/>
                                        <p:tgtEl>
                                          <p:spTgt spid="15"/>
                                        </p:tgtEl>
                                        <p:attrNameLst>
                                          <p:attrName>ppt_w</p:attrName>
                                        </p:attrNameLst>
                                      </p:cBhvr>
                                      <p:tavLst>
                                        <p:tav tm="0" fmla="#ppt_w*sin(2.5*pi*$)">
                                          <p:val>
                                            <p:fltVal val="0"/>
                                          </p:val>
                                        </p:tav>
                                        <p:tav tm="100000">
                                          <p:val>
                                            <p:fltVal val="1"/>
                                          </p:val>
                                        </p:tav>
                                      </p:tavLst>
                                    </p:anim>
                                    <p:anim calcmode="lin" valueType="num">
                                      <p:cBhvr>
                                        <p:cTn id="51" dur="125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45"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fade">
                                      <p:cBhvr>
                                        <p:cTn id="56" dur="1250"/>
                                        <p:tgtEl>
                                          <p:spTgt spid="16"/>
                                        </p:tgtEl>
                                      </p:cBhvr>
                                    </p:animEffect>
                                    <p:anim calcmode="lin" valueType="num">
                                      <p:cBhvr>
                                        <p:cTn id="57" dur="1250" fill="hold"/>
                                        <p:tgtEl>
                                          <p:spTgt spid="16"/>
                                        </p:tgtEl>
                                        <p:attrNameLst>
                                          <p:attrName>ppt_w</p:attrName>
                                        </p:attrNameLst>
                                      </p:cBhvr>
                                      <p:tavLst>
                                        <p:tav tm="0" fmla="#ppt_w*sin(2.5*pi*$)">
                                          <p:val>
                                            <p:fltVal val="0"/>
                                          </p:val>
                                        </p:tav>
                                        <p:tav tm="100000">
                                          <p:val>
                                            <p:fltVal val="1"/>
                                          </p:val>
                                        </p:tav>
                                      </p:tavLst>
                                    </p:anim>
                                    <p:anim calcmode="lin" valueType="num">
                                      <p:cBhvr>
                                        <p:cTn id="58" dur="1250" fill="hold"/>
                                        <p:tgtEl>
                                          <p:spTgt spid="16"/>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45" presetClass="entr" presetSubtype="0" fill="hold"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1000"/>
                                        <p:tgtEl>
                                          <p:spTgt spid="17"/>
                                        </p:tgtEl>
                                      </p:cBhvr>
                                    </p:animEffect>
                                    <p:anim calcmode="lin" valueType="num">
                                      <p:cBhvr>
                                        <p:cTn id="64" dur="1000" fill="hold"/>
                                        <p:tgtEl>
                                          <p:spTgt spid="17"/>
                                        </p:tgtEl>
                                        <p:attrNameLst>
                                          <p:attrName>ppt_w</p:attrName>
                                        </p:attrNameLst>
                                      </p:cBhvr>
                                      <p:tavLst>
                                        <p:tav tm="0" fmla="#ppt_w*sin(2.5*pi*$)">
                                          <p:val>
                                            <p:fltVal val="0"/>
                                          </p:val>
                                        </p:tav>
                                        <p:tav tm="100000">
                                          <p:val>
                                            <p:fltVal val="1"/>
                                          </p:val>
                                        </p:tav>
                                      </p:tavLst>
                                    </p:anim>
                                    <p:anim calcmode="lin" valueType="num">
                                      <p:cBhvr>
                                        <p:cTn id="65" dur="1000" fill="hold"/>
                                        <p:tgtEl>
                                          <p:spTgt spid="1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9" grpId="0" animBg="1"/>
      <p:bldP spid="10" grpId="0" animBg="1"/>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Colors</a:t>
            </a:r>
            <a:endParaRPr lang="en-US" dirty="0"/>
          </a:p>
        </p:txBody>
      </p:sp>
      <p:grpSp>
        <p:nvGrpSpPr>
          <p:cNvPr id="12" name="Group 11"/>
          <p:cNvGrpSpPr/>
          <p:nvPr/>
        </p:nvGrpSpPr>
        <p:grpSpPr>
          <a:xfrm>
            <a:off x="762000" y="1828800"/>
            <a:ext cx="1981200" cy="3798332"/>
            <a:chOff x="762000" y="1828800"/>
            <a:chExt cx="1981200" cy="3798332"/>
          </a:xfrm>
        </p:grpSpPr>
        <p:sp>
          <p:nvSpPr>
            <p:cNvPr id="3" name="Rounded Rectangle 2"/>
            <p:cNvSpPr/>
            <p:nvPr/>
          </p:nvSpPr>
          <p:spPr>
            <a:xfrm>
              <a:off x="762000" y="1828800"/>
              <a:ext cx="1981200" cy="342900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38200" y="5257800"/>
              <a:ext cx="1828800" cy="369332"/>
            </a:xfrm>
            <a:prstGeom prst="rect">
              <a:avLst/>
            </a:prstGeom>
            <a:noFill/>
          </p:spPr>
          <p:txBody>
            <a:bodyPr wrap="square" rtlCol="0">
              <a:spAutoFit/>
            </a:bodyPr>
            <a:lstStyle/>
            <a:p>
              <a:pPr algn="ctr"/>
              <a:r>
                <a:rPr lang="en-US" dirty="0" smtClean="0"/>
                <a:t>Purple</a:t>
              </a:r>
              <a:endParaRPr lang="en-US" dirty="0"/>
            </a:p>
          </p:txBody>
        </p:sp>
      </p:grpSp>
      <p:grpSp>
        <p:nvGrpSpPr>
          <p:cNvPr id="13" name="Group 12"/>
          <p:cNvGrpSpPr/>
          <p:nvPr/>
        </p:nvGrpSpPr>
        <p:grpSpPr>
          <a:xfrm>
            <a:off x="3581400" y="1828800"/>
            <a:ext cx="1981200" cy="3798332"/>
            <a:chOff x="3581400" y="1828800"/>
            <a:chExt cx="1981200" cy="3798332"/>
          </a:xfrm>
        </p:grpSpPr>
        <p:sp>
          <p:nvSpPr>
            <p:cNvPr id="4" name="Rounded Rectangle 3"/>
            <p:cNvSpPr/>
            <p:nvPr/>
          </p:nvSpPr>
          <p:spPr>
            <a:xfrm>
              <a:off x="3581400" y="1828800"/>
              <a:ext cx="1981200" cy="342900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733800" y="5257800"/>
              <a:ext cx="1828800" cy="369332"/>
            </a:xfrm>
            <a:prstGeom prst="rect">
              <a:avLst/>
            </a:prstGeom>
            <a:noFill/>
          </p:spPr>
          <p:txBody>
            <a:bodyPr wrap="square" rtlCol="0">
              <a:spAutoFit/>
            </a:bodyPr>
            <a:lstStyle/>
            <a:p>
              <a:pPr algn="ctr"/>
              <a:r>
                <a:rPr lang="en-US" dirty="0" smtClean="0"/>
                <a:t>Green</a:t>
              </a:r>
              <a:endParaRPr lang="en-US" dirty="0"/>
            </a:p>
          </p:txBody>
        </p:sp>
      </p:grpSp>
      <p:grpSp>
        <p:nvGrpSpPr>
          <p:cNvPr id="14" name="Group 13"/>
          <p:cNvGrpSpPr/>
          <p:nvPr/>
        </p:nvGrpSpPr>
        <p:grpSpPr>
          <a:xfrm>
            <a:off x="6400800" y="1828800"/>
            <a:ext cx="1981200" cy="3798332"/>
            <a:chOff x="6400800" y="1828800"/>
            <a:chExt cx="1981200" cy="3798332"/>
          </a:xfrm>
        </p:grpSpPr>
        <p:sp>
          <p:nvSpPr>
            <p:cNvPr id="5" name="Rounded Rectangle 4"/>
            <p:cNvSpPr/>
            <p:nvPr/>
          </p:nvSpPr>
          <p:spPr>
            <a:xfrm>
              <a:off x="6400800" y="1828800"/>
              <a:ext cx="1981200" cy="3429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477000" y="5257800"/>
              <a:ext cx="1828800" cy="369332"/>
            </a:xfrm>
            <a:prstGeom prst="rect">
              <a:avLst/>
            </a:prstGeom>
            <a:noFill/>
          </p:spPr>
          <p:txBody>
            <a:bodyPr wrap="square" rtlCol="0">
              <a:spAutoFit/>
            </a:bodyPr>
            <a:lstStyle/>
            <a:p>
              <a:pPr algn="ctr"/>
              <a:r>
                <a:rPr lang="en-US" dirty="0" smtClean="0"/>
                <a:t>Orange</a:t>
              </a:r>
              <a:endParaRPr lang="en-US" dirty="0"/>
            </a:p>
          </p:txBody>
        </p:sp>
      </p:grpSp>
    </p:spTree>
    <p:extLst>
      <p:ext uri="{BB962C8B-B14F-4D97-AF65-F5344CB8AC3E}">
        <p14:creationId xmlns:p14="http://schemas.microsoft.com/office/powerpoint/2010/main" val="3797881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down)">
                                      <p:cBhvr>
                                        <p:cTn id="25" dur="580">
                                          <p:stCondLst>
                                            <p:cond delay="0"/>
                                          </p:stCondLst>
                                        </p:cTn>
                                        <p:tgtEl>
                                          <p:spTgt spid="13"/>
                                        </p:tgtEl>
                                      </p:cBhvr>
                                    </p:animEffect>
                                    <p:anim calcmode="lin" valueType="num">
                                      <p:cBhvr>
                                        <p:cTn id="26"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31" dur="26">
                                          <p:stCondLst>
                                            <p:cond delay="650"/>
                                          </p:stCondLst>
                                        </p:cTn>
                                        <p:tgtEl>
                                          <p:spTgt spid="13"/>
                                        </p:tgtEl>
                                      </p:cBhvr>
                                      <p:to x="100000" y="60000"/>
                                    </p:animScale>
                                    <p:animScale>
                                      <p:cBhvr>
                                        <p:cTn id="32" dur="166" decel="50000">
                                          <p:stCondLst>
                                            <p:cond delay="676"/>
                                          </p:stCondLst>
                                        </p:cTn>
                                        <p:tgtEl>
                                          <p:spTgt spid="13"/>
                                        </p:tgtEl>
                                      </p:cBhvr>
                                      <p:to x="100000" y="100000"/>
                                    </p:animScale>
                                    <p:animScale>
                                      <p:cBhvr>
                                        <p:cTn id="33" dur="26">
                                          <p:stCondLst>
                                            <p:cond delay="1312"/>
                                          </p:stCondLst>
                                        </p:cTn>
                                        <p:tgtEl>
                                          <p:spTgt spid="13"/>
                                        </p:tgtEl>
                                      </p:cBhvr>
                                      <p:to x="100000" y="80000"/>
                                    </p:animScale>
                                    <p:animScale>
                                      <p:cBhvr>
                                        <p:cTn id="34" dur="166" decel="50000">
                                          <p:stCondLst>
                                            <p:cond delay="1338"/>
                                          </p:stCondLst>
                                        </p:cTn>
                                        <p:tgtEl>
                                          <p:spTgt spid="13"/>
                                        </p:tgtEl>
                                      </p:cBhvr>
                                      <p:to x="100000" y="100000"/>
                                    </p:animScale>
                                    <p:animScale>
                                      <p:cBhvr>
                                        <p:cTn id="35" dur="26">
                                          <p:stCondLst>
                                            <p:cond delay="1642"/>
                                          </p:stCondLst>
                                        </p:cTn>
                                        <p:tgtEl>
                                          <p:spTgt spid="13"/>
                                        </p:tgtEl>
                                      </p:cBhvr>
                                      <p:to x="100000" y="90000"/>
                                    </p:animScale>
                                    <p:animScale>
                                      <p:cBhvr>
                                        <p:cTn id="36" dur="166" decel="50000">
                                          <p:stCondLst>
                                            <p:cond delay="1668"/>
                                          </p:stCondLst>
                                        </p:cTn>
                                        <p:tgtEl>
                                          <p:spTgt spid="13"/>
                                        </p:tgtEl>
                                      </p:cBhvr>
                                      <p:to x="100000" y="100000"/>
                                    </p:animScale>
                                    <p:animScale>
                                      <p:cBhvr>
                                        <p:cTn id="37" dur="26">
                                          <p:stCondLst>
                                            <p:cond delay="1808"/>
                                          </p:stCondLst>
                                        </p:cTn>
                                        <p:tgtEl>
                                          <p:spTgt spid="13"/>
                                        </p:tgtEl>
                                      </p:cBhvr>
                                      <p:to x="100000" y="95000"/>
                                    </p:animScale>
                                    <p:animScale>
                                      <p:cBhvr>
                                        <p:cTn id="38" dur="166" decel="50000">
                                          <p:stCondLst>
                                            <p:cond delay="1834"/>
                                          </p:stCondLst>
                                        </p:cTn>
                                        <p:tgtEl>
                                          <p:spTgt spid="13"/>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80">
                                          <p:stCondLst>
                                            <p:cond delay="0"/>
                                          </p:stCondLst>
                                        </p:cTn>
                                        <p:tgtEl>
                                          <p:spTgt spid="14"/>
                                        </p:tgtEl>
                                      </p:cBhvr>
                                    </p:animEffect>
                                    <p:anim calcmode="lin" valueType="num">
                                      <p:cBhvr>
                                        <p:cTn id="44"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49" dur="26">
                                          <p:stCondLst>
                                            <p:cond delay="650"/>
                                          </p:stCondLst>
                                        </p:cTn>
                                        <p:tgtEl>
                                          <p:spTgt spid="14"/>
                                        </p:tgtEl>
                                      </p:cBhvr>
                                      <p:to x="100000" y="60000"/>
                                    </p:animScale>
                                    <p:animScale>
                                      <p:cBhvr>
                                        <p:cTn id="50" dur="166" decel="50000">
                                          <p:stCondLst>
                                            <p:cond delay="676"/>
                                          </p:stCondLst>
                                        </p:cTn>
                                        <p:tgtEl>
                                          <p:spTgt spid="14"/>
                                        </p:tgtEl>
                                      </p:cBhvr>
                                      <p:to x="100000" y="100000"/>
                                    </p:animScale>
                                    <p:animScale>
                                      <p:cBhvr>
                                        <p:cTn id="51" dur="26">
                                          <p:stCondLst>
                                            <p:cond delay="1312"/>
                                          </p:stCondLst>
                                        </p:cTn>
                                        <p:tgtEl>
                                          <p:spTgt spid="14"/>
                                        </p:tgtEl>
                                      </p:cBhvr>
                                      <p:to x="100000" y="80000"/>
                                    </p:animScale>
                                    <p:animScale>
                                      <p:cBhvr>
                                        <p:cTn id="52" dur="166" decel="50000">
                                          <p:stCondLst>
                                            <p:cond delay="1338"/>
                                          </p:stCondLst>
                                        </p:cTn>
                                        <p:tgtEl>
                                          <p:spTgt spid="14"/>
                                        </p:tgtEl>
                                      </p:cBhvr>
                                      <p:to x="100000" y="100000"/>
                                    </p:animScale>
                                    <p:animScale>
                                      <p:cBhvr>
                                        <p:cTn id="53" dur="26">
                                          <p:stCondLst>
                                            <p:cond delay="1642"/>
                                          </p:stCondLst>
                                        </p:cTn>
                                        <p:tgtEl>
                                          <p:spTgt spid="14"/>
                                        </p:tgtEl>
                                      </p:cBhvr>
                                      <p:to x="100000" y="90000"/>
                                    </p:animScale>
                                    <p:animScale>
                                      <p:cBhvr>
                                        <p:cTn id="54" dur="166" decel="50000">
                                          <p:stCondLst>
                                            <p:cond delay="1668"/>
                                          </p:stCondLst>
                                        </p:cTn>
                                        <p:tgtEl>
                                          <p:spTgt spid="14"/>
                                        </p:tgtEl>
                                      </p:cBhvr>
                                      <p:to x="100000" y="100000"/>
                                    </p:animScale>
                                    <p:animScale>
                                      <p:cBhvr>
                                        <p:cTn id="55" dur="26">
                                          <p:stCondLst>
                                            <p:cond delay="1808"/>
                                          </p:stCondLst>
                                        </p:cTn>
                                        <p:tgtEl>
                                          <p:spTgt spid="14"/>
                                        </p:tgtEl>
                                      </p:cBhvr>
                                      <p:to x="100000" y="95000"/>
                                    </p:animScale>
                                    <p:animScale>
                                      <p:cBhvr>
                                        <p:cTn id="56"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one is a primary color?</a:t>
            </a:r>
            <a:endParaRPr lang="en-US" dirty="0"/>
          </a:p>
        </p:txBody>
      </p:sp>
      <p:grpSp>
        <p:nvGrpSpPr>
          <p:cNvPr id="3" name="Group 2"/>
          <p:cNvGrpSpPr/>
          <p:nvPr/>
        </p:nvGrpSpPr>
        <p:grpSpPr>
          <a:xfrm>
            <a:off x="3581400" y="1828800"/>
            <a:ext cx="1981200" cy="3798332"/>
            <a:chOff x="3581400" y="1828800"/>
            <a:chExt cx="1981200" cy="3798332"/>
          </a:xfrm>
        </p:grpSpPr>
        <p:sp>
          <p:nvSpPr>
            <p:cNvPr id="4" name="Rounded Rectangle 3"/>
            <p:cNvSpPr/>
            <p:nvPr/>
          </p:nvSpPr>
          <p:spPr>
            <a:xfrm>
              <a:off x="3581400" y="1828800"/>
              <a:ext cx="1981200" cy="342900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733800" y="5257800"/>
              <a:ext cx="1828800" cy="369332"/>
            </a:xfrm>
            <a:prstGeom prst="rect">
              <a:avLst/>
            </a:prstGeom>
            <a:noFill/>
          </p:spPr>
          <p:txBody>
            <a:bodyPr wrap="square" rtlCol="0">
              <a:spAutoFit/>
            </a:bodyPr>
            <a:lstStyle/>
            <a:p>
              <a:pPr algn="ctr"/>
              <a:r>
                <a:rPr lang="en-US" dirty="0" smtClean="0"/>
                <a:t>Green</a:t>
              </a:r>
              <a:endParaRPr lang="en-US" dirty="0"/>
            </a:p>
          </p:txBody>
        </p:sp>
      </p:grpSp>
      <p:grpSp>
        <p:nvGrpSpPr>
          <p:cNvPr id="6" name="Group 5"/>
          <p:cNvGrpSpPr/>
          <p:nvPr/>
        </p:nvGrpSpPr>
        <p:grpSpPr>
          <a:xfrm>
            <a:off x="762000" y="1828800"/>
            <a:ext cx="1981200" cy="3798332"/>
            <a:chOff x="762000" y="1828800"/>
            <a:chExt cx="1981200" cy="3798332"/>
          </a:xfrm>
        </p:grpSpPr>
        <p:sp>
          <p:nvSpPr>
            <p:cNvPr id="7" name="Rounded Rectangle 6"/>
            <p:cNvSpPr/>
            <p:nvPr/>
          </p:nvSpPr>
          <p:spPr>
            <a:xfrm>
              <a:off x="762000" y="1828800"/>
              <a:ext cx="1981200" cy="342900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38200" y="5257800"/>
              <a:ext cx="1828800" cy="369332"/>
            </a:xfrm>
            <a:prstGeom prst="rect">
              <a:avLst/>
            </a:prstGeom>
            <a:noFill/>
          </p:spPr>
          <p:txBody>
            <a:bodyPr wrap="square" rtlCol="0">
              <a:spAutoFit/>
            </a:bodyPr>
            <a:lstStyle/>
            <a:p>
              <a:pPr algn="ctr"/>
              <a:r>
                <a:rPr lang="en-US" dirty="0" smtClean="0"/>
                <a:t>Red</a:t>
              </a:r>
              <a:endParaRPr lang="en-US" dirty="0"/>
            </a:p>
          </p:txBody>
        </p:sp>
      </p:grpSp>
      <p:grpSp>
        <p:nvGrpSpPr>
          <p:cNvPr id="9" name="Group 8"/>
          <p:cNvGrpSpPr/>
          <p:nvPr/>
        </p:nvGrpSpPr>
        <p:grpSpPr>
          <a:xfrm>
            <a:off x="6400800" y="1828800"/>
            <a:ext cx="1981200" cy="3798332"/>
            <a:chOff x="6400800" y="1828800"/>
            <a:chExt cx="1981200" cy="3798332"/>
          </a:xfrm>
        </p:grpSpPr>
        <p:sp>
          <p:nvSpPr>
            <p:cNvPr id="10" name="Rounded Rectangle 9"/>
            <p:cNvSpPr/>
            <p:nvPr/>
          </p:nvSpPr>
          <p:spPr>
            <a:xfrm>
              <a:off x="6400800" y="1828800"/>
              <a:ext cx="1981200" cy="3429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477000" y="5257800"/>
              <a:ext cx="1828800" cy="369332"/>
            </a:xfrm>
            <a:prstGeom prst="rect">
              <a:avLst/>
            </a:prstGeom>
            <a:noFill/>
          </p:spPr>
          <p:txBody>
            <a:bodyPr wrap="square" rtlCol="0">
              <a:spAutoFit/>
            </a:bodyPr>
            <a:lstStyle/>
            <a:p>
              <a:pPr algn="ctr"/>
              <a:r>
                <a:rPr lang="en-US" dirty="0" smtClean="0"/>
                <a:t>Orange</a:t>
              </a:r>
              <a:endParaRPr lang="en-US" dirty="0"/>
            </a:p>
          </p:txBody>
        </p:sp>
      </p:grpSp>
      <p:grpSp>
        <p:nvGrpSpPr>
          <p:cNvPr id="12" name="Group 11"/>
          <p:cNvGrpSpPr/>
          <p:nvPr/>
        </p:nvGrpSpPr>
        <p:grpSpPr>
          <a:xfrm>
            <a:off x="762000" y="1828800"/>
            <a:ext cx="1981200" cy="3798332"/>
            <a:chOff x="762000" y="1828800"/>
            <a:chExt cx="1981200" cy="3798332"/>
          </a:xfrm>
        </p:grpSpPr>
        <p:sp>
          <p:nvSpPr>
            <p:cNvPr id="13" name="Rounded Rectangle 12"/>
            <p:cNvSpPr/>
            <p:nvPr/>
          </p:nvSpPr>
          <p:spPr>
            <a:xfrm>
              <a:off x="762000" y="1828800"/>
              <a:ext cx="1981200" cy="342900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38200" y="5257800"/>
              <a:ext cx="1828800" cy="369332"/>
            </a:xfrm>
            <a:prstGeom prst="rect">
              <a:avLst/>
            </a:prstGeom>
            <a:noFill/>
          </p:spPr>
          <p:txBody>
            <a:bodyPr wrap="square" rtlCol="0">
              <a:spAutoFit/>
            </a:bodyPr>
            <a:lstStyle/>
            <a:p>
              <a:pPr algn="ctr"/>
              <a:r>
                <a:rPr lang="en-US" dirty="0" smtClean="0"/>
                <a:t>Red</a:t>
              </a:r>
              <a:endParaRPr lang="en-US" dirty="0"/>
            </a:p>
          </p:txBody>
        </p:sp>
      </p:grpSp>
    </p:spTree>
    <p:extLst>
      <p:ext uri="{BB962C8B-B14F-4D97-AF65-F5344CB8AC3E}">
        <p14:creationId xmlns:p14="http://schemas.microsoft.com/office/powerpoint/2010/main" val="2445607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12"/>
                                        </p:tgtEl>
                                      </p:cBhvr>
                                    </p:animEffect>
                                    <p:animScale>
                                      <p:cBhvr>
                                        <p:cTn id="7" dur="250" autoRev="1" fill="hold"/>
                                        <p:tgtEl>
                                          <p:spTgt spid="1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491</Words>
  <Application>Microsoft Office PowerPoint</Application>
  <PresentationFormat>On-screen Show (4:3)</PresentationFormat>
  <Paragraphs>70</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Instructions</vt:lpstr>
      <vt:lpstr>Primary and Secondary Color Videos</vt:lpstr>
      <vt:lpstr>Primary Colors</vt:lpstr>
      <vt:lpstr>Mixing Primary Colors</vt:lpstr>
      <vt:lpstr>Secondary Colors</vt:lpstr>
      <vt:lpstr>Which one is a primary color?</vt:lpstr>
      <vt:lpstr>Point to a secondary color.</vt:lpstr>
      <vt:lpstr>Find a primary color.</vt:lpstr>
      <vt:lpstr>Show me a secondary color.</vt:lpstr>
      <vt:lpstr>Purple is a ___________ color.</vt:lpstr>
      <vt:lpstr>Red is a ___________ color.</vt:lpstr>
      <vt:lpstr>Yellow is a ___________ color.</vt:lpstr>
      <vt:lpstr>Green is a ___________ color.</vt:lpstr>
      <vt:lpstr>Orange is a ___________ color.</vt:lpstr>
      <vt:lpstr>Blue is a ___________ color.</vt:lpstr>
      <vt:lpstr>Great job with primary and secondary colors!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dc:creator>
  <cp:lastModifiedBy>Nicole</cp:lastModifiedBy>
  <cp:revision>23</cp:revision>
  <dcterms:created xsi:type="dcterms:W3CDTF">2014-04-13T13:57:55Z</dcterms:created>
  <dcterms:modified xsi:type="dcterms:W3CDTF">2014-04-19T01:53:25Z</dcterms:modified>
</cp:coreProperties>
</file>