
<file path=[Content_Types].xml><?xml version="1.0" encoding="utf-8"?>
<Types xmlns="http://schemas.openxmlformats.org/package/2006/content-types">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
  </p:notesMasterIdLst>
  <p:sldIdLst>
    <p:sldId id="279" r:id="rId3"/>
    <p:sldId id="256" r:id="rId4"/>
    <p:sldId id="276"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7" r:id="rId19"/>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7C9B3F"/>
    <a:srgbClr val="8AAC46"/>
    <a:srgbClr val="AEC8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5" d="100"/>
          <a:sy n="65" d="100"/>
        </p:scale>
        <p:origin x="69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FBD57F5-F912-40FC-9CA5-DF2B920F13DE}"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D80535-777B-49F2-9020-064EE8BC69AA}" type="slidenum">
              <a:rPr kumimoji="0" lang="en-US" alt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Slide Image Placeholder 1"/>
          <p:cNvSpPr>
            <a:spLocks noGrp="1" noRot="1" noChangeAspect="1" noTextEdit="1"/>
          </p:cNvSpPr>
          <p:nvPr>
            <p:ph type="sldImg"/>
          </p:nvPr>
        </p:nvSpPr>
        <p:spPr>
          <a:ln>
            <a:solidFill>
              <a:srgbClr val="000000">
                <a:alpha val="100000"/>
              </a:srgbClr>
            </a:solidFill>
            <a:miter lim="800000"/>
          </a:ln>
        </p:spPr>
      </p:sp>
      <p:sp>
        <p:nvSpPr>
          <p:cNvPr id="5123"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51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Slide Image Placeholder 1"/>
          <p:cNvSpPr>
            <a:spLocks noGrp="1" noRot="1" noChangeAspect="1" noTextEdit="1"/>
          </p:cNvSpPr>
          <p:nvPr>
            <p:ph type="sldImg"/>
          </p:nvPr>
        </p:nvSpPr>
        <p:spPr>
          <a:ln>
            <a:solidFill>
              <a:srgbClr val="000000">
                <a:alpha val="100000"/>
              </a:srgbClr>
            </a:solidFill>
            <a:miter lim="800000"/>
          </a:ln>
        </p:spPr>
      </p:sp>
      <p:sp>
        <p:nvSpPr>
          <p:cNvPr id="23555"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235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lide Image Placeholder 1"/>
          <p:cNvSpPr>
            <a:spLocks noGrp="1" noRot="1" noChangeAspect="1" noTextEdit="1"/>
          </p:cNvSpPr>
          <p:nvPr>
            <p:ph type="sldImg"/>
          </p:nvPr>
        </p:nvSpPr>
        <p:spPr>
          <a:ln>
            <a:solidFill>
              <a:srgbClr val="000000">
                <a:alpha val="100000"/>
              </a:srgbClr>
            </a:solidFill>
            <a:miter lim="800000"/>
          </a:ln>
        </p:spPr>
      </p:sp>
      <p:sp>
        <p:nvSpPr>
          <p:cNvPr id="25603"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256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Slide Image Placeholder 1"/>
          <p:cNvSpPr>
            <a:spLocks noGrp="1" noRot="1" noChangeAspect="1" noTextEdit="1"/>
          </p:cNvSpPr>
          <p:nvPr>
            <p:ph type="sldImg"/>
          </p:nvPr>
        </p:nvSpPr>
        <p:spPr>
          <a:ln>
            <a:solidFill>
              <a:srgbClr val="000000">
                <a:alpha val="100000"/>
              </a:srgbClr>
            </a:solidFill>
            <a:miter lim="800000"/>
          </a:ln>
        </p:spPr>
      </p:sp>
      <p:sp>
        <p:nvSpPr>
          <p:cNvPr id="2765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276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Slide Image Placeholder 1"/>
          <p:cNvSpPr>
            <a:spLocks noGrp="1" noRot="1" noChangeAspect="1" noTextEdit="1"/>
          </p:cNvSpPr>
          <p:nvPr>
            <p:ph type="sldImg"/>
          </p:nvPr>
        </p:nvSpPr>
        <p:spPr>
          <a:ln>
            <a:solidFill>
              <a:srgbClr val="000000">
                <a:alpha val="100000"/>
              </a:srgbClr>
            </a:solidFill>
            <a:miter lim="800000"/>
          </a:ln>
        </p:spPr>
      </p:sp>
      <p:sp>
        <p:nvSpPr>
          <p:cNvPr id="29699"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297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Slide Image Placeholder 1"/>
          <p:cNvSpPr>
            <a:spLocks noGrp="1" noRot="1" noChangeAspect="1" noTextEdit="1"/>
          </p:cNvSpPr>
          <p:nvPr>
            <p:ph type="sldImg"/>
          </p:nvPr>
        </p:nvSpPr>
        <p:spPr>
          <a:ln>
            <a:solidFill>
              <a:srgbClr val="000000">
                <a:alpha val="100000"/>
              </a:srgbClr>
            </a:solidFill>
            <a:miter lim="800000"/>
          </a:ln>
        </p:spPr>
      </p:sp>
      <p:sp>
        <p:nvSpPr>
          <p:cNvPr id="3174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317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Slide Image Placeholder 1"/>
          <p:cNvSpPr>
            <a:spLocks noGrp="1" noRot="1" noChangeAspect="1" noTextEdit="1"/>
          </p:cNvSpPr>
          <p:nvPr>
            <p:ph type="sldImg"/>
          </p:nvPr>
        </p:nvSpPr>
        <p:spPr>
          <a:ln>
            <a:solidFill>
              <a:srgbClr val="000000">
                <a:alpha val="100000"/>
              </a:srgbClr>
            </a:solidFill>
            <a:miter lim="800000"/>
          </a:ln>
        </p:spPr>
      </p:sp>
      <p:sp>
        <p:nvSpPr>
          <p:cNvPr id="717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71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Slide Image Placeholder 1"/>
          <p:cNvSpPr>
            <a:spLocks noGrp="1" noRot="1" noChangeAspect="1" noTextEdit="1"/>
          </p:cNvSpPr>
          <p:nvPr>
            <p:ph type="sldImg"/>
          </p:nvPr>
        </p:nvSpPr>
        <p:spPr>
          <a:ln>
            <a:solidFill>
              <a:srgbClr val="000000">
                <a:alpha val="100000"/>
              </a:srgbClr>
            </a:solidFill>
            <a:miter lim="800000"/>
          </a:ln>
        </p:spPr>
      </p:sp>
      <p:sp>
        <p:nvSpPr>
          <p:cNvPr id="9219"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92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Slide Image Placeholder 1"/>
          <p:cNvSpPr>
            <a:spLocks noGrp="1" noRot="1" noChangeAspect="1" noTextEdit="1"/>
          </p:cNvSpPr>
          <p:nvPr>
            <p:ph type="sldImg"/>
          </p:nvPr>
        </p:nvSpPr>
        <p:spPr>
          <a:ln>
            <a:solidFill>
              <a:srgbClr val="000000">
                <a:alpha val="100000"/>
              </a:srgbClr>
            </a:solidFill>
            <a:miter lim="800000"/>
          </a:ln>
        </p:spPr>
      </p:sp>
      <p:sp>
        <p:nvSpPr>
          <p:cNvPr id="1126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112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Slide Image Placeholder 1"/>
          <p:cNvSpPr>
            <a:spLocks noGrp="1" noRot="1" noChangeAspect="1" noTextEdit="1"/>
          </p:cNvSpPr>
          <p:nvPr>
            <p:ph type="sldImg"/>
          </p:nvPr>
        </p:nvSpPr>
        <p:spPr>
          <a:ln>
            <a:solidFill>
              <a:srgbClr val="000000">
                <a:alpha val="100000"/>
              </a:srgbClr>
            </a:solidFill>
            <a:miter lim="800000"/>
          </a:ln>
        </p:spPr>
      </p:sp>
      <p:sp>
        <p:nvSpPr>
          <p:cNvPr id="13315"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133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Slide Image Placeholder 1"/>
          <p:cNvSpPr>
            <a:spLocks noGrp="1" noRot="1" noChangeAspect="1" noTextEdit="1"/>
          </p:cNvSpPr>
          <p:nvPr>
            <p:ph type="sldImg"/>
          </p:nvPr>
        </p:nvSpPr>
        <p:spPr>
          <a:ln>
            <a:solidFill>
              <a:srgbClr val="000000">
                <a:alpha val="100000"/>
              </a:srgbClr>
            </a:solidFill>
            <a:miter lim="800000"/>
          </a:ln>
        </p:spPr>
      </p:sp>
      <p:sp>
        <p:nvSpPr>
          <p:cNvPr id="15363"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153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174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Slide Image Placeholder 1"/>
          <p:cNvSpPr>
            <a:spLocks noGrp="1" noRot="1" noChangeAspect="1" noTextEdit="1"/>
          </p:cNvSpPr>
          <p:nvPr>
            <p:ph type="sldImg"/>
          </p:nvPr>
        </p:nvSpPr>
        <p:spPr>
          <a:ln>
            <a:solidFill>
              <a:srgbClr val="000000">
                <a:alpha val="100000"/>
              </a:srgbClr>
            </a:solidFill>
            <a:miter lim="800000"/>
          </a:ln>
        </p:spPr>
      </p:sp>
      <p:sp>
        <p:nvSpPr>
          <p:cNvPr id="19459"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194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Slide Image Placeholder 1"/>
          <p:cNvSpPr>
            <a:spLocks noGrp="1" noRot="1" noChangeAspect="1" noTextEdit="1"/>
          </p:cNvSpPr>
          <p:nvPr>
            <p:ph type="sldImg"/>
          </p:nvPr>
        </p:nvSpPr>
        <p:spPr>
          <a:ln>
            <a:solidFill>
              <a:srgbClr val="000000">
                <a:alpha val="100000"/>
              </a:srgbClr>
            </a:solidFill>
            <a:miter lim="800000"/>
          </a:ln>
        </p:spPr>
      </p:sp>
      <p:sp>
        <p:nvSpPr>
          <p:cNvPr id="2150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215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E423BF9-5E96-477D-B854-44AD43E6FF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 2011. PositivelyAutism.com</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70DE786-4BFC-4897-BF12-669A016FD4A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E423BF9-5E96-477D-B854-44AD43E6FF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 2011. PositivelyAutism.com</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70DE786-4BFC-4897-BF12-669A016FD4A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E423BF9-5E96-477D-B854-44AD43E6FF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 2011. PositivelyAutism.com</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70DE786-4BFC-4897-BF12-669A016FD4A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E423BF9-5E96-477D-B854-44AD43E6FF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 2011. PositivelyAutism.com</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70DE786-4BFC-4897-BF12-669A016FD4A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E423BF9-5E96-477D-B854-44AD43E6FF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 2011. PositivelyAutism.com</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70DE786-4BFC-4897-BF12-669A016FD4A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E423BF9-5E96-477D-B854-44AD43E6FF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 2011. PositivelyAutism.com</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70DE786-4BFC-4897-BF12-669A016FD4A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E423BF9-5E96-477D-B854-44AD43E6FF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 2011. PositivelyAutism.com</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70DE786-4BFC-4897-BF12-669A016FD4A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E423BF9-5E96-477D-B854-44AD43E6FF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 2011. PositivelyAutism.com</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70DE786-4BFC-4897-BF12-669A016FD4A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E423BF9-5E96-477D-B854-44AD43E6FF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 2011. PositivelyAutism.com</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70DE786-4BFC-4897-BF12-669A016FD4A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E423BF9-5E96-477D-B854-44AD43E6FF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 2011. PositivelyAutism.com</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70DE786-4BFC-4897-BF12-669A016FD4A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E423BF9-5E96-477D-B854-44AD43E6FF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 2011. PositivelyAutism.com</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70DE786-4BFC-4897-BF12-669A016FD4A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E423BF9-5E96-477D-B854-44AD43E6FF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 2011. PositivelyAutism.com</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70DE786-4BFC-4897-BF12-669A016FD4A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hyperlink" Target="http://www.teacherspayteachers.com/Product/The-Sight-Word-Train-A-Motivating-Reading-Activity" TargetMode="Externa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0.wmf"/><Relationship Id="rId1"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hyperlink" Target="http://amzn.to/2iUB1z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C9B3F"/>
        </a:solidFill>
        <a:effectLst/>
      </p:bgPr>
    </p:bg>
    <p:spTree>
      <p:nvGrpSpPr>
        <p:cNvPr id="1" name=""/>
        <p:cNvGrpSpPr/>
        <p:nvPr/>
      </p:nvGrpSpPr>
      <p:grpSpPr/>
      <p:pic>
        <p:nvPicPr>
          <p:cNvPr id="3074" name="Picture 2" descr="C:\Users\Nicole\Documents\TempStuff\sightwordtrainpreviewimage_files\image002.jpg">
            <a:hlinkClick r:id="rId1"/>
          </p:cNvPr>
          <p:cNvPicPr>
            <a:picLocks noChangeAspect="1"/>
          </p:cNvPicPr>
          <p:nvPr/>
        </p:nvPicPr>
        <p:blipFill>
          <a:blip r:embed="rId2"/>
          <a:srcRect l="2344" t="3796" r="2756" b="2029"/>
          <a:stretch>
            <a:fillRect/>
          </a:stretch>
        </p:blipFill>
        <p:spPr>
          <a:xfrm>
            <a:off x="1816100" y="1924050"/>
            <a:ext cx="5662613" cy="4171950"/>
          </a:xfrm>
          <a:prstGeom prst="rect">
            <a:avLst/>
          </a:prstGeom>
          <a:noFill/>
          <a:ln w="9525">
            <a:noFill/>
          </a:ln>
        </p:spPr>
      </p:pic>
      <p:sp>
        <p:nvSpPr>
          <p:cNvPr id="3075" name="TextBox 3"/>
          <p:cNvSpPr txBox="1"/>
          <p:nvPr/>
        </p:nvSpPr>
        <p:spPr>
          <a:xfrm>
            <a:off x="152400" y="152400"/>
            <a:ext cx="8839200" cy="2460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000" dirty="0">
                <a:latin typeface="Arial" panose="020B0604020202020204" pitchFamily="34" charset="0"/>
                <a:cs typeface="Arial" panose="020B0604020202020204" pitchFamily="34" charset="0"/>
              </a:rPr>
              <a:t>Advertisement – Help Keep Positively Autism’s Resources Free</a:t>
            </a:r>
            <a:endParaRPr lang="en-US" altLang="en-US" sz="1000" dirty="0">
              <a:latin typeface="Arial" panose="020B0604020202020204" pitchFamily="34" charset="0"/>
              <a:ea typeface="Arial" panose="020B0604020202020204" pitchFamily="34" charset="0"/>
            </a:endParaRPr>
          </a:p>
        </p:txBody>
      </p:sp>
      <p:sp>
        <p:nvSpPr>
          <p:cNvPr id="5" name="Rectangle 4">
            <a:hlinkClick r:id="rId1"/>
          </p:cNvPr>
          <p:cNvSpPr/>
          <p:nvPr/>
        </p:nvSpPr>
        <p:spPr>
          <a:xfrm>
            <a:off x="879129" y="505360"/>
            <a:ext cx="7385740" cy="1323439"/>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Arial" panose="020B0604020202020204" pitchFamily="34" charset="0"/>
                <a:ea typeface="+mn-ea"/>
                <a:cs typeface="Arial" panose="020B0604020202020204" pitchFamily="34" charset="0"/>
              </a:rPr>
              <a:t>The Sight Word Train</a:t>
            </a:r>
            <a:endParaRPr kumimoji="0" lang="en-US" sz="4000" b="1" i="0" u="none" strike="noStrike" kern="1200" cap="none" spc="0" normalizeH="0" baseline="0" noProof="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Arial" panose="020B0604020202020204" pitchFamily="34" charset="0"/>
                <a:ea typeface="+mn-ea"/>
                <a:cs typeface="Arial" panose="020B0604020202020204" pitchFamily="34" charset="0"/>
              </a:rPr>
              <a:t>A Motivating Reading Activity</a:t>
            </a:r>
            <a:endParaRPr kumimoji="0" lang="en-US" sz="4000" b="1" i="0" u="none" strike="noStrike" kern="1200" cap="none" spc="0" normalizeH="0" baseline="0" noProof="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Box 1"/>
          <p:cNvSpPr txBox="1"/>
          <p:nvPr/>
        </p:nvSpPr>
        <p:spPr>
          <a:xfrm>
            <a:off x="0" y="4419600"/>
            <a:ext cx="91440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At a stop sign or red light, the cars take turns driving. </a:t>
            </a:r>
            <a:endParaRPr lang="en-US" altLang="en-US" sz="2800" dirty="0">
              <a:latin typeface="Arial" panose="020B0604020202020204" pitchFamily="34" charset="0"/>
              <a:cs typeface="Arial" panose="020B0604020202020204" pitchFamily="34" charset="0"/>
            </a:endParaRPr>
          </a:p>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My mom or dad knows when it is our turn to drive.</a:t>
            </a:r>
            <a:endParaRPr lang="en-US" altLang="en-US" sz="2800" dirty="0">
              <a:latin typeface="Arial" panose="020B0604020202020204" pitchFamily="34" charset="0"/>
              <a:ea typeface="Arial" panose="020B0604020202020204" pitchFamily="34" charset="0"/>
            </a:endParaRPr>
          </a:p>
        </p:txBody>
      </p:sp>
      <p:pic>
        <p:nvPicPr>
          <p:cNvPr id="20483" name="Picture 8" descr="C:\Users\Nicole\AppData\Local\Microsoft\Windows\Temporary Internet Files\Content.IE5\9KF43G2U\MC900056715[1].wmf"/>
          <p:cNvPicPr>
            <a:picLocks noChangeAspect="1"/>
          </p:cNvPicPr>
          <p:nvPr/>
        </p:nvPicPr>
        <p:blipFill>
          <a:blip r:embed="rId1"/>
          <a:stretch>
            <a:fillRect/>
          </a:stretch>
        </p:blipFill>
        <p:spPr>
          <a:xfrm>
            <a:off x="1905000" y="1295400"/>
            <a:ext cx="2362200" cy="2824163"/>
          </a:xfrm>
          <a:prstGeom prst="rect">
            <a:avLst/>
          </a:prstGeom>
          <a:noFill/>
          <a:ln w="9525">
            <a:noFill/>
          </a:ln>
        </p:spPr>
      </p:pic>
      <p:pic>
        <p:nvPicPr>
          <p:cNvPr id="20484" name="Picture 9" descr="C:\Users\Nicole\AppData\Local\Microsoft\Windows\Temporary Internet Files\Content.IE5\LSYBJ8A6\MC900045151[1].wmf"/>
          <p:cNvPicPr>
            <a:picLocks noChangeAspect="1"/>
          </p:cNvPicPr>
          <p:nvPr/>
        </p:nvPicPr>
        <p:blipFill>
          <a:blip r:embed="rId2"/>
          <a:stretch>
            <a:fillRect/>
          </a:stretch>
        </p:blipFill>
        <p:spPr>
          <a:xfrm>
            <a:off x="4876800" y="1487488"/>
            <a:ext cx="2209800" cy="2627312"/>
          </a:xfrm>
          <a:prstGeom prst="rect">
            <a:avLst/>
          </a:prstGeom>
          <a:noFill/>
          <a:ln w="9525">
            <a:noFill/>
          </a:ln>
        </p:spPr>
      </p:pic>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2011. PositivelyAutism.com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Box 1"/>
          <p:cNvSpPr txBox="1"/>
          <p:nvPr/>
        </p:nvSpPr>
        <p:spPr>
          <a:xfrm>
            <a:off x="0" y="4419600"/>
            <a:ext cx="91440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Another time we wait in the car is if there is road construction.</a:t>
            </a:r>
            <a:endParaRPr lang="en-US" altLang="en-US" sz="2800" dirty="0">
              <a:latin typeface="Arial" panose="020B0604020202020204" pitchFamily="34" charset="0"/>
              <a:ea typeface="Arial" panose="020B0604020202020204" pitchFamily="34" charset="0"/>
            </a:endParaRPr>
          </a:p>
        </p:txBody>
      </p:sp>
      <p:pic>
        <p:nvPicPr>
          <p:cNvPr id="22531" name="Picture 7" descr="C:\Users\Nicole\AppData\Local\Microsoft\Windows\Temporary Internet Files\Content.IE5\LSYBJ8A6\MC900240687[1].wmf"/>
          <p:cNvPicPr>
            <a:picLocks noChangeAspect="1"/>
          </p:cNvPicPr>
          <p:nvPr/>
        </p:nvPicPr>
        <p:blipFill>
          <a:blip r:embed="rId1"/>
          <a:stretch>
            <a:fillRect/>
          </a:stretch>
        </p:blipFill>
        <p:spPr>
          <a:xfrm>
            <a:off x="3048000" y="1143000"/>
            <a:ext cx="2960688" cy="299085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Box 1"/>
          <p:cNvSpPr txBox="1"/>
          <p:nvPr/>
        </p:nvSpPr>
        <p:spPr>
          <a:xfrm>
            <a:off x="0" y="4419600"/>
            <a:ext cx="91440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Road construction means that people are fixing something on the road.</a:t>
            </a:r>
            <a:endParaRPr lang="en-US" altLang="en-US" sz="2800" dirty="0">
              <a:latin typeface="Arial" panose="020B0604020202020204" pitchFamily="34" charset="0"/>
              <a:ea typeface="Arial" panose="020B0604020202020204" pitchFamily="34" charset="0"/>
            </a:endParaRPr>
          </a:p>
        </p:txBody>
      </p:sp>
      <p:pic>
        <p:nvPicPr>
          <p:cNvPr id="24579" name="Picture 8" descr="C:\Users\Nicole\AppData\Local\Microsoft\Windows\Temporary Internet Files\Content.IE5\1IGVF6S5\MC900318306[1].wmf"/>
          <p:cNvPicPr>
            <a:picLocks noChangeAspect="1"/>
          </p:cNvPicPr>
          <p:nvPr/>
        </p:nvPicPr>
        <p:blipFill>
          <a:blip r:embed="rId1"/>
          <a:stretch>
            <a:fillRect/>
          </a:stretch>
        </p:blipFill>
        <p:spPr>
          <a:xfrm>
            <a:off x="2514600" y="1752600"/>
            <a:ext cx="4013200" cy="23622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Box 1"/>
          <p:cNvSpPr txBox="1"/>
          <p:nvPr/>
        </p:nvSpPr>
        <p:spPr>
          <a:xfrm>
            <a:off x="0" y="4419600"/>
            <a:ext cx="91440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Cars have to slow down or stop to drive by the road construction workers and vehicles.</a:t>
            </a:r>
            <a:endParaRPr lang="en-US" altLang="en-US" sz="2800" dirty="0">
              <a:latin typeface="Arial" panose="020B0604020202020204" pitchFamily="34" charset="0"/>
              <a:ea typeface="Arial" panose="020B0604020202020204" pitchFamily="34" charset="0"/>
            </a:endParaRPr>
          </a:p>
        </p:txBody>
      </p:sp>
      <p:pic>
        <p:nvPicPr>
          <p:cNvPr id="26627" name="Picture 5" descr="C:\Users\Nicole\AppData\Local\Microsoft\Windows\Temporary Internet Files\Content.IE5\9KF43G2U\MP900185051[1].jpg"/>
          <p:cNvPicPr>
            <a:picLocks noChangeAspect="1"/>
          </p:cNvPicPr>
          <p:nvPr/>
        </p:nvPicPr>
        <p:blipFill>
          <a:blip r:embed="rId1"/>
          <a:stretch>
            <a:fillRect/>
          </a:stretch>
        </p:blipFill>
        <p:spPr>
          <a:xfrm>
            <a:off x="3505200" y="609600"/>
            <a:ext cx="2444750" cy="36576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Box 1"/>
          <p:cNvSpPr txBox="1"/>
          <p:nvPr/>
        </p:nvSpPr>
        <p:spPr>
          <a:xfrm>
            <a:off x="0" y="4419600"/>
            <a:ext cx="91440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I will try to be patient while I wait in the car. </a:t>
            </a:r>
            <a:endParaRPr lang="en-US" altLang="en-US" sz="2800" dirty="0">
              <a:latin typeface="Arial" panose="020B0604020202020204" pitchFamily="34" charset="0"/>
              <a:cs typeface="Arial" panose="020B0604020202020204" pitchFamily="34" charset="0"/>
            </a:endParaRPr>
          </a:p>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I can read, listen to music, or draw while I wait.</a:t>
            </a:r>
            <a:endParaRPr lang="en-US" altLang="en-US" sz="2800" dirty="0">
              <a:latin typeface="Arial" panose="020B0604020202020204" pitchFamily="34" charset="0"/>
              <a:ea typeface="Arial" panose="020B0604020202020204" pitchFamily="34" charset="0"/>
            </a:endParaRPr>
          </a:p>
        </p:txBody>
      </p:sp>
      <p:pic>
        <p:nvPicPr>
          <p:cNvPr id="28676" name="Picture 4" descr="C:\Users\Nicole\AppData\Local\Microsoft\Windows\Temporary Internet Files\Content.IE5\JXTAGIKJ\MC900157387[1].wmf"/>
          <p:cNvPicPr>
            <a:picLocks noChangeAspect="1"/>
          </p:cNvPicPr>
          <p:nvPr/>
        </p:nvPicPr>
        <p:blipFill>
          <a:blip r:embed="rId1"/>
          <a:stretch>
            <a:fillRect/>
          </a:stretch>
        </p:blipFill>
        <p:spPr>
          <a:xfrm>
            <a:off x="3465513" y="1524000"/>
            <a:ext cx="1944687" cy="27146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Box 1"/>
          <p:cNvSpPr txBox="1"/>
          <p:nvPr/>
        </p:nvSpPr>
        <p:spPr>
          <a:xfrm>
            <a:off x="0" y="4419600"/>
            <a:ext cx="9144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I am learning about waiting while riding in the car.</a:t>
            </a:r>
            <a:endParaRPr lang="en-US" altLang="en-US" sz="2800" dirty="0">
              <a:latin typeface="Arial" panose="020B0604020202020204" pitchFamily="34" charset="0"/>
              <a:ea typeface="Arial" panose="020B0604020202020204" pitchFamily="34" charset="0"/>
            </a:endParaRPr>
          </a:p>
        </p:txBody>
      </p:sp>
      <p:pic>
        <p:nvPicPr>
          <p:cNvPr id="30724" name="Picture 5" descr="C:\Users\Nicole\AppData\Local\Microsoft\Windows\Temporary Internet Files\Content.IE5\EPUYDJJN\MC900388722[1].wmf"/>
          <p:cNvPicPr>
            <a:picLocks noChangeAspect="1"/>
          </p:cNvPicPr>
          <p:nvPr/>
        </p:nvPicPr>
        <p:blipFill>
          <a:blip r:embed="rId1"/>
          <a:stretch>
            <a:fillRect/>
          </a:stretch>
        </p:blipFill>
        <p:spPr>
          <a:xfrm>
            <a:off x="2895600" y="2438400"/>
            <a:ext cx="3290888" cy="158432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itle 1"/>
          <p:cNvSpPr>
            <a:spLocks noGrp="1"/>
          </p:cNvSpPr>
          <p:nvPr>
            <p:ph type="title"/>
          </p:nvPr>
        </p:nvSpPr>
        <p:spPr>
          <a:xfrm>
            <a:off x="457200" y="0"/>
            <a:ext cx="8229600" cy="1143000"/>
          </a:xfrm>
          <a:ln/>
        </p:spPr>
        <p:txBody>
          <a:bodyPr vert="horz" wrap="square" lIns="91440" tIns="45720" rIns="91440" bIns="45720" anchor="ctr" anchorCtr="0"/>
          <a:p>
            <a:pPr eaLnBrk="1" hangingPunct="1"/>
            <a:r>
              <a:rPr lang="en-US" altLang="en-US" dirty="0">
                <a:latin typeface="Arial" panose="020B0604020202020204" pitchFamily="34" charset="0"/>
                <a:cs typeface="Arial" panose="020B0604020202020204" pitchFamily="34" charset="0"/>
              </a:rPr>
              <a:t>Notes for Parents/Teachers</a:t>
            </a:r>
            <a:endParaRPr lang="en-US" altLang="en-US" dirty="0">
              <a:latin typeface="Arial" panose="020B0604020202020204" pitchFamily="34" charset="0"/>
              <a:ea typeface="Arial" panose="020B0604020202020204" pitchFamily="34" charset="0"/>
            </a:endParaRPr>
          </a:p>
        </p:txBody>
      </p:sp>
      <p:sp>
        <p:nvSpPr>
          <p:cNvPr id="3" name="Content Placeholder 2"/>
          <p:cNvSpPr>
            <a:spLocks noGrp="1"/>
          </p:cNvSpPr>
          <p:nvPr>
            <p:ph idx="1"/>
          </p:nvPr>
        </p:nvSpPr>
        <p:spPr>
          <a:xfrm>
            <a:off x="457200" y="1143000"/>
            <a:ext cx="8229600" cy="5410200"/>
          </a:xfrm>
        </p:spPr>
        <p:txBody>
          <a:bodyPr vert="horz" wrap="square" lIns="91440" tIns="45720" rIns="91440" bIns="45720" numCol="1" rtlCol="0" anchor="t" anchorCtr="0" compatLnSpc="1">
            <a:normAutofit fontScale="8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3200" b="0" i="0" u="none" strike="noStrike" kern="1200" cap="none" spc="0" normalizeH="0" baseline="0" noProof="0" dirty="0">
                <a:ln>
                  <a:noFill/>
                </a:ln>
                <a:solidFill>
                  <a:schemeClr val="tx1"/>
                </a:solidFill>
                <a:effectLst/>
                <a:uLnTx/>
                <a:uFillTx/>
                <a:latin typeface="+mn-lt"/>
                <a:ea typeface="+mn-ea"/>
                <a:cs typeface="+mn-cs"/>
              </a:rPr>
              <a:t>It is best to customize this story for each individual child by incorporating the child’s name and photos and altering any words and pictures to best meet your child’s learning needs and preferences.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The term Social Stories</a:t>
            </a:r>
            <a:r>
              <a:rPr kumimoji="0" lang="en-US" sz="3200" b="0" i="0" u="none" strike="noStrike" kern="1200" cap="none" spc="0" normalizeH="0" baseline="30000" noProof="0" dirty="0">
                <a:ln>
                  <a:noFill/>
                </a:ln>
                <a:solidFill>
                  <a:schemeClr val="tx1"/>
                </a:solidFill>
                <a:effectLst/>
                <a:uLnTx/>
                <a:uFillTx/>
                <a:latin typeface="+mn-lt"/>
                <a:ea typeface="+mn-ea"/>
                <a:cs typeface="+mn-cs"/>
              </a:rPr>
              <a:t>TM</a:t>
            </a:r>
            <a:r>
              <a:rPr kumimoji="0" lang="en-US" sz="3200" b="0" i="0" u="none" strike="noStrike" kern="1200" cap="none" spc="0" normalizeH="0" baseline="0" noProof="0" dirty="0">
                <a:ln>
                  <a:noFill/>
                </a:ln>
                <a:solidFill>
                  <a:schemeClr val="tx1"/>
                </a:solidFill>
                <a:effectLst/>
                <a:uLnTx/>
                <a:uFillTx/>
                <a:latin typeface="+mn-lt"/>
                <a:ea typeface="+mn-ea"/>
                <a:cs typeface="+mn-cs"/>
              </a:rPr>
              <a:t> is trademarked by Carol Gray. Every effort has been made to write this story according to Carol Gray’s guidelines, but no guarantee can be made. Carol Gray has not specifically endorsed this story. For more information about writing Social </a:t>
            </a:r>
            <a:r>
              <a:rPr kumimoji="0" lang="en-US" sz="3200" b="0" i="0" u="none" strike="noStrike" kern="1200" cap="none" spc="0" normalizeH="0" baseline="0" noProof="0" dirty="0" err="1">
                <a:ln>
                  <a:noFill/>
                </a:ln>
                <a:solidFill>
                  <a:schemeClr val="tx1"/>
                </a:solidFill>
                <a:effectLst/>
                <a:uLnTx/>
                <a:uFillTx/>
                <a:latin typeface="+mn-lt"/>
                <a:ea typeface="+mn-ea"/>
                <a:cs typeface="+mn-cs"/>
              </a:rPr>
              <a:t>Stories</a:t>
            </a:r>
            <a:r>
              <a:rPr kumimoji="0" lang="en-US" sz="3200" b="0" i="0" u="none" strike="noStrike" kern="1200" cap="none" spc="0" normalizeH="0" baseline="30000" noProof="0" dirty="0" err="1">
                <a:ln>
                  <a:noFill/>
                </a:ln>
                <a:solidFill>
                  <a:schemeClr val="tx1"/>
                </a:solidFill>
                <a:effectLst/>
                <a:uLnTx/>
                <a:uFillTx/>
                <a:latin typeface="+mn-lt"/>
                <a:ea typeface="+mn-ea"/>
                <a:cs typeface="+mn-cs"/>
              </a:rPr>
              <a:t>TM</a:t>
            </a:r>
            <a:r>
              <a:rPr kumimoji="0" lang="en-US" sz="3200" b="0" i="0" u="none" strike="noStrike" kern="1200" cap="none" spc="0" normalizeH="0" baseline="0" noProof="0" dirty="0">
                <a:ln>
                  <a:noFill/>
                </a:ln>
                <a:solidFill>
                  <a:schemeClr val="tx1"/>
                </a:solidFill>
                <a:effectLst/>
                <a:uLnTx/>
                <a:uFillTx/>
                <a:latin typeface="+mn-lt"/>
                <a:ea typeface="+mn-ea"/>
                <a:cs typeface="+mn-cs"/>
              </a:rPr>
              <a:t> , please read: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sz="3200" b="0" i="0" u="none" strike="noStrike" kern="1200" cap="none" spc="0" normalizeH="0" baseline="0" noProof="0" dirty="0">
                <a:ln>
                  <a:noFill/>
                </a:ln>
                <a:solidFill>
                  <a:schemeClr val="tx1"/>
                </a:solidFill>
                <a:effectLst/>
                <a:uLnTx/>
                <a:uFillTx/>
                <a:latin typeface="+mn-lt"/>
                <a:ea typeface="+mn-ea"/>
                <a:cs typeface="+mn-cs"/>
                <a:hlinkClick r:id="rId1"/>
              </a:rPr>
              <a:t>The New Social Story Book, Revised and Expanded 10th Anniversary Edition: Over 150 Social Stories that Teach Everyday Social Skills to Children with Autism or Asperger's Syndrome, and their Peers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ctrTitle"/>
          </p:nvPr>
        </p:nvSpPr>
        <p:spPr>
          <a:xfrm>
            <a:off x="685800" y="533400"/>
            <a:ext cx="7772400" cy="1470025"/>
          </a:xfrm>
          <a:ln/>
        </p:spPr>
        <p:txBody>
          <a:bodyPr vert="horz" wrap="square" lIns="91440" tIns="45720" rIns="91440" bIns="45720" anchor="ctr" anchorCtr="0"/>
          <a:p>
            <a:pPr eaLnBrk="1" hangingPunct="1">
              <a:buClrTx/>
              <a:buSzTx/>
              <a:buFontTx/>
            </a:pPr>
            <a:r>
              <a:rPr lang="en-US" altLang="en-US" dirty="0"/>
              <a:t>Waiting While Riding in the Car</a:t>
            </a:r>
            <a:endParaRPr lang="en-US" altLang="en-US" dirty="0"/>
          </a:p>
        </p:txBody>
      </p:sp>
      <p:sp>
        <p:nvSpPr>
          <p:cNvPr id="3" name="Subtitle 2"/>
          <p:cNvSpPr>
            <a:spLocks noGrp="1"/>
          </p:cNvSpPr>
          <p:nvPr>
            <p:ph type="subTitle" idx="1"/>
          </p:nvPr>
        </p:nvSpPr>
        <p:spPr>
          <a:xfrm>
            <a:off x="228600" y="2003425"/>
            <a:ext cx="8686800" cy="4168775"/>
          </a:xfrm>
        </p:spPr>
        <p:txBody>
          <a:bodyPr vert="horz" wrap="square" lIns="91440" tIns="45720" rIns="91440" bIns="45720" numCol="1" rtlCol="0" anchor="t" anchorCtr="0" compatLnSpc="1">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This story begins on the following page. Before using, please read the notes for parents on the last page. Thank you.</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Box 4"/>
          <p:cNvSpPr txBox="1"/>
          <p:nvPr/>
        </p:nvSpPr>
        <p:spPr>
          <a:xfrm>
            <a:off x="0" y="4868863"/>
            <a:ext cx="9144000" cy="7699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4400" dirty="0">
                <a:latin typeface="Arial" panose="020B0604020202020204" pitchFamily="34" charset="0"/>
                <a:cs typeface="Arial" panose="020B0604020202020204" pitchFamily="34" charset="0"/>
              </a:rPr>
              <a:t>Waiting While Riding in the Car </a:t>
            </a:r>
            <a:endParaRPr lang="en-US" altLang="en-US" sz="4400" dirty="0">
              <a:latin typeface="Arial" panose="020B0604020202020204" pitchFamily="34" charset="0"/>
              <a:ea typeface="Arial" panose="020B0604020202020204" pitchFamily="34" charset="0"/>
            </a:endParaRPr>
          </a:p>
        </p:txBody>
      </p:sp>
      <p:pic>
        <p:nvPicPr>
          <p:cNvPr id="6147" name="Picture 4" descr="C:\Users\Nicole\AppData\Local\Microsoft\Windows\Temporary Internet Files\Content.IE5\LSYBJ8A6\MP900422847[1].jpg"/>
          <p:cNvPicPr>
            <a:picLocks noChangeAspect="1"/>
          </p:cNvPicPr>
          <p:nvPr/>
        </p:nvPicPr>
        <p:blipFill>
          <a:blip r:embed="rId1"/>
          <a:srcRect l="54449" b="33333"/>
          <a:stretch>
            <a:fillRect/>
          </a:stretch>
        </p:blipFill>
        <p:spPr>
          <a:xfrm>
            <a:off x="3657600" y="906463"/>
            <a:ext cx="1893888" cy="37338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Box 1"/>
          <p:cNvSpPr txBox="1"/>
          <p:nvPr/>
        </p:nvSpPr>
        <p:spPr>
          <a:xfrm>
            <a:off x="1600200" y="3200400"/>
            <a:ext cx="58674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cs typeface="Arial" panose="020B0604020202020204" pitchFamily="34" charset="0"/>
              </a:rPr>
              <a:t>Insert picture of your child or student here.</a:t>
            </a:r>
            <a:endParaRPr lang="en-US" altLang="en-US" sz="1800" dirty="0">
              <a:ea typeface="Arial" panose="020B0604020202020204" pitchFamily="34" charset="0"/>
            </a:endParaRPr>
          </a:p>
        </p:txBody>
      </p:sp>
      <p:sp>
        <p:nvSpPr>
          <p:cNvPr id="8195" name="TextBox 3"/>
          <p:cNvSpPr txBox="1"/>
          <p:nvPr/>
        </p:nvSpPr>
        <p:spPr>
          <a:xfrm>
            <a:off x="0" y="4419600"/>
            <a:ext cx="9144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My name is _________________.</a:t>
            </a:r>
            <a:endParaRPr lang="en-US" altLang="en-US" sz="2800" dirty="0">
              <a:latin typeface="Arial" panose="020B0604020202020204" pitchFamily="34" charset="0"/>
              <a:ea typeface="Arial" panose="020B0604020202020204" pitchFamily="34" charset="0"/>
            </a:endParaRPr>
          </a:p>
        </p:txBody>
      </p:sp>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2011. PositivelyAutism.com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Box 1"/>
          <p:cNvSpPr txBox="1"/>
          <p:nvPr/>
        </p:nvSpPr>
        <p:spPr>
          <a:xfrm>
            <a:off x="0" y="4419600"/>
            <a:ext cx="9144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Sometimes, I ride in the car with my mom or dad.</a:t>
            </a:r>
            <a:endParaRPr lang="en-US" altLang="en-US" sz="2800" dirty="0">
              <a:latin typeface="Arial" panose="020B0604020202020204" pitchFamily="34" charset="0"/>
              <a:ea typeface="Arial" panose="020B0604020202020204" pitchFamily="34" charset="0"/>
            </a:endParaRP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2011. PositivelyAutism.com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44" name="Picture 5" descr="C:\Users\Nicole\AppData\Local\Microsoft\Windows\Temporary Internet Files\Content.IE5\LSYBJ8A6\MP900399421[1].jpg"/>
          <p:cNvPicPr>
            <a:picLocks noChangeAspect="1"/>
          </p:cNvPicPr>
          <p:nvPr/>
        </p:nvPicPr>
        <p:blipFill>
          <a:blip r:embed="rId1"/>
          <a:stretch>
            <a:fillRect/>
          </a:stretch>
        </p:blipFill>
        <p:spPr>
          <a:xfrm>
            <a:off x="3048000" y="1143000"/>
            <a:ext cx="3121025" cy="312102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Box 1"/>
          <p:cNvSpPr txBox="1"/>
          <p:nvPr/>
        </p:nvSpPr>
        <p:spPr>
          <a:xfrm>
            <a:off x="0" y="4419600"/>
            <a:ext cx="91440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The car is moving most of the time. </a:t>
            </a:r>
            <a:endParaRPr lang="en-US" altLang="en-US" sz="2800" dirty="0">
              <a:latin typeface="Arial" panose="020B0604020202020204" pitchFamily="34" charset="0"/>
              <a:cs typeface="Arial" panose="020B0604020202020204" pitchFamily="34" charset="0"/>
            </a:endParaRPr>
          </a:p>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But sometimes, we have to stop and wait.</a:t>
            </a:r>
            <a:endParaRPr lang="en-US" altLang="en-US" sz="2800" dirty="0">
              <a:latin typeface="Arial" panose="020B0604020202020204" pitchFamily="34" charset="0"/>
              <a:ea typeface="Arial" panose="020B0604020202020204" pitchFamily="34" charset="0"/>
            </a:endParaRP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2011. PositivelyAutism.com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2292" name="Picture 4" descr="C:\Users\Nicole\AppData\Local\Microsoft\Windows\Temporary Internet Files\Content.IE5\9NZI98TU\MC900197732[1].wmf"/>
          <p:cNvPicPr>
            <a:picLocks noChangeAspect="1"/>
          </p:cNvPicPr>
          <p:nvPr/>
        </p:nvPicPr>
        <p:blipFill>
          <a:blip r:embed="rId1"/>
          <a:stretch>
            <a:fillRect/>
          </a:stretch>
        </p:blipFill>
        <p:spPr>
          <a:xfrm>
            <a:off x="2782888" y="1828800"/>
            <a:ext cx="3160712" cy="235902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Box 1"/>
          <p:cNvSpPr txBox="1"/>
          <p:nvPr/>
        </p:nvSpPr>
        <p:spPr>
          <a:xfrm>
            <a:off x="0" y="4419600"/>
            <a:ext cx="91440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There might be lots of cars on the road. </a:t>
            </a:r>
            <a:endParaRPr lang="en-US" altLang="en-US" sz="2800" dirty="0">
              <a:latin typeface="Arial" panose="020B0604020202020204" pitchFamily="34" charset="0"/>
              <a:cs typeface="Arial" panose="020B0604020202020204" pitchFamily="34" charset="0"/>
            </a:endParaRPr>
          </a:p>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This is called a traffic jam or being stuck in traffic.</a:t>
            </a:r>
            <a:endParaRPr lang="en-US" altLang="en-US" sz="2800" dirty="0">
              <a:latin typeface="Arial" panose="020B0604020202020204" pitchFamily="34" charset="0"/>
              <a:ea typeface="Arial" panose="020B0604020202020204" pitchFamily="34" charset="0"/>
            </a:endParaRPr>
          </a:p>
        </p:txBody>
      </p:sp>
      <p:pic>
        <p:nvPicPr>
          <p:cNvPr id="14339" name="Picture 2" descr="C:\Users\Nicole\AppData\Local\Microsoft\Windows\Temporary Internet Files\Content.IE5\JXTAGIKJ\MP900442354[1].jpg"/>
          <p:cNvPicPr>
            <a:picLocks noChangeAspect="1"/>
          </p:cNvPicPr>
          <p:nvPr/>
        </p:nvPicPr>
        <p:blipFill>
          <a:blip r:embed="rId1"/>
          <a:stretch>
            <a:fillRect/>
          </a:stretch>
        </p:blipFill>
        <p:spPr>
          <a:xfrm>
            <a:off x="2362200" y="1143000"/>
            <a:ext cx="4572000" cy="3098800"/>
          </a:xfrm>
          <a:prstGeom prst="rect">
            <a:avLst/>
          </a:prstGeom>
          <a:noFill/>
          <a:ln w="9525">
            <a:noFill/>
          </a:ln>
        </p:spPr>
      </p:pic>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2011. PositivelyAutism.com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Box 2"/>
          <p:cNvSpPr txBox="1"/>
          <p:nvPr/>
        </p:nvSpPr>
        <p:spPr>
          <a:xfrm>
            <a:off x="0" y="4419600"/>
            <a:ext cx="9144000" cy="1384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A traffic jam means that there is not enough room for all of the cars to drive fast. We drive slowly so that we can share the road with other cars.</a:t>
            </a:r>
            <a:endParaRPr lang="en-US" altLang="en-US" sz="2800" dirty="0">
              <a:latin typeface="Arial" panose="020B0604020202020204" pitchFamily="34" charset="0"/>
              <a:ea typeface="Arial" panose="020B0604020202020204" pitchFamily="34" charset="0"/>
            </a:endParaRPr>
          </a:p>
        </p:txBody>
      </p:sp>
      <p:pic>
        <p:nvPicPr>
          <p:cNvPr id="16387" name="Picture 16" descr="C:\Users\Nicole\AppData\Local\Microsoft\Windows\Temporary Internet Files\Content.IE5\9KF43G2U\MP900399720[1].jpg"/>
          <p:cNvPicPr>
            <a:picLocks noChangeAspect="1"/>
          </p:cNvPicPr>
          <p:nvPr/>
        </p:nvPicPr>
        <p:blipFill>
          <a:blip r:embed="rId1"/>
          <a:stretch>
            <a:fillRect/>
          </a:stretch>
        </p:blipFill>
        <p:spPr>
          <a:xfrm>
            <a:off x="3352800" y="381000"/>
            <a:ext cx="2438400" cy="3660775"/>
          </a:xfrm>
          <a:prstGeom prst="rect">
            <a:avLst/>
          </a:prstGeom>
          <a:noFill/>
          <a:ln w="9525">
            <a:noFill/>
          </a:ln>
        </p:spPr>
      </p:pic>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2011. PositivelyAutism.com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Box 1"/>
          <p:cNvSpPr txBox="1"/>
          <p:nvPr/>
        </p:nvSpPr>
        <p:spPr>
          <a:xfrm>
            <a:off x="0" y="4419600"/>
            <a:ext cx="91440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800" dirty="0">
                <a:latin typeface="Arial" panose="020B0604020202020204" pitchFamily="34" charset="0"/>
                <a:cs typeface="Arial" panose="020B0604020202020204" pitchFamily="34" charset="0"/>
              </a:rPr>
              <a:t>Another time we stop and wait in the car is at a stop sign or red light.</a:t>
            </a:r>
            <a:endParaRPr lang="en-US" altLang="en-US" sz="2800" dirty="0">
              <a:latin typeface="Arial" panose="020B0604020202020204" pitchFamily="34" charset="0"/>
              <a:ea typeface="Arial" panose="020B0604020202020204" pitchFamily="34" charset="0"/>
            </a:endParaRPr>
          </a:p>
        </p:txBody>
      </p:sp>
      <p:pic>
        <p:nvPicPr>
          <p:cNvPr id="18435" name="Picture 2" descr="C:\Users\Nicole\AppData\Local\Microsoft\Windows\Temporary Internet Files\Content.IE5\9NZI98TU\MP900431263[1].jpg"/>
          <p:cNvPicPr>
            <a:picLocks noChangeAspect="1"/>
          </p:cNvPicPr>
          <p:nvPr/>
        </p:nvPicPr>
        <p:blipFill>
          <a:blip r:embed="rId1"/>
          <a:srcRect l="2499" t="50000" r="63333" b="2481"/>
          <a:stretch>
            <a:fillRect/>
          </a:stretch>
        </p:blipFill>
        <p:spPr>
          <a:xfrm>
            <a:off x="1219200" y="914400"/>
            <a:ext cx="3124200" cy="2895600"/>
          </a:xfrm>
          <a:prstGeom prst="rect">
            <a:avLst/>
          </a:prstGeom>
          <a:noFill/>
          <a:ln w="9525">
            <a:noFill/>
          </a:ln>
        </p:spPr>
      </p:pic>
      <p:pic>
        <p:nvPicPr>
          <p:cNvPr id="18436" name="Picture 17" descr="C:\Users\Nicole\AppData\Local\Microsoft\Windows\Temporary Internet Files\Content.IE5\2ITG7OY8\MP900289360[1].jpg"/>
          <p:cNvPicPr>
            <a:picLocks noChangeAspect="1"/>
          </p:cNvPicPr>
          <p:nvPr/>
        </p:nvPicPr>
        <p:blipFill>
          <a:blip r:embed="rId2"/>
          <a:srcRect r="27083"/>
          <a:stretch>
            <a:fillRect/>
          </a:stretch>
        </p:blipFill>
        <p:spPr>
          <a:xfrm>
            <a:off x="5105400" y="1219200"/>
            <a:ext cx="2667000" cy="2408238"/>
          </a:xfrm>
          <a:prstGeom prst="rect">
            <a:avLst/>
          </a:prstGeom>
          <a:noFill/>
          <a:ln w="9525">
            <a:noFill/>
          </a:ln>
        </p:spPr>
      </p:pic>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2011. PositivelyAutism.com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2188</Words>
  <Application>WPS Presentation</Application>
  <PresentationFormat>On-screen Show (4:3)</PresentationFormat>
  <Paragraphs>65</Paragraphs>
  <Slides>16</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Arial</vt:lpstr>
      <vt:lpstr>SimSun</vt:lpstr>
      <vt:lpstr>Wingdings</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 Caldwell</dc:creator>
  <cp:lastModifiedBy>Rossana Ruggiero</cp:lastModifiedBy>
  <cp:revision>30</cp:revision>
  <dcterms:created xsi:type="dcterms:W3CDTF">2011-06-18T12:59:32Z</dcterms:created>
  <dcterms:modified xsi:type="dcterms:W3CDTF">2024-09-27T10:15:58Z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D579DB3ED2BE410FA049E20511F7AE1A_12</vt:lpwstr>
  </property>
  <property fmtid="{D5CDD505-2E9C-101B-9397-08002B2CF9AE}" pid="3" name="KSOProductBuildVer">
    <vt:lpwstr>1033-12.2.0.18283</vt:lpwstr>
  </property>
</Properties>
</file>